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notesMasterIdLst>
    <p:notesMasterId r:id="rId114"/>
  </p:notesMasterIdLst>
  <p:handoutMasterIdLst>
    <p:handoutMasterId r:id="rId115"/>
  </p:handoutMasterIdLst>
  <p:sldIdLst>
    <p:sldId id="259" r:id="rId5"/>
    <p:sldId id="274" r:id="rId6"/>
    <p:sldId id="275" r:id="rId7"/>
    <p:sldId id="276" r:id="rId8"/>
    <p:sldId id="277" r:id="rId9"/>
    <p:sldId id="278" r:id="rId10"/>
    <p:sldId id="279" r:id="rId11"/>
    <p:sldId id="327" r:id="rId12"/>
    <p:sldId id="329" r:id="rId13"/>
    <p:sldId id="331" r:id="rId14"/>
    <p:sldId id="265" r:id="rId15"/>
    <p:sldId id="266" r:id="rId16"/>
    <p:sldId id="267" r:id="rId17"/>
    <p:sldId id="261" r:id="rId18"/>
    <p:sldId id="263" r:id="rId19"/>
    <p:sldId id="264" r:id="rId20"/>
    <p:sldId id="268" r:id="rId21"/>
    <p:sldId id="269" r:id="rId22"/>
    <p:sldId id="270" r:id="rId23"/>
    <p:sldId id="271" r:id="rId24"/>
    <p:sldId id="272" r:id="rId25"/>
    <p:sldId id="273" r:id="rId26"/>
    <p:sldId id="333" r:id="rId27"/>
    <p:sldId id="334" r:id="rId28"/>
    <p:sldId id="282" r:id="rId29"/>
    <p:sldId id="283" r:id="rId30"/>
    <p:sldId id="284" r:id="rId31"/>
    <p:sldId id="285" r:id="rId32"/>
    <p:sldId id="286" r:id="rId33"/>
    <p:sldId id="287" r:id="rId34"/>
    <p:sldId id="288" r:id="rId35"/>
    <p:sldId id="335" r:id="rId36"/>
    <p:sldId id="281" r:id="rId37"/>
    <p:sldId id="280" r:id="rId38"/>
    <p:sldId id="293" r:id="rId39"/>
    <p:sldId id="289" r:id="rId40"/>
    <p:sldId id="292" r:id="rId41"/>
    <p:sldId id="336" r:id="rId42"/>
    <p:sldId id="337" r:id="rId43"/>
    <p:sldId id="296" r:id="rId44"/>
    <p:sldId id="295" r:id="rId45"/>
    <p:sldId id="338" r:id="rId46"/>
    <p:sldId id="339" r:id="rId47"/>
    <p:sldId id="348" r:id="rId48"/>
    <p:sldId id="341" r:id="rId49"/>
    <p:sldId id="343" r:id="rId50"/>
    <p:sldId id="342" r:id="rId51"/>
    <p:sldId id="344" r:id="rId52"/>
    <p:sldId id="346" r:id="rId53"/>
    <p:sldId id="347" r:id="rId54"/>
    <p:sldId id="349" r:id="rId55"/>
    <p:sldId id="350" r:id="rId56"/>
    <p:sldId id="351" r:id="rId57"/>
    <p:sldId id="352" r:id="rId58"/>
    <p:sldId id="353" r:id="rId59"/>
    <p:sldId id="354" r:id="rId60"/>
    <p:sldId id="355" r:id="rId61"/>
    <p:sldId id="356" r:id="rId62"/>
    <p:sldId id="357" r:id="rId63"/>
    <p:sldId id="359" r:id="rId64"/>
    <p:sldId id="368" r:id="rId65"/>
    <p:sldId id="360" r:id="rId66"/>
    <p:sldId id="361" r:id="rId67"/>
    <p:sldId id="362" r:id="rId68"/>
    <p:sldId id="364" r:id="rId69"/>
    <p:sldId id="365" r:id="rId70"/>
    <p:sldId id="369" r:id="rId71"/>
    <p:sldId id="378" r:id="rId72"/>
    <p:sldId id="379" r:id="rId73"/>
    <p:sldId id="370" r:id="rId74"/>
    <p:sldId id="371" r:id="rId75"/>
    <p:sldId id="373" r:id="rId76"/>
    <p:sldId id="374" r:id="rId77"/>
    <p:sldId id="375" r:id="rId78"/>
    <p:sldId id="299" r:id="rId79"/>
    <p:sldId id="300" r:id="rId80"/>
    <p:sldId id="301" r:id="rId81"/>
    <p:sldId id="302" r:id="rId82"/>
    <p:sldId id="303" r:id="rId83"/>
    <p:sldId id="306" r:id="rId84"/>
    <p:sldId id="304" r:id="rId85"/>
    <p:sldId id="305" r:id="rId86"/>
    <p:sldId id="307" r:id="rId87"/>
    <p:sldId id="308" r:id="rId88"/>
    <p:sldId id="309" r:id="rId89"/>
    <p:sldId id="310" r:id="rId90"/>
    <p:sldId id="376" r:id="rId91"/>
    <p:sldId id="377" r:id="rId92"/>
    <p:sldId id="393" r:id="rId93"/>
    <p:sldId id="394" r:id="rId94"/>
    <p:sldId id="397" r:id="rId95"/>
    <p:sldId id="395" r:id="rId96"/>
    <p:sldId id="366" r:id="rId97"/>
    <p:sldId id="396"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9" r:id="rId112"/>
    <p:sldId id="398" r:id="rId113"/>
  </p:sldIdLst>
  <p:sldSz cx="9144000" cy="6858000" type="screen4x3"/>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3"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3"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3"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3"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3"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3"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3"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3"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3" charset="-128"/>
        <a:cs typeface="+mn-cs"/>
      </a:defRPr>
    </a:lvl9pPr>
  </p:defaultTextStyle>
  <p:extLst>
    <p:ext uri="{521415D9-36F7-43E2-AB2F-B90AF26B5E84}">
      <p14:sectionLst xmlns:p14="http://schemas.microsoft.com/office/powerpoint/2010/main">
        <p14:section name="Intro" id="{D31FBA76-A9C8-214E-B855-FC629036B5C6}">
          <p14:sldIdLst>
            <p14:sldId id="259"/>
            <p14:sldId id="274"/>
            <p14:sldId id="275"/>
            <p14:sldId id="276"/>
            <p14:sldId id="277"/>
            <p14:sldId id="278"/>
          </p14:sldIdLst>
        </p14:section>
        <p14:section name="Morning" id="{93F856D0-DEA0-C04C-A283-5C6EAA1D19E1}">
          <p14:sldIdLst>
            <p14:sldId id="279"/>
            <p14:sldId id="327"/>
            <p14:sldId id="329"/>
            <p14:sldId id="331"/>
            <p14:sldId id="265"/>
            <p14:sldId id="266"/>
            <p14:sldId id="267"/>
            <p14:sldId id="261"/>
            <p14:sldId id="263"/>
            <p14:sldId id="264"/>
            <p14:sldId id="268"/>
            <p14:sldId id="269"/>
            <p14:sldId id="270"/>
            <p14:sldId id="271"/>
            <p14:sldId id="272"/>
            <p14:sldId id="273"/>
            <p14:sldId id="333"/>
            <p14:sldId id="334"/>
            <p14:sldId id="282"/>
            <p14:sldId id="283"/>
            <p14:sldId id="284"/>
            <p14:sldId id="285"/>
            <p14:sldId id="286"/>
            <p14:sldId id="287"/>
            <p14:sldId id="288"/>
            <p14:sldId id="335"/>
            <p14:sldId id="281"/>
            <p14:sldId id="280"/>
            <p14:sldId id="293"/>
            <p14:sldId id="289"/>
            <p14:sldId id="292"/>
            <p14:sldId id="336"/>
            <p14:sldId id="337"/>
            <p14:sldId id="296"/>
            <p14:sldId id="295"/>
            <p14:sldId id="338"/>
            <p14:sldId id="339"/>
            <p14:sldId id="348"/>
            <p14:sldId id="341"/>
            <p14:sldId id="343"/>
            <p14:sldId id="342"/>
            <p14:sldId id="344"/>
            <p14:sldId id="346"/>
            <p14:sldId id="347"/>
            <p14:sldId id="349"/>
            <p14:sldId id="350"/>
            <p14:sldId id="351"/>
            <p14:sldId id="352"/>
            <p14:sldId id="353"/>
            <p14:sldId id="354"/>
            <p14:sldId id="355"/>
            <p14:sldId id="356"/>
            <p14:sldId id="357"/>
            <p14:sldId id="359"/>
            <p14:sldId id="368"/>
            <p14:sldId id="360"/>
            <p14:sldId id="361"/>
            <p14:sldId id="362"/>
            <p14:sldId id="364"/>
            <p14:sldId id="365"/>
            <p14:sldId id="369"/>
            <p14:sldId id="378"/>
            <p14:sldId id="379"/>
            <p14:sldId id="370"/>
            <p14:sldId id="371"/>
            <p14:sldId id="373"/>
            <p14:sldId id="374"/>
            <p14:sldId id="375"/>
            <p14:sldId id="299"/>
            <p14:sldId id="300"/>
            <p14:sldId id="301"/>
            <p14:sldId id="302"/>
            <p14:sldId id="303"/>
            <p14:sldId id="306"/>
            <p14:sldId id="304"/>
            <p14:sldId id="305"/>
            <p14:sldId id="307"/>
            <p14:sldId id="308"/>
            <p14:sldId id="309"/>
            <p14:sldId id="310"/>
            <p14:sldId id="376"/>
            <p14:sldId id="377"/>
            <p14:sldId id="393"/>
            <p14:sldId id="394"/>
            <p14:sldId id="397"/>
            <p14:sldId id="395"/>
            <p14:sldId id="366"/>
            <p14:sldId id="396"/>
            <p14:sldId id="380"/>
            <p14:sldId id="381"/>
            <p14:sldId id="382"/>
            <p14:sldId id="383"/>
            <p14:sldId id="384"/>
            <p14:sldId id="385"/>
            <p14:sldId id="386"/>
            <p14:sldId id="387"/>
            <p14:sldId id="388"/>
            <p14:sldId id="389"/>
            <p14:sldId id="390"/>
            <p14:sldId id="391"/>
            <p14:sldId id="392"/>
            <p14:sldId id="399"/>
            <p14:sldId id="398"/>
          </p14:sldIdLst>
        </p14:section>
      </p14:sectionLst>
    </p:ext>
    <p:ext uri="{EFAFB233-063F-42B5-8137-9DF3F51BA10A}">
      <p15:sldGuideLst xmlns:p15="http://schemas.microsoft.com/office/powerpoint/2012/main">
        <p15:guide id="1" orient="horz" pos="2520" userDrawn="1">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42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00" autoAdjust="0"/>
    <p:restoredTop sz="88482" autoAdjust="0"/>
  </p:normalViewPr>
  <p:slideViewPr>
    <p:cSldViewPr snapToGrid="0" snapToObjects="1">
      <p:cViewPr varScale="1">
        <p:scale>
          <a:sx n="142" d="100"/>
          <a:sy n="142" d="100"/>
        </p:scale>
        <p:origin x="1936" y="192"/>
      </p:cViewPr>
      <p:guideLst>
        <p:guide orient="horz" pos="2520"/>
        <p:guide pos="2880"/>
      </p:guideLst>
    </p:cSldViewPr>
  </p:slideViewPr>
  <p:outlineViewPr>
    <p:cViewPr>
      <p:scale>
        <a:sx n="33" d="100"/>
        <a:sy n="33" d="100"/>
      </p:scale>
      <p:origin x="0" y="0"/>
    </p:cViewPr>
  </p:outlineViewPr>
  <p:notesTextViewPr>
    <p:cViewPr>
      <p:scale>
        <a:sx n="85" d="100"/>
        <a:sy n="85" d="100"/>
      </p:scale>
      <p:origin x="0" y="0"/>
    </p:cViewPr>
  </p:notesTextViewPr>
  <p:sorterViewPr>
    <p:cViewPr>
      <p:scale>
        <a:sx n="100" d="100"/>
        <a:sy n="100" d="100"/>
      </p:scale>
      <p:origin x="0" y="0"/>
    </p:cViewPr>
  </p:sorterViewPr>
  <p:notesViewPr>
    <p:cSldViewPr snapToGrid="0" snapToObjects="1">
      <p:cViewPr varScale="1">
        <p:scale>
          <a:sx n="88" d="100"/>
          <a:sy n="88" d="100"/>
        </p:scale>
        <p:origin x="382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smtClean="0"/>
            </a:lvl1pPr>
          </a:lstStyle>
          <a:p>
            <a:pPr>
              <a:defRPr/>
            </a:pPr>
            <a:fld id="{14C1BB77-A777-4A57-966D-7FB2D190D07F}" type="datetimeFigureOut">
              <a:rPr lang="en-US"/>
              <a:pPr>
                <a:defRPr/>
              </a:pPr>
              <a:t>10/24/20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40120ABA-2E83-4729-9C11-47B64FE4770C}" type="slidenum">
              <a:rPr lang="en-US"/>
              <a:pPr>
                <a:defRPr/>
              </a:pPr>
              <a:t>‹#›</a:t>
            </a:fld>
            <a:endParaRPr lang="en-US"/>
          </a:p>
        </p:txBody>
      </p:sp>
    </p:spTree>
    <p:extLst>
      <p:ext uri="{BB962C8B-B14F-4D97-AF65-F5344CB8AC3E}">
        <p14:creationId xmlns:p14="http://schemas.microsoft.com/office/powerpoint/2010/main" val="5145803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smtClean="0"/>
            </a:lvl1pPr>
          </a:lstStyle>
          <a:p>
            <a:pPr>
              <a:defRPr/>
            </a:pPr>
            <a:fld id="{703EEABD-F7D1-4636-B1B4-A0801C059D18}" type="datetimeFigureOut">
              <a:rPr lang="en-US"/>
              <a:pPr>
                <a:defRPr/>
              </a:pPr>
              <a:t>10/24/20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smtClean="0"/>
            </a:lvl1pPr>
          </a:lstStyle>
          <a:p>
            <a:pPr>
              <a:defRPr/>
            </a:pPr>
            <a:fld id="{0E777612-9C84-4870-A3D8-E615F24D693D}" type="slidenum">
              <a:rPr lang="en-US"/>
              <a:pPr>
                <a:defRPr/>
              </a:pPr>
              <a:t>‹#›</a:t>
            </a:fld>
            <a:endParaRPr lang="en-US"/>
          </a:p>
        </p:txBody>
      </p:sp>
    </p:spTree>
    <p:extLst>
      <p:ext uri="{BB962C8B-B14F-4D97-AF65-F5344CB8AC3E}">
        <p14:creationId xmlns:p14="http://schemas.microsoft.com/office/powerpoint/2010/main" val="138383877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pitchFamily="123"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Geneva" pitchFamily="123"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pitchFamily="123"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Geneva" pitchFamily="123"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Geneva" pitchFamily="12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1</a:t>
            </a:fld>
            <a:endParaRPr lang="en-US"/>
          </a:p>
        </p:txBody>
      </p:sp>
    </p:spTree>
    <p:extLst>
      <p:ext uri="{BB962C8B-B14F-4D97-AF65-F5344CB8AC3E}">
        <p14:creationId xmlns:p14="http://schemas.microsoft.com/office/powerpoint/2010/main" val="385917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85</a:t>
            </a:fld>
            <a:endParaRPr lang="en-US"/>
          </a:p>
        </p:txBody>
      </p:sp>
    </p:spTree>
    <p:extLst>
      <p:ext uri="{BB962C8B-B14F-4D97-AF65-F5344CB8AC3E}">
        <p14:creationId xmlns:p14="http://schemas.microsoft.com/office/powerpoint/2010/main" val="2027783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86</a:t>
            </a:fld>
            <a:endParaRPr lang="en-US"/>
          </a:p>
        </p:txBody>
      </p:sp>
    </p:spTree>
    <p:extLst>
      <p:ext uri="{BB962C8B-B14F-4D97-AF65-F5344CB8AC3E}">
        <p14:creationId xmlns:p14="http://schemas.microsoft.com/office/powerpoint/2010/main" val="2028956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E777612-9C84-4870-A3D8-E615F24D693D}" type="slidenum">
              <a:rPr lang="en-US" smtClean="0"/>
              <a:pPr>
                <a:defRPr/>
              </a:pPr>
              <a:t>92</a:t>
            </a:fld>
            <a:endParaRPr lang="en-US"/>
          </a:p>
        </p:txBody>
      </p:sp>
    </p:spTree>
    <p:extLst>
      <p:ext uri="{BB962C8B-B14F-4D97-AF65-F5344CB8AC3E}">
        <p14:creationId xmlns:p14="http://schemas.microsoft.com/office/powerpoint/2010/main" val="1316657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E777612-9C84-4870-A3D8-E615F24D693D}" type="slidenum">
              <a:rPr lang="en-US" smtClean="0"/>
              <a:pPr>
                <a:defRPr/>
              </a:pPr>
              <a:t>108</a:t>
            </a:fld>
            <a:endParaRPr lang="en-US"/>
          </a:p>
        </p:txBody>
      </p:sp>
    </p:spTree>
    <p:extLst>
      <p:ext uri="{BB962C8B-B14F-4D97-AF65-F5344CB8AC3E}">
        <p14:creationId xmlns:p14="http://schemas.microsoft.com/office/powerpoint/2010/main" val="3320485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a:t>
            </a:fld>
            <a:endParaRPr lang="en-US"/>
          </a:p>
        </p:txBody>
      </p:sp>
    </p:spTree>
    <p:extLst>
      <p:ext uri="{BB962C8B-B14F-4D97-AF65-F5344CB8AC3E}">
        <p14:creationId xmlns:p14="http://schemas.microsoft.com/office/powerpoint/2010/main" val="395809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E777612-9C84-4870-A3D8-E615F24D693D}" type="slidenum">
              <a:rPr lang="en-US" smtClean="0"/>
              <a:pPr>
                <a:defRPr/>
              </a:pPr>
              <a:t>9</a:t>
            </a:fld>
            <a:endParaRPr lang="en-US"/>
          </a:p>
        </p:txBody>
      </p:sp>
    </p:spTree>
    <p:extLst>
      <p:ext uri="{BB962C8B-B14F-4D97-AF65-F5344CB8AC3E}">
        <p14:creationId xmlns:p14="http://schemas.microsoft.com/office/powerpoint/2010/main" val="341120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41</a:t>
            </a:fld>
            <a:endParaRPr lang="en-US"/>
          </a:p>
        </p:txBody>
      </p:sp>
    </p:spTree>
    <p:extLst>
      <p:ext uri="{BB962C8B-B14F-4D97-AF65-F5344CB8AC3E}">
        <p14:creationId xmlns:p14="http://schemas.microsoft.com/office/powerpoint/2010/main" val="8878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80</a:t>
            </a:fld>
            <a:endParaRPr lang="en-US"/>
          </a:p>
        </p:txBody>
      </p:sp>
    </p:spTree>
    <p:extLst>
      <p:ext uri="{BB962C8B-B14F-4D97-AF65-F5344CB8AC3E}">
        <p14:creationId xmlns:p14="http://schemas.microsoft.com/office/powerpoint/2010/main" val="58149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81</a:t>
            </a:fld>
            <a:endParaRPr lang="en-US"/>
          </a:p>
        </p:txBody>
      </p:sp>
    </p:spTree>
    <p:extLst>
      <p:ext uri="{BB962C8B-B14F-4D97-AF65-F5344CB8AC3E}">
        <p14:creationId xmlns:p14="http://schemas.microsoft.com/office/powerpoint/2010/main" val="161182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82</a:t>
            </a:fld>
            <a:endParaRPr lang="en-US"/>
          </a:p>
        </p:txBody>
      </p:sp>
    </p:spTree>
    <p:extLst>
      <p:ext uri="{BB962C8B-B14F-4D97-AF65-F5344CB8AC3E}">
        <p14:creationId xmlns:p14="http://schemas.microsoft.com/office/powerpoint/2010/main" val="1180391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83</a:t>
            </a:fld>
            <a:endParaRPr lang="en-US"/>
          </a:p>
        </p:txBody>
      </p:sp>
    </p:spTree>
    <p:extLst>
      <p:ext uri="{BB962C8B-B14F-4D97-AF65-F5344CB8AC3E}">
        <p14:creationId xmlns:p14="http://schemas.microsoft.com/office/powerpoint/2010/main" val="383326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sz="1200" dirty="0">
                <a:solidFill>
                  <a:schemeClr val="dk1"/>
                </a:solidFill>
              </a:rPr>
              <a:t>The measure RPKM (reads per kilobase of exon model per million reads) [1] is a within-sample normalization method that will remove the feature-length and library-size effects. This measure and its subsequent derivatives FPKM (fragments per kilobase of exon model per million mapped reads), a within-sample normalized transcript expression measure analogous to RPKs, and TPM (transcripts per million) are the most frequently reported RNA-</a:t>
            </a:r>
            <a:r>
              <a:rPr lang="en" sz="1200" dirty="0" err="1">
                <a:solidFill>
                  <a:schemeClr val="dk1"/>
                </a:solidFill>
              </a:rPr>
              <a:t>seq</a:t>
            </a:r>
            <a:r>
              <a:rPr lang="en" sz="1200" dirty="0">
                <a:solidFill>
                  <a:schemeClr val="dk1"/>
                </a:solidFill>
              </a:rPr>
              <a:t> gene expression values. It should be noted that RPKM and FPKM are equivalent for SE reads and that FPKM can be converted into TPM using a simple formula [38]. The dichotomy of within-sample and between-sample comparisons has led to a lot of confusion in the literature. Correcting for gene length is not necessary when comparing changes in gene expression within the same gene across samples, but it is necessary for correctly ranking gene expression levels within the sample to account for the fact that longer genes accumulate more reads. Furthermore, programs such as Cufflinks that estimate gene length from the data can find significant differences in gene length between samples that cannot be ignored. TPMs, which effectively normalize for the differences in composition of the transcripts in the denominator rather than simply dividing by the number of reads in the library, are considered more comparable between samples of different origins and composition but can still suffer some biases. These must be addressed with normalization techniques such as TMM</a:t>
            </a:r>
            <a:endParaRPr lang="en-US" dirty="0"/>
          </a:p>
        </p:txBody>
      </p:sp>
      <p:sp>
        <p:nvSpPr>
          <p:cNvPr id="4" name="Slide Number Placeholder 3"/>
          <p:cNvSpPr>
            <a:spLocks noGrp="1"/>
          </p:cNvSpPr>
          <p:nvPr>
            <p:ph type="sldNum" sz="quarter" idx="10"/>
          </p:nvPr>
        </p:nvSpPr>
        <p:spPr/>
        <p:txBody>
          <a:bodyPr/>
          <a:lstStyle/>
          <a:p>
            <a:pPr>
              <a:defRPr/>
            </a:pPr>
            <a:fld id="{0E777612-9C84-4870-A3D8-E615F24D693D}" type="slidenum">
              <a:rPr lang="en-US" smtClean="0"/>
              <a:pPr>
                <a:defRPr/>
              </a:pPr>
              <a:t>84</a:t>
            </a:fld>
            <a:endParaRPr lang="en-US"/>
          </a:p>
        </p:txBody>
      </p:sp>
    </p:spTree>
    <p:extLst>
      <p:ext uri="{BB962C8B-B14F-4D97-AF65-F5344CB8AC3E}">
        <p14:creationId xmlns:p14="http://schemas.microsoft.com/office/powerpoint/2010/main" val="3238763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0" y="6178550"/>
            <a:ext cx="9144000" cy="6794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69375"/>
          <a:stretch/>
        </p:blipFill>
        <p:spPr>
          <a:xfrm>
            <a:off x="6101556" y="6211418"/>
            <a:ext cx="2800350" cy="662926"/>
          </a:xfrm>
          <a:prstGeom prst="rect">
            <a:avLst/>
          </a:prstGeom>
        </p:spPr>
      </p:pic>
      <p:cxnSp>
        <p:nvCxnSpPr>
          <p:cNvPr id="4" name="Straight Connector 3"/>
          <p:cNvCxnSpPr/>
          <p:nvPr/>
        </p:nvCxnSpPr>
        <p:spPr>
          <a:xfrm>
            <a:off x="774700" y="966788"/>
            <a:ext cx="8001000"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774700" y="614363"/>
            <a:ext cx="207963" cy="34925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 name="Content Placeholder 2"/>
          <p:cNvSpPr>
            <a:spLocks noGrp="1"/>
          </p:cNvSpPr>
          <p:nvPr>
            <p:ph idx="1"/>
          </p:nvPr>
        </p:nvSpPr>
        <p:spPr>
          <a:xfrm>
            <a:off x="777240" y="1325880"/>
            <a:ext cx="7998460" cy="4639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p:cNvSpPr>
            <a:spLocks noGrp="1"/>
          </p:cNvSpPr>
          <p:nvPr>
            <p:ph type="title"/>
          </p:nvPr>
        </p:nvSpPr>
        <p:spPr>
          <a:xfrm>
            <a:off x="1097280" y="576071"/>
            <a:ext cx="7678414" cy="332623"/>
          </a:xfrm>
          <a:prstGeom prst="rect">
            <a:avLst/>
          </a:prstGeom>
        </p:spPr>
        <p:txBody>
          <a:bodyPr rtlCol="0" anchor="b">
            <a:normAutofit/>
          </a:bodyPr>
          <a:lstStyle/>
          <a:p>
            <a:r>
              <a:rPr lang="en-US"/>
              <a:t>Click to edit Master title style</a:t>
            </a:r>
            <a:endParaRPr lang="en-US" dirty="0"/>
          </a:p>
        </p:txBody>
      </p:sp>
      <p:sp>
        <p:nvSpPr>
          <p:cNvPr id="8" name="Slide Number Placeholder 1"/>
          <p:cNvSpPr>
            <a:spLocks noGrp="1"/>
          </p:cNvSpPr>
          <p:nvPr>
            <p:ph type="sldNum" sz="quarter" idx="10"/>
          </p:nvPr>
        </p:nvSpPr>
        <p:spPr/>
        <p:txBody>
          <a:bodyPr/>
          <a:lstStyle>
            <a:lvl1pPr>
              <a:defRPr sz="1000" smtClean="0">
                <a:solidFill>
                  <a:srgbClr val="595959"/>
                </a:solidFill>
                <a:latin typeface="Helvetica" panose="020B0604020202020204" pitchFamily="34" charset="0"/>
              </a:defRPr>
            </a:lvl1pPr>
          </a:lstStyle>
          <a:p>
            <a:pPr>
              <a:defRPr/>
            </a:pPr>
            <a:fld id="{D17ADF24-738C-4342-AD42-5C4C0A4F345E}" type="slidenum">
              <a:rPr lang="en-US"/>
              <a:pPr>
                <a:defRPr/>
              </a:pPr>
              <a:t>‹#›</a:t>
            </a:fld>
            <a:endParaRPr lang="en-US" dirty="0"/>
          </a:p>
        </p:txBody>
      </p:sp>
    </p:spTree>
    <p:extLst>
      <p:ext uri="{BB962C8B-B14F-4D97-AF65-F5344CB8AC3E}">
        <p14:creationId xmlns:p14="http://schemas.microsoft.com/office/powerpoint/2010/main" val="1144950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4" name="Straight Connector 3"/>
          <p:cNvCxnSpPr/>
          <p:nvPr/>
        </p:nvCxnSpPr>
        <p:spPr>
          <a:xfrm>
            <a:off x="774700" y="966788"/>
            <a:ext cx="8001000"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774700" y="614363"/>
            <a:ext cx="207963" cy="34925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p:cNvSpPr/>
          <p:nvPr userDrawn="1"/>
        </p:nvSpPr>
        <p:spPr>
          <a:xfrm>
            <a:off x="0" y="6178550"/>
            <a:ext cx="9144000" cy="6794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Title Placeholder 1"/>
          <p:cNvSpPr>
            <a:spLocks noGrp="1"/>
          </p:cNvSpPr>
          <p:nvPr>
            <p:ph type="title"/>
          </p:nvPr>
        </p:nvSpPr>
        <p:spPr>
          <a:xfrm>
            <a:off x="1097280" y="576071"/>
            <a:ext cx="7678414" cy="332623"/>
          </a:xfrm>
          <a:prstGeom prst="rect">
            <a:avLst/>
          </a:prstGeom>
        </p:spPr>
        <p:txBody>
          <a:bodyPr rtlCol="0" anchor="b">
            <a:normAutofit/>
          </a:bodyPr>
          <a:lstStyle/>
          <a:p>
            <a:r>
              <a:rPr lang="en-US"/>
              <a:t>Click to edit Master title style</a:t>
            </a:r>
            <a:endParaRPr lang="en-US" dirty="0"/>
          </a:p>
        </p:txBody>
      </p:sp>
      <p:sp>
        <p:nvSpPr>
          <p:cNvPr id="8" name="Slide Number Placeholder 1"/>
          <p:cNvSpPr>
            <a:spLocks noGrp="1"/>
          </p:cNvSpPr>
          <p:nvPr>
            <p:ph type="sldNum" sz="quarter" idx="10"/>
          </p:nvPr>
        </p:nvSpPr>
        <p:spPr/>
        <p:txBody>
          <a:bodyPr/>
          <a:lstStyle>
            <a:lvl1pPr>
              <a:defRPr sz="1000" smtClean="0">
                <a:solidFill>
                  <a:srgbClr val="595959"/>
                </a:solidFill>
                <a:latin typeface="Helvetica" panose="020B0604020202020204" pitchFamily="34" charset="0"/>
              </a:defRPr>
            </a:lvl1pPr>
          </a:lstStyle>
          <a:p>
            <a:pPr>
              <a:defRPr/>
            </a:pPr>
            <a:fld id="{A8C65370-7898-40B8-8246-60A93FC25CB8}" type="slidenum">
              <a:rPr lang="en-US"/>
              <a:pPr>
                <a:defRPr/>
              </a:pPr>
              <a:t>‹#›</a:t>
            </a:fld>
            <a:endParaRPr lang="en-US"/>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69375"/>
          <a:stretch/>
        </p:blipFill>
        <p:spPr>
          <a:xfrm>
            <a:off x="6101556" y="6211418"/>
            <a:ext cx="2800350" cy="662926"/>
          </a:xfrm>
          <a:prstGeom prst="rect">
            <a:avLst/>
          </a:prstGeom>
        </p:spPr>
      </p:pic>
    </p:spTree>
    <p:extLst>
      <p:ext uri="{BB962C8B-B14F-4D97-AF65-F5344CB8AC3E}">
        <p14:creationId xmlns:p14="http://schemas.microsoft.com/office/powerpoint/2010/main" val="143820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p:nvSpPr>
        <p:spPr>
          <a:xfrm>
            <a:off x="0" y="6178550"/>
            <a:ext cx="9144000" cy="6794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Slide Number Placeholder 1"/>
          <p:cNvSpPr>
            <a:spLocks noGrp="1"/>
          </p:cNvSpPr>
          <p:nvPr>
            <p:ph type="sldNum" sz="quarter" idx="10"/>
          </p:nvPr>
        </p:nvSpPr>
        <p:spPr/>
        <p:txBody>
          <a:bodyPr/>
          <a:lstStyle>
            <a:lvl1pPr>
              <a:defRPr sz="1000" smtClean="0">
                <a:solidFill>
                  <a:srgbClr val="595959"/>
                </a:solidFill>
                <a:latin typeface="Helvetica" panose="020B0604020202020204" pitchFamily="34" charset="0"/>
              </a:defRPr>
            </a:lvl1pPr>
          </a:lstStyle>
          <a:p>
            <a:pPr>
              <a:defRPr/>
            </a:pPr>
            <a:fld id="{084F7529-B101-4CBF-80FC-012E91B46A0C}" type="slidenum">
              <a:rPr lang="en-US"/>
              <a:pPr>
                <a:defRPr/>
              </a:pPr>
              <a:t>‹#›</a:t>
            </a:fld>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9375"/>
          <a:stretch/>
        </p:blipFill>
        <p:spPr>
          <a:xfrm>
            <a:off x="6101556" y="6211418"/>
            <a:ext cx="2800350" cy="662926"/>
          </a:xfrm>
          <a:prstGeom prst="rect">
            <a:avLst/>
          </a:prstGeom>
        </p:spPr>
      </p:pic>
    </p:spTree>
    <p:extLst>
      <p:ext uri="{BB962C8B-B14F-4D97-AF65-F5344CB8AC3E}">
        <p14:creationId xmlns:p14="http://schemas.microsoft.com/office/powerpoint/2010/main" val="273945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cxnSp>
        <p:nvCxnSpPr>
          <p:cNvPr id="13" name="Straight Connector 12"/>
          <p:cNvCxnSpPr/>
          <p:nvPr/>
        </p:nvCxnSpPr>
        <p:spPr>
          <a:xfrm>
            <a:off x="774700" y="966788"/>
            <a:ext cx="8001000"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74700" y="614363"/>
            <a:ext cx="207963" cy="34925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Rectangle 14"/>
          <p:cNvSpPr/>
          <p:nvPr userDrawn="1"/>
        </p:nvSpPr>
        <p:spPr>
          <a:xfrm>
            <a:off x="0" y="6178550"/>
            <a:ext cx="9144000" cy="6794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a:xfrm>
            <a:off x="1096963" y="576263"/>
            <a:ext cx="7999412" cy="332432"/>
          </a:xfrm>
        </p:spPr>
        <p:txBody>
          <a:bodyPr anchor="b"/>
          <a:lstStyle/>
          <a:p>
            <a:r>
              <a:rPr lang="en-US"/>
              <a:t>Click to edit Master title style</a:t>
            </a:r>
          </a:p>
        </p:txBody>
      </p:sp>
      <p:sp>
        <p:nvSpPr>
          <p:cNvPr id="8" name="Text Placeholder 5"/>
          <p:cNvSpPr>
            <a:spLocks noGrp="1"/>
          </p:cNvSpPr>
          <p:nvPr>
            <p:ph type="body" sz="quarter" idx="11"/>
          </p:nvPr>
        </p:nvSpPr>
        <p:spPr>
          <a:xfrm>
            <a:off x="777240" y="4165603"/>
            <a:ext cx="4114800" cy="411480"/>
          </a:xfrm>
        </p:spPr>
        <p:txBody>
          <a:bodyPr>
            <a:noAutofit/>
          </a:bodyPr>
          <a:lstStyle>
            <a:lvl1pPr marL="0" indent="0">
              <a:lnSpc>
                <a:spcPct val="130000"/>
              </a:lnSpc>
              <a:spcBef>
                <a:spcPts val="0"/>
              </a:spcBef>
              <a:buNone/>
              <a:defRPr sz="900">
                <a:solidFill>
                  <a:srgbClr val="004278"/>
                </a:solidFill>
                <a:latin typeface="Helvetica"/>
                <a:cs typeface="Helvetica"/>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9" name="Text Placeholder 5"/>
          <p:cNvSpPr>
            <a:spLocks noGrp="1"/>
          </p:cNvSpPr>
          <p:nvPr>
            <p:ph type="body" sz="quarter" idx="12"/>
          </p:nvPr>
        </p:nvSpPr>
        <p:spPr>
          <a:xfrm>
            <a:off x="5486402" y="4165602"/>
            <a:ext cx="2284389" cy="411480"/>
          </a:xfrm>
        </p:spPr>
        <p:txBody>
          <a:bodyPr>
            <a:noAutofit/>
          </a:bodyPr>
          <a:lstStyle>
            <a:lvl1pPr marL="0" indent="0">
              <a:lnSpc>
                <a:spcPct val="130000"/>
              </a:lnSpc>
              <a:spcBef>
                <a:spcPts val="0"/>
              </a:spcBef>
              <a:buNone/>
              <a:defRPr sz="900">
                <a:solidFill>
                  <a:srgbClr val="004278"/>
                </a:solidFill>
                <a:latin typeface="Helvetica"/>
                <a:cs typeface="Helvetica"/>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0" name="Picture Placeholder 2"/>
          <p:cNvSpPr>
            <a:spLocks noGrp="1"/>
          </p:cNvSpPr>
          <p:nvPr>
            <p:ph type="pic" idx="1"/>
          </p:nvPr>
        </p:nvSpPr>
        <p:spPr>
          <a:xfrm>
            <a:off x="777239" y="1330962"/>
            <a:ext cx="4114800" cy="2742726"/>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11" name="Text Placeholder 3"/>
          <p:cNvSpPr>
            <a:spLocks noGrp="1"/>
          </p:cNvSpPr>
          <p:nvPr>
            <p:ph type="body" sz="half" idx="2"/>
          </p:nvPr>
        </p:nvSpPr>
        <p:spPr>
          <a:xfrm>
            <a:off x="777240" y="4810754"/>
            <a:ext cx="8032616" cy="1155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Picture Placeholder 2"/>
          <p:cNvSpPr>
            <a:spLocks noGrp="1"/>
          </p:cNvSpPr>
          <p:nvPr>
            <p:ph type="pic" idx="10"/>
          </p:nvPr>
        </p:nvSpPr>
        <p:spPr>
          <a:xfrm>
            <a:off x="5486401" y="1330962"/>
            <a:ext cx="2284390" cy="2742726"/>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17" name="Slide Number Placeholder 1"/>
          <p:cNvSpPr>
            <a:spLocks noGrp="1"/>
          </p:cNvSpPr>
          <p:nvPr>
            <p:ph type="sldNum" sz="quarter" idx="13"/>
          </p:nvPr>
        </p:nvSpPr>
        <p:spPr/>
        <p:txBody>
          <a:bodyPr/>
          <a:lstStyle>
            <a:lvl1pPr>
              <a:defRPr sz="1000" smtClean="0">
                <a:solidFill>
                  <a:srgbClr val="595959"/>
                </a:solidFill>
                <a:latin typeface="Helvetica" panose="020B0604020202020204" pitchFamily="34" charset="0"/>
              </a:defRPr>
            </a:lvl1pPr>
          </a:lstStyle>
          <a:p>
            <a:pPr>
              <a:defRPr/>
            </a:pPr>
            <a:fld id="{3D3FE9D4-6FC7-402E-A94F-A014BAE00A8C}" type="slidenum">
              <a:rPr lang="en-US"/>
              <a:pPr>
                <a:defRPr/>
              </a:pPr>
              <a:t>‹#›</a:t>
            </a:fld>
            <a:endParaRPr lang="en-US"/>
          </a:p>
        </p:txBody>
      </p:sp>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l="69375"/>
          <a:stretch/>
        </p:blipFill>
        <p:spPr>
          <a:xfrm>
            <a:off x="6101556" y="6211418"/>
            <a:ext cx="2800350" cy="662926"/>
          </a:xfrm>
          <a:prstGeom prst="rect">
            <a:avLst/>
          </a:prstGeom>
        </p:spPr>
      </p:pic>
    </p:spTree>
    <p:extLst>
      <p:ext uri="{BB962C8B-B14F-4D97-AF65-F5344CB8AC3E}">
        <p14:creationId xmlns:p14="http://schemas.microsoft.com/office/powerpoint/2010/main" val="61790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rgbClr val="004278"/>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a typeface="+mn-ea"/>
            </a:endParaRPr>
          </a:p>
        </p:txBody>
      </p:sp>
      <p:cxnSp>
        <p:nvCxnSpPr>
          <p:cNvPr id="4" name="Straight Connector 3"/>
          <p:cNvCxnSpPr/>
          <p:nvPr/>
        </p:nvCxnSpPr>
        <p:spPr>
          <a:xfrm>
            <a:off x="1097280" y="3165475"/>
            <a:ext cx="804545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8"/>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r="41264"/>
          <a:stretch/>
        </p:blipFill>
        <p:spPr bwMode="auto">
          <a:xfrm>
            <a:off x="5740491" y="1834209"/>
            <a:ext cx="3174909" cy="960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Placeholder 9"/>
          <p:cNvSpPr>
            <a:spLocks noGrp="1"/>
          </p:cNvSpPr>
          <p:nvPr>
            <p:ph type="body" sz="quarter" idx="11"/>
          </p:nvPr>
        </p:nvSpPr>
        <p:spPr>
          <a:xfrm>
            <a:off x="1097280" y="3383280"/>
            <a:ext cx="7308056" cy="935038"/>
          </a:xfrm>
        </p:spPr>
        <p:txBody>
          <a:bodyPr/>
          <a:lstStyle>
            <a:lvl1pPr marL="44450" indent="0">
              <a:lnSpc>
                <a:spcPct val="90000"/>
              </a:lnSpc>
              <a:spcBef>
                <a:spcPts val="0"/>
              </a:spcBef>
              <a:buNone/>
              <a:defRPr sz="3600">
                <a:solidFill>
                  <a:schemeClr val="bg1"/>
                </a:solidFill>
              </a:defRPr>
            </a:lvl1pPr>
            <a:lvl2pPr marL="228600" indent="0">
              <a:lnSpc>
                <a:spcPct val="90000"/>
              </a:lnSpc>
              <a:spcBef>
                <a:spcPts val="0"/>
              </a:spcBef>
              <a:buNone/>
              <a:defRPr sz="3600">
                <a:solidFill>
                  <a:srgbClr val="595959"/>
                </a:solidFill>
              </a:defRPr>
            </a:lvl2pPr>
            <a:lvl3pPr marL="457200" indent="0">
              <a:lnSpc>
                <a:spcPct val="90000"/>
              </a:lnSpc>
              <a:spcBef>
                <a:spcPts val="0"/>
              </a:spcBef>
              <a:buNone/>
              <a:defRPr sz="3600">
                <a:solidFill>
                  <a:srgbClr val="595959"/>
                </a:solidFill>
              </a:defRPr>
            </a:lvl3pPr>
            <a:lvl4pPr marL="685800" indent="0">
              <a:lnSpc>
                <a:spcPct val="90000"/>
              </a:lnSpc>
              <a:spcBef>
                <a:spcPts val="0"/>
              </a:spcBef>
              <a:buNone/>
              <a:defRPr sz="3600">
                <a:solidFill>
                  <a:srgbClr val="595959"/>
                </a:solidFill>
              </a:defRPr>
            </a:lvl4pPr>
            <a:lvl5pPr marL="914400" indent="0">
              <a:lnSpc>
                <a:spcPct val="90000"/>
              </a:lnSpc>
              <a:spcBef>
                <a:spcPts val="0"/>
              </a:spcBef>
              <a:buNone/>
              <a:defRPr sz="3600">
                <a:solidFill>
                  <a:srgbClr val="595959"/>
                </a:solidFill>
              </a:defRPr>
            </a:lvl5pPr>
          </a:lstStyle>
          <a:p>
            <a:pPr lvl="0"/>
            <a:r>
              <a:rPr lang="en-US"/>
              <a:t>Click to edit Master text styles</a:t>
            </a:r>
          </a:p>
        </p:txBody>
      </p:sp>
    </p:spTree>
    <p:extLst>
      <p:ext uri="{BB962C8B-B14F-4D97-AF65-F5344CB8AC3E}">
        <p14:creationId xmlns:p14="http://schemas.microsoft.com/office/powerpoint/2010/main" val="4054646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096963" y="576263"/>
            <a:ext cx="7999412" cy="54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777875" y="1465263"/>
            <a:ext cx="7997825"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6178550"/>
            <a:ext cx="9144000" cy="6794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Slide Number Placeholder 1"/>
          <p:cNvSpPr>
            <a:spLocks noGrp="1"/>
          </p:cNvSpPr>
          <p:nvPr>
            <p:ph type="sldNum" sz="quarter" idx="10"/>
          </p:nvPr>
        </p:nvSpPr>
        <p:spPr>
          <a:xfrm>
            <a:off x="777875" y="6440488"/>
            <a:ext cx="455613" cy="204787"/>
          </a:xfrm>
          <a:prstGeom prst="rect">
            <a:avLst/>
          </a:prstGeom>
        </p:spPr>
        <p:txBody>
          <a:bodyPr vert="horz" wrap="square" lIns="0" tIns="0" rIns="0" bIns="0" numCol="1" anchor="t" anchorCtr="0" compatLnSpc="1">
            <a:prstTxWarp prst="textNoShape">
              <a:avLst/>
            </a:prstTxWarp>
          </a:bodyPr>
          <a:lstStyle>
            <a:lvl1pPr eaLnBrk="1" hangingPunct="1">
              <a:defRPr sz="1000" smtClean="0">
                <a:solidFill>
                  <a:srgbClr val="595959"/>
                </a:solidFill>
                <a:latin typeface="Helvetica" panose="020B0604020202020204" pitchFamily="34" charset="0"/>
              </a:defRPr>
            </a:lvl1pPr>
          </a:lstStyle>
          <a:p>
            <a:pPr>
              <a:defRPr/>
            </a:pPr>
            <a:fld id="{705AD945-2F8B-4EE8-A0D0-1CF4F3D13525}" type="slidenum">
              <a:rPr lang="en-US"/>
              <a:pPr>
                <a:defRPr/>
              </a:pPr>
              <a:t>‹#›</a:t>
            </a:fld>
            <a:endParaRPr lang="en-US"/>
          </a:p>
        </p:txBody>
      </p:sp>
      <p:pic>
        <p:nvPicPr>
          <p:cNvPr id="7" name="Pictur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auto">
          <a:xfrm>
            <a:off x="6058304" y="6286500"/>
            <a:ext cx="2886855"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hf hdr="0" ftr="0" dt="0"/>
  <p:txStyles>
    <p:titleStyle>
      <a:lvl1pPr algn="l" defTabSz="457200" rtl="0" eaLnBrk="1" fontAlgn="base" hangingPunct="1">
        <a:spcBef>
          <a:spcPct val="0"/>
        </a:spcBef>
        <a:spcAft>
          <a:spcPct val="0"/>
        </a:spcAft>
        <a:defRPr sz="1400" b="1" kern="1200">
          <a:solidFill>
            <a:srgbClr val="004278"/>
          </a:solidFill>
          <a:latin typeface="Helvetica"/>
          <a:ea typeface="Geneva" pitchFamily="123" charset="-128"/>
          <a:cs typeface="Helvetica"/>
        </a:defRPr>
      </a:lvl1pPr>
      <a:lvl2pPr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cs typeface="Helvetica" panose="020B0604020202020204" pitchFamily="34" charset="0"/>
        </a:defRPr>
      </a:lvl2pPr>
      <a:lvl3pPr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cs typeface="Helvetica" panose="020B0604020202020204" pitchFamily="34" charset="0"/>
        </a:defRPr>
      </a:lvl3pPr>
      <a:lvl4pPr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cs typeface="Helvetica" panose="020B0604020202020204" pitchFamily="34" charset="0"/>
        </a:defRPr>
      </a:lvl4pPr>
      <a:lvl5pPr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cs typeface="Helvetica" panose="020B0604020202020204" pitchFamily="34" charset="0"/>
        </a:defRPr>
      </a:lvl5pPr>
      <a:lvl6pPr marL="457200"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defRPr>
      </a:lvl6pPr>
      <a:lvl7pPr marL="914400"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defRPr>
      </a:lvl7pPr>
      <a:lvl8pPr marL="1371600"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defRPr>
      </a:lvl8pPr>
      <a:lvl9pPr marL="1828800" algn="l" defTabSz="457200" rtl="0" eaLnBrk="1" fontAlgn="base" hangingPunct="1">
        <a:spcBef>
          <a:spcPct val="0"/>
        </a:spcBef>
        <a:spcAft>
          <a:spcPct val="0"/>
        </a:spcAft>
        <a:defRPr sz="1400" b="1">
          <a:solidFill>
            <a:srgbClr val="004278"/>
          </a:solidFill>
          <a:latin typeface="Helvetica" panose="020B0604020202020204" pitchFamily="34" charset="0"/>
          <a:ea typeface="Geneva" pitchFamily="123" charset="-128"/>
        </a:defRPr>
      </a:lvl9pPr>
    </p:titleStyle>
    <p:body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Placeholder 5"/>
          <p:cNvSpPr>
            <a:spLocks noGrp="1"/>
          </p:cNvSpPr>
          <p:nvPr>
            <p:ph type="body" sz="quarter" idx="11"/>
          </p:nvPr>
        </p:nvSpPr>
        <p:spPr>
          <a:xfrm>
            <a:off x="1096962" y="3382963"/>
            <a:ext cx="7818437" cy="1627448"/>
          </a:xfrm>
        </p:spPr>
        <p:txBody>
          <a:bodyPr/>
          <a:lstStyle/>
          <a:p>
            <a:pPr>
              <a:spcBef>
                <a:spcPct val="0"/>
              </a:spcBef>
            </a:pPr>
            <a:r>
              <a:rPr lang="en-US" b="1" dirty="0"/>
              <a:t>Bioinformatics </a:t>
            </a:r>
            <a:r>
              <a:rPr lang="en-US" b="1" dirty="0" err="1"/>
              <a:t>Nanocourse</a:t>
            </a:r>
            <a:r>
              <a:rPr lang="en-US" b="1" dirty="0"/>
              <a:t>:</a:t>
            </a:r>
          </a:p>
          <a:p>
            <a:pPr>
              <a:spcBef>
                <a:spcPct val="0"/>
              </a:spcBef>
            </a:pPr>
            <a:r>
              <a:rPr lang="en-US" b="1" dirty="0"/>
              <a:t>Gene Regulation with RNA-</a:t>
            </a:r>
            <a:r>
              <a:rPr lang="en-US" b="1" dirty="0" err="1"/>
              <a:t>seq</a:t>
            </a:r>
            <a:endParaRPr lang="en-US" b="1" dirty="0"/>
          </a:p>
          <a:p>
            <a:pPr>
              <a:spcBef>
                <a:spcPct val="0"/>
              </a:spcBef>
            </a:pPr>
            <a:endParaRPr lang="en-US" b="1" dirty="0"/>
          </a:p>
          <a:p>
            <a:pPr>
              <a:spcBef>
                <a:spcPct val="0"/>
              </a:spcBef>
            </a:pPr>
            <a:endParaRPr lang="en-US" dirty="0">
              <a:latin typeface="Helvetica Light" pitchFamily="123" charset="0"/>
              <a:cs typeface="Helvetica Light" pitchFamily="123" charset="0"/>
            </a:endParaRPr>
          </a:p>
        </p:txBody>
      </p:sp>
      <p:sp>
        <p:nvSpPr>
          <p:cNvPr id="9219" name="Slide Number Placeholder 2"/>
          <p:cNvSpPr>
            <a:spLocks noGrp="1"/>
          </p:cNvSpPr>
          <p:nvPr>
            <p:ph type="sldNum" sz="quarter" idx="4294967295"/>
          </p:nvPr>
        </p:nvSpPr>
        <p:spPr bwMode="auto">
          <a:xfrm>
            <a:off x="0" y="6440488"/>
            <a:ext cx="455613" cy="2047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Geneva" pitchFamily="123" charset="-128"/>
              </a:defRPr>
            </a:lvl1pPr>
            <a:lvl2pPr marL="742950" indent="-285750">
              <a:defRPr>
                <a:solidFill>
                  <a:schemeClr val="tx1"/>
                </a:solidFill>
                <a:latin typeface="Calibri" panose="020F0502020204030204" pitchFamily="34" charset="0"/>
                <a:ea typeface="Geneva" pitchFamily="123" charset="-128"/>
              </a:defRPr>
            </a:lvl2pPr>
            <a:lvl3pPr marL="1143000" indent="-228600">
              <a:defRPr>
                <a:solidFill>
                  <a:schemeClr val="tx1"/>
                </a:solidFill>
                <a:latin typeface="Calibri" panose="020F0502020204030204" pitchFamily="34" charset="0"/>
                <a:ea typeface="Geneva" pitchFamily="123" charset="-128"/>
              </a:defRPr>
            </a:lvl3pPr>
            <a:lvl4pPr marL="1600200" indent="-228600">
              <a:defRPr>
                <a:solidFill>
                  <a:schemeClr val="tx1"/>
                </a:solidFill>
                <a:latin typeface="Calibri" panose="020F0502020204030204" pitchFamily="34" charset="0"/>
                <a:ea typeface="Geneva" pitchFamily="123" charset="-128"/>
              </a:defRPr>
            </a:lvl4pPr>
            <a:lvl5pPr marL="2057400" indent="-228600">
              <a:defRPr>
                <a:solidFill>
                  <a:schemeClr val="tx1"/>
                </a:solidFill>
                <a:latin typeface="Calibri" panose="020F0502020204030204" pitchFamily="34" charset="0"/>
                <a:ea typeface="Geneva" pitchFamily="123"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9pPr>
          </a:lstStyle>
          <a:p>
            <a:fld id="{84482EBE-4BB3-46C8-A71B-313B695E1E1E}" type="slidenum">
              <a:rPr lang="en-US">
                <a:solidFill>
                  <a:srgbClr val="595959"/>
                </a:solidFill>
                <a:latin typeface="Helvetica" panose="020B0604020202020204" pitchFamily="34" charset="0"/>
              </a:rPr>
              <a:pPr/>
              <a:t>1</a:t>
            </a:fld>
            <a:endParaRPr lang="en-US" dirty="0">
              <a:solidFill>
                <a:srgbClr val="595959"/>
              </a:solidFill>
              <a:latin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A5FF-A95F-1341-8D3B-8DD122F240BF}"/>
              </a:ext>
            </a:extLst>
          </p:cNvPr>
          <p:cNvSpPr>
            <a:spLocks noGrp="1"/>
          </p:cNvSpPr>
          <p:nvPr>
            <p:ph type="title"/>
          </p:nvPr>
        </p:nvSpPr>
        <p:spPr/>
        <p:txBody>
          <a:bodyPr/>
          <a:lstStyle/>
          <a:p>
            <a:r>
              <a:rPr lang="en-US" dirty="0"/>
              <a:t>RNA Flavors</a:t>
            </a:r>
          </a:p>
        </p:txBody>
      </p:sp>
      <p:sp>
        <p:nvSpPr>
          <p:cNvPr id="3" name="Slide Number Placeholder 2">
            <a:extLst>
              <a:ext uri="{FF2B5EF4-FFF2-40B4-BE49-F238E27FC236}">
                <a16:creationId xmlns:a16="http://schemas.microsoft.com/office/drawing/2014/main" id="{60FFA3B2-90B9-D049-8170-0711FE75B250}"/>
              </a:ext>
            </a:extLst>
          </p:cNvPr>
          <p:cNvSpPr>
            <a:spLocks noGrp="1"/>
          </p:cNvSpPr>
          <p:nvPr>
            <p:ph type="sldNum" sz="quarter" idx="10"/>
          </p:nvPr>
        </p:nvSpPr>
        <p:spPr/>
        <p:txBody>
          <a:bodyPr/>
          <a:lstStyle/>
          <a:p>
            <a:pPr>
              <a:defRPr/>
            </a:pPr>
            <a:fld id="{A8C65370-7898-40B8-8246-60A93FC25CB8}" type="slidenum">
              <a:rPr lang="en-US" smtClean="0"/>
              <a:pPr>
                <a:defRPr/>
              </a:pPr>
              <a:t>10</a:t>
            </a:fld>
            <a:endParaRPr lang="en-US"/>
          </a:p>
        </p:txBody>
      </p:sp>
      <p:sp>
        <p:nvSpPr>
          <p:cNvPr id="4" name="TextBox 3">
            <a:extLst>
              <a:ext uri="{FF2B5EF4-FFF2-40B4-BE49-F238E27FC236}">
                <a16:creationId xmlns:a16="http://schemas.microsoft.com/office/drawing/2014/main" id="{99E5C309-6B3D-9946-B4AB-34B34087137A}"/>
              </a:ext>
            </a:extLst>
          </p:cNvPr>
          <p:cNvSpPr txBox="1"/>
          <p:nvPr/>
        </p:nvSpPr>
        <p:spPr>
          <a:xfrm>
            <a:off x="929148" y="1386347"/>
            <a:ext cx="653353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House keeping RNA’s</a:t>
            </a:r>
          </a:p>
          <a:p>
            <a:pPr marL="742950" lvl="1" indent="-285750">
              <a:buFont typeface="Arial" panose="020B0604020202020204" pitchFamily="34" charset="0"/>
              <a:buChar char="•"/>
            </a:pPr>
            <a:r>
              <a:rPr lang="en-US" dirty="0" err="1"/>
              <a:t>rRNs</a:t>
            </a:r>
            <a:r>
              <a:rPr lang="en-US" dirty="0"/>
              <a:t>, </a:t>
            </a:r>
            <a:r>
              <a:rPr lang="en-US" dirty="0" err="1"/>
              <a:t>tRNAs</a:t>
            </a:r>
            <a:r>
              <a:rPr lang="en-US" dirty="0"/>
              <a:t>, snoRNAs, snRNAs, SRP RNAs catalytic RNAs (</a:t>
            </a:r>
            <a:r>
              <a:rPr lang="en-US" dirty="0" err="1"/>
              <a:t>RNAse</a:t>
            </a:r>
            <a:r>
              <a:rPr lang="en-US" dirty="0"/>
              <a:t> 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Protein coding RNA’s</a:t>
            </a:r>
          </a:p>
          <a:p>
            <a:pPr marL="742950" lvl="1" indent="-285750">
              <a:buFont typeface="Arial" panose="020B0604020202020204" pitchFamily="34" charset="0"/>
              <a:buChar char="•"/>
            </a:pPr>
            <a:r>
              <a:rPr lang="en-US" dirty="0"/>
              <a:t>(1 coding gene ~~ 1 mRNA)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Regulatory RNAs</a:t>
            </a:r>
          </a:p>
          <a:p>
            <a:pPr marL="742950" lvl="1" indent="-285750">
              <a:buFont typeface="Arial" panose="020B0604020202020204" pitchFamily="34" charset="0"/>
              <a:buChar char="•"/>
            </a:pPr>
            <a:r>
              <a:rPr lang="en-US"/>
              <a:t>Few rare examples</a:t>
            </a:r>
            <a:endParaRPr lang="en-US" dirty="0"/>
          </a:p>
        </p:txBody>
      </p:sp>
    </p:spTree>
    <p:extLst>
      <p:ext uri="{BB962C8B-B14F-4D97-AF65-F5344CB8AC3E}">
        <p14:creationId xmlns:p14="http://schemas.microsoft.com/office/powerpoint/2010/main" val="21094328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DD66-040E-0B44-BDE0-536D75A100DA}"/>
              </a:ext>
            </a:extLst>
          </p:cNvPr>
          <p:cNvSpPr>
            <a:spLocks noGrp="1"/>
          </p:cNvSpPr>
          <p:nvPr>
            <p:ph type="title"/>
          </p:nvPr>
        </p:nvSpPr>
        <p:spPr/>
        <p:txBody>
          <a:bodyPr/>
          <a:lstStyle/>
          <a:p>
            <a:r>
              <a:rPr lang="en-US" dirty="0"/>
              <a:t>Sources of variance. Biological Variance</a:t>
            </a:r>
          </a:p>
        </p:txBody>
      </p:sp>
      <p:sp>
        <p:nvSpPr>
          <p:cNvPr id="3" name="Slide Number Placeholder 2">
            <a:extLst>
              <a:ext uri="{FF2B5EF4-FFF2-40B4-BE49-F238E27FC236}">
                <a16:creationId xmlns:a16="http://schemas.microsoft.com/office/drawing/2014/main" id="{2B80E5C4-35B8-FF4C-BF17-F0A0F9DBBCDC}"/>
              </a:ext>
            </a:extLst>
          </p:cNvPr>
          <p:cNvSpPr>
            <a:spLocks noGrp="1"/>
          </p:cNvSpPr>
          <p:nvPr>
            <p:ph type="sldNum" sz="quarter" idx="10"/>
          </p:nvPr>
        </p:nvSpPr>
        <p:spPr/>
        <p:txBody>
          <a:bodyPr/>
          <a:lstStyle/>
          <a:p>
            <a:pPr>
              <a:defRPr/>
            </a:pPr>
            <a:fld id="{A8C65370-7898-40B8-8246-60A93FC25CB8}" type="slidenum">
              <a:rPr lang="en-US" smtClean="0"/>
              <a:pPr>
                <a:defRPr/>
              </a:pPr>
              <a:t>100</a:t>
            </a:fld>
            <a:endParaRPr lang="en-US"/>
          </a:p>
        </p:txBody>
      </p:sp>
      <p:sp>
        <p:nvSpPr>
          <p:cNvPr id="4" name="Shape 285">
            <a:extLst>
              <a:ext uri="{FF2B5EF4-FFF2-40B4-BE49-F238E27FC236}">
                <a16:creationId xmlns:a16="http://schemas.microsoft.com/office/drawing/2014/main" id="{0C7D6A65-3E87-4842-8B40-B1C0F80B5EA7}"/>
              </a:ext>
            </a:extLst>
          </p:cNvPr>
          <p:cNvSpPr txBox="1"/>
          <p:nvPr/>
        </p:nvSpPr>
        <p:spPr>
          <a:xfrm>
            <a:off x="5068800" y="3367691"/>
            <a:ext cx="4075200" cy="5481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800">
                <a:solidFill>
                  <a:srgbClr val="38761D"/>
                </a:solidFill>
                <a:latin typeface="Economica"/>
                <a:ea typeface="Economica"/>
                <a:cs typeface="Economica"/>
                <a:sym typeface="Economica"/>
              </a:rPr>
              <a:t>Biological variance is variance that naturally occurs within the samples under investigation.  This variance stems from the fact that the expression of any given gene is likely to naturally fluctuate within the cells themselves, and between samples of the same condition.  Sources of biological variance include genetic differences among samples and gene expression responses to the environment.</a:t>
            </a:r>
            <a:endParaRPr sz="1800">
              <a:solidFill>
                <a:srgbClr val="38761D"/>
              </a:solidFill>
              <a:latin typeface="Economica"/>
              <a:ea typeface="Economica"/>
              <a:cs typeface="Economica"/>
              <a:sym typeface="Economica"/>
            </a:endParaRPr>
          </a:p>
          <a:p>
            <a:pPr marL="0" lvl="0" indent="0">
              <a:spcBef>
                <a:spcPts val="0"/>
              </a:spcBef>
              <a:spcAft>
                <a:spcPts val="0"/>
              </a:spcAft>
              <a:buNone/>
            </a:pPr>
            <a:endParaRPr sz="1800">
              <a:solidFill>
                <a:srgbClr val="38761D"/>
              </a:solidFill>
              <a:latin typeface="Economica"/>
              <a:ea typeface="Economica"/>
              <a:cs typeface="Economica"/>
              <a:sym typeface="Economica"/>
            </a:endParaRPr>
          </a:p>
          <a:p>
            <a:pPr marL="0" lvl="0" indent="0">
              <a:spcBef>
                <a:spcPts val="0"/>
              </a:spcBef>
              <a:spcAft>
                <a:spcPts val="0"/>
              </a:spcAft>
              <a:buNone/>
            </a:pPr>
            <a:r>
              <a:rPr lang="en" sz="1800" b="1">
                <a:solidFill>
                  <a:srgbClr val="38761D"/>
                </a:solidFill>
                <a:latin typeface="Economica"/>
                <a:ea typeface="Economica"/>
                <a:cs typeface="Economica"/>
                <a:sym typeface="Economica"/>
              </a:rPr>
              <a:t>Green dots</a:t>
            </a:r>
            <a:r>
              <a:rPr lang="en" sz="1800">
                <a:solidFill>
                  <a:srgbClr val="38761D"/>
                </a:solidFill>
                <a:latin typeface="Economica"/>
                <a:ea typeface="Economica"/>
                <a:cs typeface="Economica"/>
                <a:sym typeface="Economica"/>
              </a:rPr>
              <a:t>: </a:t>
            </a:r>
            <a:r>
              <a:rPr lang="en" sz="1800">
                <a:latin typeface="Economica"/>
                <a:ea typeface="Economica"/>
                <a:cs typeface="Economica"/>
                <a:sym typeface="Economica"/>
              </a:rPr>
              <a:t>biological replicates from S. cerevisiae</a:t>
            </a:r>
            <a:endParaRPr sz="1800">
              <a:latin typeface="Economica"/>
              <a:ea typeface="Economica"/>
              <a:cs typeface="Economica"/>
              <a:sym typeface="Economica"/>
            </a:endParaRPr>
          </a:p>
          <a:p>
            <a:pPr marL="0" lvl="0" indent="0">
              <a:spcBef>
                <a:spcPts val="0"/>
              </a:spcBef>
              <a:spcAft>
                <a:spcPts val="0"/>
              </a:spcAft>
              <a:buNone/>
            </a:pPr>
            <a:r>
              <a:rPr lang="en" sz="1800" b="1">
                <a:solidFill>
                  <a:srgbClr val="0000FF"/>
                </a:solidFill>
                <a:latin typeface="Economica"/>
                <a:ea typeface="Economica"/>
                <a:cs typeface="Economica"/>
                <a:sym typeface="Economica"/>
              </a:rPr>
              <a:t>Blue dots</a:t>
            </a:r>
            <a:r>
              <a:rPr lang="en" sz="1800">
                <a:solidFill>
                  <a:srgbClr val="38761D"/>
                </a:solidFill>
                <a:latin typeface="Economica"/>
                <a:ea typeface="Economica"/>
                <a:cs typeface="Economica"/>
                <a:sym typeface="Economica"/>
              </a:rPr>
              <a:t>: </a:t>
            </a:r>
            <a:r>
              <a:rPr lang="en" sz="1800">
                <a:latin typeface="Economica"/>
                <a:ea typeface="Economica"/>
                <a:cs typeface="Economica"/>
                <a:sym typeface="Economica"/>
              </a:rPr>
              <a:t>technical replicates from S. cerevisiae</a:t>
            </a:r>
            <a:endParaRPr sz="1800">
              <a:latin typeface="Economica"/>
              <a:ea typeface="Economica"/>
              <a:cs typeface="Economica"/>
              <a:sym typeface="Economica"/>
            </a:endParaRPr>
          </a:p>
          <a:p>
            <a:pPr marL="0" lvl="0" indent="0" rtl="0">
              <a:spcBef>
                <a:spcPts val="0"/>
              </a:spcBef>
              <a:spcAft>
                <a:spcPts val="0"/>
              </a:spcAft>
              <a:buNone/>
            </a:pPr>
            <a:r>
              <a:rPr lang="en" sz="1800" b="1">
                <a:solidFill>
                  <a:srgbClr val="FF0000"/>
                </a:solidFill>
                <a:latin typeface="Economica"/>
                <a:ea typeface="Economica"/>
                <a:cs typeface="Economica"/>
                <a:sym typeface="Economica"/>
              </a:rPr>
              <a:t>Red dots</a:t>
            </a:r>
            <a:r>
              <a:rPr lang="en" sz="1800">
                <a:solidFill>
                  <a:srgbClr val="38761D"/>
                </a:solidFill>
                <a:latin typeface="Economica"/>
                <a:ea typeface="Economica"/>
                <a:cs typeface="Economica"/>
                <a:sym typeface="Economica"/>
              </a:rPr>
              <a:t>: </a:t>
            </a:r>
            <a:r>
              <a:rPr lang="en" sz="1800">
                <a:latin typeface="Economica"/>
                <a:ea typeface="Economica"/>
                <a:cs typeface="Economica"/>
                <a:sym typeface="Economica"/>
              </a:rPr>
              <a:t>simulated replicates with only Poisson noise</a:t>
            </a:r>
            <a:endParaRPr sz="1800">
              <a:latin typeface="Economica"/>
              <a:ea typeface="Economica"/>
              <a:cs typeface="Economica"/>
              <a:sym typeface="Economica"/>
            </a:endParaRPr>
          </a:p>
        </p:txBody>
      </p:sp>
      <p:pic>
        <p:nvPicPr>
          <p:cNvPr id="5" name="Shape 286" descr="Untitled 4.png">
            <a:extLst>
              <a:ext uri="{FF2B5EF4-FFF2-40B4-BE49-F238E27FC236}">
                <a16:creationId xmlns:a16="http://schemas.microsoft.com/office/drawing/2014/main" id="{FE86717C-4096-2245-876B-0741D515DFC1}"/>
              </a:ext>
            </a:extLst>
          </p:cNvPr>
          <p:cNvPicPr preferRelativeResize="0"/>
          <p:nvPr/>
        </p:nvPicPr>
        <p:blipFill>
          <a:blip r:embed="rId2">
            <a:alphaModFix/>
          </a:blip>
          <a:stretch>
            <a:fillRect/>
          </a:stretch>
        </p:blipFill>
        <p:spPr>
          <a:xfrm>
            <a:off x="169900" y="1747116"/>
            <a:ext cx="4898907" cy="3854950"/>
          </a:xfrm>
          <a:prstGeom prst="rect">
            <a:avLst/>
          </a:prstGeom>
          <a:noFill/>
          <a:ln>
            <a:noFill/>
          </a:ln>
        </p:spPr>
      </p:pic>
    </p:spTree>
    <p:extLst>
      <p:ext uri="{BB962C8B-B14F-4D97-AF65-F5344CB8AC3E}">
        <p14:creationId xmlns:p14="http://schemas.microsoft.com/office/powerpoint/2010/main" val="2693199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AF41-6C7F-E747-928C-5900076B9327}"/>
              </a:ext>
            </a:extLst>
          </p:cNvPr>
          <p:cNvSpPr>
            <a:spLocks noGrp="1"/>
          </p:cNvSpPr>
          <p:nvPr>
            <p:ph type="title"/>
          </p:nvPr>
        </p:nvSpPr>
        <p:spPr/>
        <p:txBody>
          <a:bodyPr/>
          <a:lstStyle/>
          <a:p>
            <a:r>
              <a:rPr lang="en-US" dirty="0"/>
              <a:t>Relative contribution of sources of variance</a:t>
            </a:r>
          </a:p>
        </p:txBody>
      </p:sp>
      <p:sp>
        <p:nvSpPr>
          <p:cNvPr id="3" name="Slide Number Placeholder 2">
            <a:extLst>
              <a:ext uri="{FF2B5EF4-FFF2-40B4-BE49-F238E27FC236}">
                <a16:creationId xmlns:a16="http://schemas.microsoft.com/office/drawing/2014/main" id="{6A885552-11DE-1F47-A077-3168B69D5765}"/>
              </a:ext>
            </a:extLst>
          </p:cNvPr>
          <p:cNvSpPr>
            <a:spLocks noGrp="1"/>
          </p:cNvSpPr>
          <p:nvPr>
            <p:ph type="sldNum" sz="quarter" idx="10"/>
          </p:nvPr>
        </p:nvSpPr>
        <p:spPr/>
        <p:txBody>
          <a:bodyPr/>
          <a:lstStyle/>
          <a:p>
            <a:pPr>
              <a:defRPr/>
            </a:pPr>
            <a:fld id="{A8C65370-7898-40B8-8246-60A93FC25CB8}" type="slidenum">
              <a:rPr lang="en-US" smtClean="0"/>
              <a:pPr>
                <a:defRPr/>
              </a:pPr>
              <a:t>101</a:t>
            </a:fld>
            <a:endParaRPr lang="en-US"/>
          </a:p>
        </p:txBody>
      </p:sp>
      <p:pic>
        <p:nvPicPr>
          <p:cNvPr id="4" name="Shape 293" descr="Untitled 5.png">
            <a:extLst>
              <a:ext uri="{FF2B5EF4-FFF2-40B4-BE49-F238E27FC236}">
                <a16:creationId xmlns:a16="http://schemas.microsoft.com/office/drawing/2014/main" id="{EE2EAA0E-0CAD-A945-B41A-99B2F2E18C18}"/>
              </a:ext>
            </a:extLst>
          </p:cNvPr>
          <p:cNvPicPr preferRelativeResize="0"/>
          <p:nvPr/>
        </p:nvPicPr>
        <p:blipFill>
          <a:blip r:embed="rId2">
            <a:alphaModFix/>
          </a:blip>
          <a:stretch>
            <a:fillRect/>
          </a:stretch>
        </p:blipFill>
        <p:spPr>
          <a:xfrm>
            <a:off x="1600200" y="1747116"/>
            <a:ext cx="5719435" cy="3854949"/>
          </a:xfrm>
          <a:prstGeom prst="rect">
            <a:avLst/>
          </a:prstGeom>
          <a:noFill/>
          <a:ln>
            <a:noFill/>
          </a:ln>
        </p:spPr>
      </p:pic>
    </p:spTree>
    <p:extLst>
      <p:ext uri="{BB962C8B-B14F-4D97-AF65-F5344CB8AC3E}">
        <p14:creationId xmlns:p14="http://schemas.microsoft.com/office/powerpoint/2010/main" val="1938990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510C-7C49-4041-BB14-44FE0C0B66D8}"/>
              </a:ext>
            </a:extLst>
          </p:cNvPr>
          <p:cNvSpPr>
            <a:spLocks noGrp="1"/>
          </p:cNvSpPr>
          <p:nvPr>
            <p:ph type="title"/>
          </p:nvPr>
        </p:nvSpPr>
        <p:spPr/>
        <p:txBody>
          <a:bodyPr/>
          <a:lstStyle/>
          <a:p>
            <a:r>
              <a:rPr lang="en-US" dirty="0"/>
              <a:t>How to decrease uncertainty?  Increase Reads</a:t>
            </a:r>
          </a:p>
        </p:txBody>
      </p:sp>
      <p:sp>
        <p:nvSpPr>
          <p:cNvPr id="3" name="Slide Number Placeholder 2">
            <a:extLst>
              <a:ext uri="{FF2B5EF4-FFF2-40B4-BE49-F238E27FC236}">
                <a16:creationId xmlns:a16="http://schemas.microsoft.com/office/drawing/2014/main" id="{DE0D89D9-B5E0-884E-8B1E-573BF03FE099}"/>
              </a:ext>
            </a:extLst>
          </p:cNvPr>
          <p:cNvSpPr>
            <a:spLocks noGrp="1"/>
          </p:cNvSpPr>
          <p:nvPr>
            <p:ph type="sldNum" sz="quarter" idx="10"/>
          </p:nvPr>
        </p:nvSpPr>
        <p:spPr/>
        <p:txBody>
          <a:bodyPr/>
          <a:lstStyle/>
          <a:p>
            <a:pPr>
              <a:defRPr/>
            </a:pPr>
            <a:fld id="{A8C65370-7898-40B8-8246-60A93FC25CB8}" type="slidenum">
              <a:rPr lang="en-US" smtClean="0"/>
              <a:pPr>
                <a:defRPr/>
              </a:pPr>
              <a:t>102</a:t>
            </a:fld>
            <a:endParaRPr lang="en-US"/>
          </a:p>
        </p:txBody>
      </p:sp>
      <p:pic>
        <p:nvPicPr>
          <p:cNvPr id="4" name="Shape 300" descr="Untitled 6.png">
            <a:extLst>
              <a:ext uri="{FF2B5EF4-FFF2-40B4-BE49-F238E27FC236}">
                <a16:creationId xmlns:a16="http://schemas.microsoft.com/office/drawing/2014/main" id="{149BBEA4-F2F3-D844-B095-2F4527E66411}"/>
              </a:ext>
            </a:extLst>
          </p:cNvPr>
          <p:cNvPicPr preferRelativeResize="0"/>
          <p:nvPr/>
        </p:nvPicPr>
        <p:blipFill>
          <a:blip r:embed="rId2">
            <a:alphaModFix/>
          </a:blip>
          <a:stretch>
            <a:fillRect/>
          </a:stretch>
        </p:blipFill>
        <p:spPr>
          <a:xfrm>
            <a:off x="499825" y="1463425"/>
            <a:ext cx="8144350" cy="3854949"/>
          </a:xfrm>
          <a:prstGeom prst="rect">
            <a:avLst/>
          </a:prstGeom>
          <a:noFill/>
          <a:ln>
            <a:noFill/>
          </a:ln>
        </p:spPr>
      </p:pic>
      <p:sp>
        <p:nvSpPr>
          <p:cNvPr id="5" name="Shape 299">
            <a:extLst>
              <a:ext uri="{FF2B5EF4-FFF2-40B4-BE49-F238E27FC236}">
                <a16:creationId xmlns:a16="http://schemas.microsoft.com/office/drawing/2014/main" id="{EA08FE4E-1BF3-FA41-A7D7-9088A58DEC22}"/>
              </a:ext>
            </a:extLst>
          </p:cNvPr>
          <p:cNvSpPr txBox="1"/>
          <p:nvPr/>
        </p:nvSpPr>
        <p:spPr>
          <a:xfrm>
            <a:off x="930940" y="6440075"/>
            <a:ext cx="4864379"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3816471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3013-488A-5C4B-8AAD-DDE44D3AA527}"/>
              </a:ext>
            </a:extLst>
          </p:cNvPr>
          <p:cNvSpPr>
            <a:spLocks noGrp="1"/>
          </p:cNvSpPr>
          <p:nvPr>
            <p:ph type="title"/>
          </p:nvPr>
        </p:nvSpPr>
        <p:spPr/>
        <p:txBody>
          <a:bodyPr/>
          <a:lstStyle/>
          <a:p>
            <a:r>
              <a:rPr lang="en-US" dirty="0"/>
              <a:t>How to decrease uncertainty?  Increase Replicates</a:t>
            </a:r>
          </a:p>
        </p:txBody>
      </p:sp>
      <p:sp>
        <p:nvSpPr>
          <p:cNvPr id="3" name="Slide Number Placeholder 2">
            <a:extLst>
              <a:ext uri="{FF2B5EF4-FFF2-40B4-BE49-F238E27FC236}">
                <a16:creationId xmlns:a16="http://schemas.microsoft.com/office/drawing/2014/main" id="{E646B775-2D78-4C47-B204-0D1B3E4C787B}"/>
              </a:ext>
            </a:extLst>
          </p:cNvPr>
          <p:cNvSpPr>
            <a:spLocks noGrp="1"/>
          </p:cNvSpPr>
          <p:nvPr>
            <p:ph type="sldNum" sz="quarter" idx="10"/>
          </p:nvPr>
        </p:nvSpPr>
        <p:spPr/>
        <p:txBody>
          <a:bodyPr/>
          <a:lstStyle/>
          <a:p>
            <a:pPr>
              <a:defRPr/>
            </a:pPr>
            <a:fld id="{A8C65370-7898-40B8-8246-60A93FC25CB8}" type="slidenum">
              <a:rPr lang="en-US" smtClean="0"/>
              <a:pPr>
                <a:defRPr/>
              </a:pPr>
              <a:t>103</a:t>
            </a:fld>
            <a:endParaRPr lang="en-US"/>
          </a:p>
        </p:txBody>
      </p:sp>
      <p:pic>
        <p:nvPicPr>
          <p:cNvPr id="4" name="Shape 308" descr="Untitled 7.png">
            <a:extLst>
              <a:ext uri="{FF2B5EF4-FFF2-40B4-BE49-F238E27FC236}">
                <a16:creationId xmlns:a16="http://schemas.microsoft.com/office/drawing/2014/main" id="{D1EAE594-2C9B-3D47-BF48-6DFDCEC29479}"/>
              </a:ext>
            </a:extLst>
          </p:cNvPr>
          <p:cNvPicPr preferRelativeResize="0"/>
          <p:nvPr/>
        </p:nvPicPr>
        <p:blipFill>
          <a:blip r:embed="rId2">
            <a:alphaModFix/>
          </a:blip>
          <a:stretch>
            <a:fillRect/>
          </a:stretch>
        </p:blipFill>
        <p:spPr>
          <a:xfrm>
            <a:off x="2252574" y="1747115"/>
            <a:ext cx="4638852" cy="3854951"/>
          </a:xfrm>
          <a:prstGeom prst="rect">
            <a:avLst/>
          </a:prstGeom>
          <a:noFill/>
          <a:ln>
            <a:noFill/>
          </a:ln>
        </p:spPr>
      </p:pic>
      <p:sp>
        <p:nvSpPr>
          <p:cNvPr id="6" name="Shape 307">
            <a:extLst>
              <a:ext uri="{FF2B5EF4-FFF2-40B4-BE49-F238E27FC236}">
                <a16:creationId xmlns:a16="http://schemas.microsoft.com/office/drawing/2014/main" id="{03BEA57C-A980-764C-B5C4-A415BC2E5E71}"/>
              </a:ext>
            </a:extLst>
          </p:cNvPr>
          <p:cNvSpPr txBox="1"/>
          <p:nvPr/>
        </p:nvSpPr>
        <p:spPr>
          <a:xfrm>
            <a:off x="889687" y="6440487"/>
            <a:ext cx="5066270" cy="2047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29518287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86E5-1342-9949-AB55-02FE3E2F9686}"/>
              </a:ext>
            </a:extLst>
          </p:cNvPr>
          <p:cNvSpPr>
            <a:spLocks noGrp="1"/>
          </p:cNvSpPr>
          <p:nvPr>
            <p:ph type="title"/>
          </p:nvPr>
        </p:nvSpPr>
        <p:spPr/>
        <p:txBody>
          <a:bodyPr/>
          <a:lstStyle/>
          <a:p>
            <a:r>
              <a:rPr lang="en-US" dirty="0"/>
              <a:t>Which is better (Depth or Replicates)?</a:t>
            </a:r>
          </a:p>
        </p:txBody>
      </p:sp>
      <p:sp>
        <p:nvSpPr>
          <p:cNvPr id="3" name="Slide Number Placeholder 2">
            <a:extLst>
              <a:ext uri="{FF2B5EF4-FFF2-40B4-BE49-F238E27FC236}">
                <a16:creationId xmlns:a16="http://schemas.microsoft.com/office/drawing/2014/main" id="{FE710831-3437-9E40-ADFB-50511DA1D40F}"/>
              </a:ext>
            </a:extLst>
          </p:cNvPr>
          <p:cNvSpPr>
            <a:spLocks noGrp="1"/>
          </p:cNvSpPr>
          <p:nvPr>
            <p:ph type="sldNum" sz="quarter" idx="10"/>
          </p:nvPr>
        </p:nvSpPr>
        <p:spPr/>
        <p:txBody>
          <a:bodyPr/>
          <a:lstStyle/>
          <a:p>
            <a:pPr>
              <a:defRPr/>
            </a:pPr>
            <a:fld id="{A8C65370-7898-40B8-8246-60A93FC25CB8}" type="slidenum">
              <a:rPr lang="en-US" smtClean="0"/>
              <a:pPr>
                <a:defRPr/>
              </a:pPr>
              <a:t>104</a:t>
            </a:fld>
            <a:endParaRPr lang="en-US"/>
          </a:p>
        </p:txBody>
      </p:sp>
      <p:pic>
        <p:nvPicPr>
          <p:cNvPr id="4" name="Shape 315" descr="Untitled 8.png">
            <a:extLst>
              <a:ext uri="{FF2B5EF4-FFF2-40B4-BE49-F238E27FC236}">
                <a16:creationId xmlns:a16="http://schemas.microsoft.com/office/drawing/2014/main" id="{18108CA6-3AAB-BF41-BE62-F518F3B35B74}"/>
              </a:ext>
            </a:extLst>
          </p:cNvPr>
          <p:cNvPicPr preferRelativeResize="0"/>
          <p:nvPr/>
        </p:nvPicPr>
        <p:blipFill>
          <a:blip r:embed="rId2">
            <a:alphaModFix/>
          </a:blip>
          <a:stretch>
            <a:fillRect/>
          </a:stretch>
        </p:blipFill>
        <p:spPr>
          <a:xfrm>
            <a:off x="1097280" y="1600772"/>
            <a:ext cx="6590722" cy="3854951"/>
          </a:xfrm>
          <a:prstGeom prst="rect">
            <a:avLst/>
          </a:prstGeom>
          <a:noFill/>
          <a:ln>
            <a:noFill/>
          </a:ln>
        </p:spPr>
      </p:pic>
      <p:sp>
        <p:nvSpPr>
          <p:cNvPr id="5" name="Shape 314">
            <a:extLst>
              <a:ext uri="{FF2B5EF4-FFF2-40B4-BE49-F238E27FC236}">
                <a16:creationId xmlns:a16="http://schemas.microsoft.com/office/drawing/2014/main" id="{6BCE9781-2960-6343-9A35-11D5C7CF556A}"/>
              </a:ext>
            </a:extLst>
          </p:cNvPr>
          <p:cNvSpPr txBox="1"/>
          <p:nvPr/>
        </p:nvSpPr>
        <p:spPr>
          <a:xfrm>
            <a:off x="1005681" y="6440488"/>
            <a:ext cx="5576100"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16795378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86E5-1342-9949-AB55-02FE3E2F9686}"/>
              </a:ext>
            </a:extLst>
          </p:cNvPr>
          <p:cNvSpPr>
            <a:spLocks noGrp="1"/>
          </p:cNvSpPr>
          <p:nvPr>
            <p:ph type="title"/>
          </p:nvPr>
        </p:nvSpPr>
        <p:spPr/>
        <p:txBody>
          <a:bodyPr/>
          <a:lstStyle/>
          <a:p>
            <a:r>
              <a:rPr lang="en-US" dirty="0"/>
              <a:t>Which is better (Depth or Replicates)?</a:t>
            </a:r>
          </a:p>
        </p:txBody>
      </p:sp>
      <p:sp>
        <p:nvSpPr>
          <p:cNvPr id="3" name="Slide Number Placeholder 2">
            <a:extLst>
              <a:ext uri="{FF2B5EF4-FFF2-40B4-BE49-F238E27FC236}">
                <a16:creationId xmlns:a16="http://schemas.microsoft.com/office/drawing/2014/main" id="{FE710831-3437-9E40-ADFB-50511DA1D40F}"/>
              </a:ext>
            </a:extLst>
          </p:cNvPr>
          <p:cNvSpPr>
            <a:spLocks noGrp="1"/>
          </p:cNvSpPr>
          <p:nvPr>
            <p:ph type="sldNum" sz="quarter" idx="10"/>
          </p:nvPr>
        </p:nvSpPr>
        <p:spPr/>
        <p:txBody>
          <a:bodyPr/>
          <a:lstStyle/>
          <a:p>
            <a:pPr>
              <a:defRPr/>
            </a:pPr>
            <a:fld id="{A8C65370-7898-40B8-8246-60A93FC25CB8}" type="slidenum">
              <a:rPr lang="en-US" smtClean="0"/>
              <a:pPr>
                <a:defRPr/>
              </a:pPr>
              <a:t>105</a:t>
            </a:fld>
            <a:endParaRPr lang="en-US"/>
          </a:p>
        </p:txBody>
      </p:sp>
      <p:sp>
        <p:nvSpPr>
          <p:cNvPr id="5" name="Shape 314">
            <a:extLst>
              <a:ext uri="{FF2B5EF4-FFF2-40B4-BE49-F238E27FC236}">
                <a16:creationId xmlns:a16="http://schemas.microsoft.com/office/drawing/2014/main" id="{6BCE9781-2960-6343-9A35-11D5C7CF556A}"/>
              </a:ext>
            </a:extLst>
          </p:cNvPr>
          <p:cNvSpPr txBox="1"/>
          <p:nvPr/>
        </p:nvSpPr>
        <p:spPr>
          <a:xfrm>
            <a:off x="1005681" y="6440488"/>
            <a:ext cx="5576100"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pic>
        <p:nvPicPr>
          <p:cNvPr id="6" name="Shape 321" descr="Untitled 8.png">
            <a:extLst>
              <a:ext uri="{FF2B5EF4-FFF2-40B4-BE49-F238E27FC236}">
                <a16:creationId xmlns:a16="http://schemas.microsoft.com/office/drawing/2014/main" id="{E5C2CD1B-BAFF-4E4F-9692-BEEF3B09C74F}"/>
              </a:ext>
            </a:extLst>
          </p:cNvPr>
          <p:cNvPicPr preferRelativeResize="0"/>
          <p:nvPr/>
        </p:nvPicPr>
        <p:blipFill>
          <a:blip r:embed="rId2">
            <a:alphaModFix/>
          </a:blip>
          <a:stretch>
            <a:fillRect/>
          </a:stretch>
        </p:blipFill>
        <p:spPr>
          <a:xfrm>
            <a:off x="1342768" y="1747116"/>
            <a:ext cx="6067033" cy="3854949"/>
          </a:xfrm>
          <a:prstGeom prst="rect">
            <a:avLst/>
          </a:prstGeom>
          <a:noFill/>
          <a:ln>
            <a:noFill/>
          </a:ln>
        </p:spPr>
      </p:pic>
    </p:spTree>
    <p:extLst>
      <p:ext uri="{BB962C8B-B14F-4D97-AF65-F5344CB8AC3E}">
        <p14:creationId xmlns:p14="http://schemas.microsoft.com/office/powerpoint/2010/main" val="3378257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15D3-1C0D-984A-A151-0311CDF84F1C}"/>
              </a:ext>
            </a:extLst>
          </p:cNvPr>
          <p:cNvSpPr>
            <a:spLocks noGrp="1"/>
          </p:cNvSpPr>
          <p:nvPr>
            <p:ph type="title"/>
          </p:nvPr>
        </p:nvSpPr>
        <p:spPr/>
        <p:txBody>
          <a:bodyPr/>
          <a:lstStyle/>
          <a:p>
            <a:r>
              <a:rPr lang="en-US" dirty="0"/>
              <a:t>Correcting for Multiple Testing</a:t>
            </a:r>
          </a:p>
        </p:txBody>
      </p:sp>
      <p:sp>
        <p:nvSpPr>
          <p:cNvPr id="3" name="Slide Number Placeholder 2">
            <a:extLst>
              <a:ext uri="{FF2B5EF4-FFF2-40B4-BE49-F238E27FC236}">
                <a16:creationId xmlns:a16="http://schemas.microsoft.com/office/drawing/2014/main" id="{C00E258B-73C3-884D-8518-B93D0534F6E9}"/>
              </a:ext>
            </a:extLst>
          </p:cNvPr>
          <p:cNvSpPr>
            <a:spLocks noGrp="1"/>
          </p:cNvSpPr>
          <p:nvPr>
            <p:ph type="sldNum" sz="quarter" idx="10"/>
          </p:nvPr>
        </p:nvSpPr>
        <p:spPr/>
        <p:txBody>
          <a:bodyPr/>
          <a:lstStyle/>
          <a:p>
            <a:pPr>
              <a:defRPr/>
            </a:pPr>
            <a:fld id="{A8C65370-7898-40B8-8246-60A93FC25CB8}" type="slidenum">
              <a:rPr lang="en-US" smtClean="0"/>
              <a:pPr>
                <a:defRPr/>
              </a:pPr>
              <a:t>106</a:t>
            </a:fld>
            <a:endParaRPr lang="en-US"/>
          </a:p>
        </p:txBody>
      </p:sp>
      <p:sp>
        <p:nvSpPr>
          <p:cNvPr id="4" name="Shape 329">
            <a:extLst>
              <a:ext uri="{FF2B5EF4-FFF2-40B4-BE49-F238E27FC236}">
                <a16:creationId xmlns:a16="http://schemas.microsoft.com/office/drawing/2014/main" id="{252EC7C5-5078-6D49-9968-931CBD6AC458}"/>
              </a:ext>
            </a:extLst>
          </p:cNvPr>
          <p:cNvSpPr txBox="1"/>
          <p:nvPr/>
        </p:nvSpPr>
        <p:spPr>
          <a:xfrm>
            <a:off x="152400" y="1143000"/>
            <a:ext cx="8959200" cy="4145692"/>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800"/>
              </a:spcBef>
              <a:spcAft>
                <a:spcPts val="0"/>
              </a:spcAft>
              <a:buNone/>
            </a:pPr>
            <a:endParaRPr sz="1000" b="1" dirty="0">
              <a:solidFill>
                <a:srgbClr val="6E7173"/>
              </a:solidFill>
            </a:endParaRPr>
          </a:p>
          <a:p>
            <a:pPr marL="457200" lvl="0" indent="-381000" rtl="0">
              <a:lnSpc>
                <a:spcPct val="115000"/>
              </a:lnSpc>
              <a:spcBef>
                <a:spcPts val="800"/>
              </a:spcBef>
              <a:spcAft>
                <a:spcPts val="0"/>
              </a:spcAft>
              <a:buClr>
                <a:srgbClr val="6E7173"/>
              </a:buClr>
              <a:buSzPts val="2400"/>
              <a:buAutoNum type="arabicPeriod"/>
            </a:pPr>
            <a:r>
              <a:rPr lang="en" sz="2400" dirty="0">
                <a:solidFill>
                  <a:srgbClr val="6E7173"/>
                </a:solidFill>
              </a:rPr>
              <a:t>If you test 30,000 genes for differential gene expression, and you use a significance cut off of p&lt;0.05, then you should expect to call approximately 1500 (i.e., 5% of 30000) genes to exhibit differential expressed solely random chance.  </a:t>
            </a:r>
            <a:endParaRPr sz="2400" dirty="0">
              <a:solidFill>
                <a:srgbClr val="6E7173"/>
              </a:solidFill>
            </a:endParaRPr>
          </a:p>
          <a:p>
            <a:pPr marL="457200" lvl="0" indent="-381000" rtl="0">
              <a:lnSpc>
                <a:spcPct val="115000"/>
              </a:lnSpc>
              <a:spcBef>
                <a:spcPts val="0"/>
              </a:spcBef>
              <a:spcAft>
                <a:spcPts val="0"/>
              </a:spcAft>
              <a:buClr>
                <a:srgbClr val="6E7173"/>
              </a:buClr>
              <a:buSzPts val="2400"/>
              <a:buAutoNum type="arabicPeriod"/>
            </a:pPr>
            <a:r>
              <a:rPr lang="en" sz="2400" dirty="0">
                <a:solidFill>
                  <a:srgbClr val="6E7173"/>
                </a:solidFill>
              </a:rPr>
              <a:t>Thus, if your list of differentially expressed genes at p&lt;0.05 is about 1500 genes long, then either there are no genes differentially expressed between the two conditions, or your experiment is underpowered.  </a:t>
            </a:r>
            <a:endParaRPr sz="2400" dirty="0">
              <a:solidFill>
                <a:srgbClr val="6E7173"/>
              </a:solidFill>
            </a:endParaRPr>
          </a:p>
          <a:p>
            <a:pPr marL="0" lvl="0" indent="0" rtl="0">
              <a:lnSpc>
                <a:spcPct val="115000"/>
              </a:lnSpc>
              <a:spcBef>
                <a:spcPts val="800"/>
              </a:spcBef>
              <a:spcAft>
                <a:spcPts val="0"/>
              </a:spcAft>
              <a:buNone/>
            </a:pPr>
            <a:endParaRPr sz="1000" dirty="0">
              <a:solidFill>
                <a:srgbClr val="6E7173"/>
              </a:solidFill>
            </a:endParaRPr>
          </a:p>
        </p:txBody>
      </p:sp>
    </p:spTree>
    <p:extLst>
      <p:ext uri="{BB962C8B-B14F-4D97-AF65-F5344CB8AC3E}">
        <p14:creationId xmlns:p14="http://schemas.microsoft.com/office/powerpoint/2010/main" val="5116317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E446-7090-C842-810A-393E8ACA555A}"/>
              </a:ext>
            </a:extLst>
          </p:cNvPr>
          <p:cNvSpPr>
            <a:spLocks noGrp="1"/>
          </p:cNvSpPr>
          <p:nvPr>
            <p:ph type="title"/>
          </p:nvPr>
        </p:nvSpPr>
        <p:spPr/>
        <p:txBody>
          <a:bodyPr/>
          <a:lstStyle/>
          <a:p>
            <a:r>
              <a:rPr lang="en-US" dirty="0"/>
              <a:t>False Discovery Rate</a:t>
            </a:r>
          </a:p>
        </p:txBody>
      </p:sp>
      <p:sp>
        <p:nvSpPr>
          <p:cNvPr id="3" name="Slide Number Placeholder 2">
            <a:extLst>
              <a:ext uri="{FF2B5EF4-FFF2-40B4-BE49-F238E27FC236}">
                <a16:creationId xmlns:a16="http://schemas.microsoft.com/office/drawing/2014/main" id="{E11BACDC-81F4-7944-AD97-8201C684BC6F}"/>
              </a:ext>
            </a:extLst>
          </p:cNvPr>
          <p:cNvSpPr>
            <a:spLocks noGrp="1"/>
          </p:cNvSpPr>
          <p:nvPr>
            <p:ph type="sldNum" sz="quarter" idx="10"/>
          </p:nvPr>
        </p:nvSpPr>
        <p:spPr/>
        <p:txBody>
          <a:bodyPr/>
          <a:lstStyle/>
          <a:p>
            <a:pPr>
              <a:defRPr/>
            </a:pPr>
            <a:fld id="{A8C65370-7898-40B8-8246-60A93FC25CB8}" type="slidenum">
              <a:rPr lang="en-US" smtClean="0"/>
              <a:pPr>
                <a:defRPr/>
              </a:pPr>
              <a:t>107</a:t>
            </a:fld>
            <a:endParaRPr lang="en-US"/>
          </a:p>
        </p:txBody>
      </p:sp>
      <p:sp>
        <p:nvSpPr>
          <p:cNvPr id="4" name="Shape 336">
            <a:extLst>
              <a:ext uri="{FF2B5EF4-FFF2-40B4-BE49-F238E27FC236}">
                <a16:creationId xmlns:a16="http://schemas.microsoft.com/office/drawing/2014/main" id="{D346E159-AFD6-7F4E-A661-ED4E93AF891D}"/>
              </a:ext>
            </a:extLst>
          </p:cNvPr>
          <p:cNvSpPr txBox="1"/>
          <p:nvPr/>
        </p:nvSpPr>
        <p:spPr>
          <a:xfrm>
            <a:off x="184800" y="1890900"/>
            <a:ext cx="89592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800"/>
              </a:spcBef>
              <a:spcAft>
                <a:spcPts val="0"/>
              </a:spcAft>
              <a:buNone/>
            </a:pPr>
            <a:r>
              <a:rPr lang="en" sz="2400" dirty="0">
                <a:solidFill>
                  <a:srgbClr val="6E7173"/>
                </a:solidFill>
              </a:rPr>
              <a:t>It is informative to report a False Discovery Rate (FDR) as well as a p-value. This value is the expected proportion of false positives among all of the significant results (100% in the previous example). </a:t>
            </a:r>
            <a:endParaRPr sz="2400" dirty="0">
              <a:solidFill>
                <a:srgbClr val="6E7173"/>
              </a:solidFill>
            </a:endParaRPr>
          </a:p>
          <a:p>
            <a:pPr marL="0" lvl="0" indent="0" rtl="0">
              <a:lnSpc>
                <a:spcPct val="115000"/>
              </a:lnSpc>
              <a:spcBef>
                <a:spcPts val="800"/>
              </a:spcBef>
              <a:spcAft>
                <a:spcPts val="0"/>
              </a:spcAft>
              <a:buNone/>
            </a:pPr>
            <a:r>
              <a:rPr lang="en" sz="2400" dirty="0">
                <a:solidFill>
                  <a:srgbClr val="6E7173"/>
                </a:solidFill>
              </a:rPr>
              <a:t>Usually we strive for a FDR at 5% or lower. Importantly, the FDR can only be calculated after an experiment is run, because it requires knowing how many genes were called differentially expressed.</a:t>
            </a:r>
            <a:endParaRPr sz="2400" dirty="0">
              <a:solidFill>
                <a:srgbClr val="6E7173"/>
              </a:solidFill>
            </a:endParaRPr>
          </a:p>
          <a:p>
            <a:pPr marL="0" lvl="0" indent="0" rtl="0">
              <a:lnSpc>
                <a:spcPct val="115000"/>
              </a:lnSpc>
              <a:spcBef>
                <a:spcPts val="800"/>
              </a:spcBef>
              <a:spcAft>
                <a:spcPts val="0"/>
              </a:spcAft>
              <a:buNone/>
            </a:pPr>
            <a:endParaRPr sz="1000" dirty="0">
              <a:solidFill>
                <a:srgbClr val="6E7173"/>
              </a:solidFill>
            </a:endParaRPr>
          </a:p>
        </p:txBody>
      </p:sp>
    </p:spTree>
    <p:extLst>
      <p:ext uri="{BB962C8B-B14F-4D97-AF65-F5344CB8AC3E}">
        <p14:creationId xmlns:p14="http://schemas.microsoft.com/office/powerpoint/2010/main" val="16112913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A3-A8F8-BF4F-9264-6E09DB890E59}"/>
              </a:ext>
            </a:extLst>
          </p:cNvPr>
          <p:cNvSpPr>
            <a:spLocks noGrp="1"/>
          </p:cNvSpPr>
          <p:nvPr>
            <p:ph type="title"/>
          </p:nvPr>
        </p:nvSpPr>
        <p:spPr/>
        <p:txBody>
          <a:bodyPr/>
          <a:lstStyle/>
          <a:p>
            <a:r>
              <a:rPr lang="en-US" dirty="0"/>
              <a:t>QC Report</a:t>
            </a:r>
          </a:p>
        </p:txBody>
      </p:sp>
      <p:sp>
        <p:nvSpPr>
          <p:cNvPr id="3" name="Slide Number Placeholder 2">
            <a:extLst>
              <a:ext uri="{FF2B5EF4-FFF2-40B4-BE49-F238E27FC236}">
                <a16:creationId xmlns:a16="http://schemas.microsoft.com/office/drawing/2014/main" id="{E6E0DC84-8323-144E-B7B5-EC7687F45AF8}"/>
              </a:ext>
            </a:extLst>
          </p:cNvPr>
          <p:cNvSpPr>
            <a:spLocks noGrp="1"/>
          </p:cNvSpPr>
          <p:nvPr>
            <p:ph type="sldNum" sz="quarter" idx="10"/>
          </p:nvPr>
        </p:nvSpPr>
        <p:spPr/>
        <p:txBody>
          <a:bodyPr/>
          <a:lstStyle/>
          <a:p>
            <a:pPr>
              <a:defRPr/>
            </a:pPr>
            <a:fld id="{A8C65370-7898-40B8-8246-60A93FC25CB8}" type="slidenum">
              <a:rPr lang="en-US" smtClean="0"/>
              <a:pPr>
                <a:defRPr/>
              </a:pPr>
              <a:t>108</a:t>
            </a:fld>
            <a:endParaRPr lang="en-US"/>
          </a:p>
        </p:txBody>
      </p:sp>
      <p:sp>
        <p:nvSpPr>
          <p:cNvPr id="4" name="TextBox 3">
            <a:extLst>
              <a:ext uri="{FF2B5EF4-FFF2-40B4-BE49-F238E27FC236}">
                <a16:creationId xmlns:a16="http://schemas.microsoft.com/office/drawing/2014/main" id="{58E1789B-A2B0-C243-BA7D-17E0024CEF2C}"/>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6" name="Straight Arrow Connector 5">
            <a:extLst>
              <a:ext uri="{FF2B5EF4-FFF2-40B4-BE49-F238E27FC236}">
                <a16:creationId xmlns:a16="http://schemas.microsoft.com/office/drawing/2014/main" id="{65DF3458-4354-9C4A-BF97-FFC3AB254AB4}"/>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FF4E33-EE3D-DF46-A416-1DC44DCF750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8" name="TextBox 7">
            <a:extLst>
              <a:ext uri="{FF2B5EF4-FFF2-40B4-BE49-F238E27FC236}">
                <a16:creationId xmlns:a16="http://schemas.microsoft.com/office/drawing/2014/main" id="{E0AF6520-A171-3241-AC18-B0D3DA7B0229}"/>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10" name="Rectangle 9">
            <a:extLst>
              <a:ext uri="{FF2B5EF4-FFF2-40B4-BE49-F238E27FC236}">
                <a16:creationId xmlns:a16="http://schemas.microsoft.com/office/drawing/2014/main" id="{2A31F10E-3607-7449-A361-4ED524F18395}"/>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8772D171-65EA-5547-B383-ED6371AA856A}"/>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2" name="Straight Arrow Connector 11">
            <a:extLst>
              <a:ext uri="{FF2B5EF4-FFF2-40B4-BE49-F238E27FC236}">
                <a16:creationId xmlns:a16="http://schemas.microsoft.com/office/drawing/2014/main" id="{7666CC7F-C99F-C549-8D08-346F76AD007F}"/>
              </a:ext>
            </a:extLst>
          </p:cNvPr>
          <p:cNvCxnSpPr>
            <a:cxnSpLocks/>
            <a:stCxn id="11"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72EC4C-7E58-7942-8CD1-5F61D8B2A2B4}"/>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4" name="TextBox 13">
            <a:extLst>
              <a:ext uri="{FF2B5EF4-FFF2-40B4-BE49-F238E27FC236}">
                <a16:creationId xmlns:a16="http://schemas.microsoft.com/office/drawing/2014/main" id="{210866FA-A650-5F4F-9922-0B86722B58BE}"/>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5" name="Rectangle 14">
            <a:extLst>
              <a:ext uri="{FF2B5EF4-FFF2-40B4-BE49-F238E27FC236}">
                <a16:creationId xmlns:a16="http://schemas.microsoft.com/office/drawing/2014/main" id="{76478B9C-E9C4-A245-A01B-CADF255834DA}"/>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0" name="TextBox 19">
            <a:extLst>
              <a:ext uri="{FF2B5EF4-FFF2-40B4-BE49-F238E27FC236}">
                <a16:creationId xmlns:a16="http://schemas.microsoft.com/office/drawing/2014/main" id="{E1D46893-A79A-B540-9778-44A9198E82B2}"/>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cxnSp>
        <p:nvCxnSpPr>
          <p:cNvPr id="21" name="Straight Arrow Connector 20">
            <a:extLst>
              <a:ext uri="{FF2B5EF4-FFF2-40B4-BE49-F238E27FC236}">
                <a16:creationId xmlns:a16="http://schemas.microsoft.com/office/drawing/2014/main" id="{B24BE99C-4A90-2D49-81E9-3C59FA3FDFA5}"/>
              </a:ext>
            </a:extLst>
          </p:cNvPr>
          <p:cNvCxnSpPr>
            <a:cxnSpLocks/>
            <a:stCxn id="20" idx="3"/>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C98711F-8CEB-2744-B7E6-0BA20F3E941D}"/>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23" name="TextBox 22">
            <a:extLst>
              <a:ext uri="{FF2B5EF4-FFF2-40B4-BE49-F238E27FC236}">
                <a16:creationId xmlns:a16="http://schemas.microsoft.com/office/drawing/2014/main" id="{A918308F-B856-CD40-AC16-8F90255F9437}"/>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24" name="Rectangle 23">
            <a:extLst>
              <a:ext uri="{FF2B5EF4-FFF2-40B4-BE49-F238E27FC236}">
                <a16:creationId xmlns:a16="http://schemas.microsoft.com/office/drawing/2014/main" id="{81EBBE8B-4F78-C14F-8950-B59DD153F6A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5" name="TextBox 24">
            <a:extLst>
              <a:ext uri="{FF2B5EF4-FFF2-40B4-BE49-F238E27FC236}">
                <a16:creationId xmlns:a16="http://schemas.microsoft.com/office/drawing/2014/main" id="{A8B3D841-7E30-3244-B889-84CBF1745D4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26" name="Straight Arrow Connector 25">
            <a:extLst>
              <a:ext uri="{FF2B5EF4-FFF2-40B4-BE49-F238E27FC236}">
                <a16:creationId xmlns:a16="http://schemas.microsoft.com/office/drawing/2014/main" id="{19443997-8DBD-5449-9A95-857945C2A0BD}"/>
              </a:ext>
            </a:extLst>
          </p:cNvPr>
          <p:cNvCxnSpPr>
            <a:cxnSpLocks/>
            <a:stCxn id="2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EC97AE9-94B3-B14A-873A-5C350558105B}"/>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28" name="TextBox 27">
            <a:extLst>
              <a:ext uri="{FF2B5EF4-FFF2-40B4-BE49-F238E27FC236}">
                <a16:creationId xmlns:a16="http://schemas.microsoft.com/office/drawing/2014/main" id="{5A4F9A04-2D42-3F42-8532-A45B00B1CEC5}"/>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29" name="Rectangle 28">
            <a:extLst>
              <a:ext uri="{FF2B5EF4-FFF2-40B4-BE49-F238E27FC236}">
                <a16:creationId xmlns:a16="http://schemas.microsoft.com/office/drawing/2014/main" id="{3A051ADE-AFF7-FF4C-B5A0-AB0D975E8650}"/>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30" name="Picture 29">
            <a:extLst>
              <a:ext uri="{FF2B5EF4-FFF2-40B4-BE49-F238E27FC236}">
                <a16:creationId xmlns:a16="http://schemas.microsoft.com/office/drawing/2014/main" id="{8C59CCF1-C417-9C4C-956B-B06844EC13EB}"/>
              </a:ext>
            </a:extLst>
          </p:cNvPr>
          <p:cNvPicPr>
            <a:picLocks noChangeAspect="1"/>
          </p:cNvPicPr>
          <p:nvPr/>
        </p:nvPicPr>
        <p:blipFill rotWithShape="1">
          <a:blip r:embed="rId3"/>
          <a:srcRect l="82991" b="65108"/>
          <a:stretch/>
        </p:blipFill>
        <p:spPr>
          <a:xfrm>
            <a:off x="7434745" y="1392183"/>
            <a:ext cx="1203855" cy="1457687"/>
          </a:xfrm>
          <a:prstGeom prst="rect">
            <a:avLst/>
          </a:prstGeom>
        </p:spPr>
      </p:pic>
      <p:sp>
        <p:nvSpPr>
          <p:cNvPr id="32" name="TextBox 31">
            <a:extLst>
              <a:ext uri="{FF2B5EF4-FFF2-40B4-BE49-F238E27FC236}">
                <a16:creationId xmlns:a16="http://schemas.microsoft.com/office/drawing/2014/main" id="{57DC7661-ABE5-F24A-815B-02EF192D3C49}"/>
              </a:ext>
            </a:extLst>
          </p:cNvPr>
          <p:cNvSpPr txBox="1"/>
          <p:nvPr/>
        </p:nvSpPr>
        <p:spPr>
          <a:xfrm>
            <a:off x="4271735" y="3709693"/>
            <a:ext cx="1358178" cy="584775"/>
          </a:xfrm>
          <a:prstGeom prst="rect">
            <a:avLst/>
          </a:prstGeom>
          <a:noFill/>
        </p:spPr>
        <p:txBody>
          <a:bodyPr wrap="square" rtlCol="0">
            <a:spAutoFit/>
          </a:bodyPr>
          <a:lstStyle/>
          <a:p>
            <a:pPr algn="ctr"/>
            <a:r>
              <a:rPr lang="en-US" sz="1600" dirty="0">
                <a:solidFill>
                  <a:srgbClr val="FF0000"/>
                </a:solidFill>
              </a:rPr>
              <a:t>Quantification </a:t>
            </a:r>
          </a:p>
          <a:p>
            <a:pPr algn="ctr"/>
            <a:endParaRPr lang="en-US" sz="1600" dirty="0">
              <a:solidFill>
                <a:srgbClr val="FF0000"/>
              </a:solidFill>
            </a:endParaRPr>
          </a:p>
        </p:txBody>
      </p:sp>
      <p:sp>
        <p:nvSpPr>
          <p:cNvPr id="33" name="Rectangle 32">
            <a:extLst>
              <a:ext uri="{FF2B5EF4-FFF2-40B4-BE49-F238E27FC236}">
                <a16:creationId xmlns:a16="http://schemas.microsoft.com/office/drawing/2014/main" id="{35EEFCAC-403C-1E4E-9427-70C3B9F989EA}"/>
              </a:ext>
            </a:extLst>
          </p:cNvPr>
          <p:cNvSpPr/>
          <p:nvPr/>
        </p:nvSpPr>
        <p:spPr>
          <a:xfrm>
            <a:off x="5207301" y="3504706"/>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4" name="Straight Arrow Connector 33">
            <a:extLst>
              <a:ext uri="{FF2B5EF4-FFF2-40B4-BE49-F238E27FC236}">
                <a16:creationId xmlns:a16="http://schemas.microsoft.com/office/drawing/2014/main" id="{5057CE0F-20C3-3F4D-99EC-32AE665AE9E1}"/>
              </a:ext>
            </a:extLst>
          </p:cNvPr>
          <p:cNvCxnSpPr>
            <a:cxnSpLocks/>
          </p:cNvCxnSpPr>
          <p:nvPr/>
        </p:nvCxnSpPr>
        <p:spPr>
          <a:xfrm>
            <a:off x="4450234" y="2263960"/>
            <a:ext cx="1117650" cy="907124"/>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8A116BA-0B5F-3542-9D07-E1C9DC72201F}"/>
              </a:ext>
            </a:extLst>
          </p:cNvPr>
          <p:cNvCxnSpPr>
            <a:cxnSpLocks/>
          </p:cNvCxnSpPr>
          <p:nvPr/>
        </p:nvCxnSpPr>
        <p:spPr>
          <a:xfrm>
            <a:off x="5567884" y="3175008"/>
            <a:ext cx="0" cy="104918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D875E3A-331A-914D-9FF5-E4285F8D4A5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7" name="TextBox 36">
            <a:extLst>
              <a:ext uri="{FF2B5EF4-FFF2-40B4-BE49-F238E27FC236}">
                <a16:creationId xmlns:a16="http://schemas.microsoft.com/office/drawing/2014/main" id="{802D13A7-BD21-994C-857E-FCC4AB42BF3E}"/>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8" name="Rectangle 37">
            <a:extLst>
              <a:ext uri="{FF2B5EF4-FFF2-40B4-BE49-F238E27FC236}">
                <a16:creationId xmlns:a16="http://schemas.microsoft.com/office/drawing/2014/main" id="{7696C0CE-442B-7141-8FB8-3C25F5ED3732}"/>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39" name="Straight Arrow Connector 38">
            <a:extLst>
              <a:ext uri="{FF2B5EF4-FFF2-40B4-BE49-F238E27FC236}">
                <a16:creationId xmlns:a16="http://schemas.microsoft.com/office/drawing/2014/main" id="{876EEC0B-EA32-814B-B490-D1550400BE4B}"/>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2848BB-E9AE-3546-A03C-CE3C9387D8C4}"/>
              </a:ext>
            </a:extLst>
          </p:cNvPr>
          <p:cNvSpPr txBox="1"/>
          <p:nvPr/>
        </p:nvSpPr>
        <p:spPr>
          <a:xfrm>
            <a:off x="5570810" y="3422318"/>
            <a:ext cx="1368836" cy="338554"/>
          </a:xfrm>
          <a:prstGeom prst="rect">
            <a:avLst/>
          </a:prstGeom>
          <a:noFill/>
        </p:spPr>
        <p:txBody>
          <a:bodyPr wrap="none" rtlCol="0">
            <a:spAutoFit/>
          </a:bodyPr>
          <a:lstStyle/>
          <a:p>
            <a:r>
              <a:rPr lang="en-US" sz="1600" dirty="0" err="1">
                <a:solidFill>
                  <a:srgbClr val="004278"/>
                </a:solidFill>
              </a:rPr>
              <a:t>featureCounts</a:t>
            </a:r>
            <a:endParaRPr lang="en-US" sz="1600" dirty="0">
              <a:solidFill>
                <a:srgbClr val="004278"/>
              </a:solidFill>
            </a:endParaRPr>
          </a:p>
        </p:txBody>
      </p:sp>
      <p:cxnSp>
        <p:nvCxnSpPr>
          <p:cNvPr id="43" name="Straight Arrow Connector 42">
            <a:extLst>
              <a:ext uri="{FF2B5EF4-FFF2-40B4-BE49-F238E27FC236}">
                <a16:creationId xmlns:a16="http://schemas.microsoft.com/office/drawing/2014/main" id="{E172ED14-B57C-084A-AF73-09D6FD16FCFB}"/>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1B8EF15-8832-BE40-ACFC-B72EF395A5E0}"/>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51" name="Rectangle 50">
            <a:extLst>
              <a:ext uri="{FF2B5EF4-FFF2-40B4-BE49-F238E27FC236}">
                <a16:creationId xmlns:a16="http://schemas.microsoft.com/office/drawing/2014/main" id="{69B2EB45-2E2A-DB4A-897F-49ABBAC349AB}"/>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3" name="TextBox 52">
            <a:extLst>
              <a:ext uri="{FF2B5EF4-FFF2-40B4-BE49-F238E27FC236}">
                <a16:creationId xmlns:a16="http://schemas.microsoft.com/office/drawing/2014/main" id="{C48C3BC3-5612-E247-A6A6-F37A5DF77F3B}"/>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56" name="TextBox 55">
            <a:extLst>
              <a:ext uri="{FF2B5EF4-FFF2-40B4-BE49-F238E27FC236}">
                <a16:creationId xmlns:a16="http://schemas.microsoft.com/office/drawing/2014/main" id="{1DDFD6AF-2A86-BD4A-ADAE-0BDA183A25F9}"/>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sp>
        <p:nvSpPr>
          <p:cNvPr id="68" name="TextBox 67">
            <a:extLst>
              <a:ext uri="{FF2B5EF4-FFF2-40B4-BE49-F238E27FC236}">
                <a16:creationId xmlns:a16="http://schemas.microsoft.com/office/drawing/2014/main" id="{87758260-2029-C245-967E-9D44A9572D19}"/>
              </a:ext>
            </a:extLst>
          </p:cNvPr>
          <p:cNvSpPr txBox="1"/>
          <p:nvPr/>
        </p:nvSpPr>
        <p:spPr>
          <a:xfrm>
            <a:off x="5334783" y="4256309"/>
            <a:ext cx="472950" cy="369332"/>
          </a:xfrm>
          <a:prstGeom prst="rect">
            <a:avLst/>
          </a:prstGeom>
          <a:noFill/>
        </p:spPr>
        <p:txBody>
          <a:bodyPr wrap="none" rtlCol="0">
            <a:spAutoFit/>
          </a:bodyPr>
          <a:lstStyle/>
          <a:p>
            <a:r>
              <a:rPr lang="en-US" dirty="0"/>
              <a:t>csv</a:t>
            </a:r>
          </a:p>
        </p:txBody>
      </p:sp>
      <p:cxnSp>
        <p:nvCxnSpPr>
          <p:cNvPr id="69" name="Straight Arrow Connector 68">
            <a:extLst>
              <a:ext uri="{FF2B5EF4-FFF2-40B4-BE49-F238E27FC236}">
                <a16:creationId xmlns:a16="http://schemas.microsoft.com/office/drawing/2014/main" id="{A900D9B6-DE9B-4746-81FA-2467C0FFDB14}"/>
              </a:ext>
            </a:extLst>
          </p:cNvPr>
          <p:cNvCxnSpPr>
            <a:cxnSpLocks/>
          </p:cNvCxnSpPr>
          <p:nvPr/>
        </p:nvCxnSpPr>
        <p:spPr>
          <a:xfrm>
            <a:off x="870351" y="4405339"/>
            <a:ext cx="1471388" cy="55001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8ED31FC-7E32-ED4C-86D8-EFE82D0525A6}"/>
              </a:ext>
            </a:extLst>
          </p:cNvPr>
          <p:cNvCxnSpPr>
            <a:cxnSpLocks/>
          </p:cNvCxnSpPr>
          <p:nvPr/>
        </p:nvCxnSpPr>
        <p:spPr>
          <a:xfrm>
            <a:off x="2341739" y="4251333"/>
            <a:ext cx="0" cy="704017"/>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7E7A6FB-40C4-874F-AD8A-9F301E94B9C4}"/>
              </a:ext>
            </a:extLst>
          </p:cNvPr>
          <p:cNvCxnSpPr>
            <a:cxnSpLocks/>
          </p:cNvCxnSpPr>
          <p:nvPr/>
        </p:nvCxnSpPr>
        <p:spPr>
          <a:xfrm>
            <a:off x="2341627" y="4950450"/>
            <a:ext cx="0" cy="8048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56A7304B-653B-B041-AB71-500760EDFE24}"/>
              </a:ext>
            </a:extLst>
          </p:cNvPr>
          <p:cNvSpPr txBox="1"/>
          <p:nvPr/>
        </p:nvSpPr>
        <p:spPr>
          <a:xfrm>
            <a:off x="1504232" y="5210825"/>
            <a:ext cx="811441" cy="338554"/>
          </a:xfrm>
          <a:prstGeom prst="rect">
            <a:avLst/>
          </a:prstGeom>
          <a:noFill/>
        </p:spPr>
        <p:txBody>
          <a:bodyPr wrap="none" rtlCol="0">
            <a:spAutoFit/>
          </a:bodyPr>
          <a:lstStyle/>
          <a:p>
            <a:r>
              <a:rPr lang="en-US" sz="1600" dirty="0" err="1">
                <a:solidFill>
                  <a:srgbClr val="004278"/>
                </a:solidFill>
              </a:rPr>
              <a:t>multiqc</a:t>
            </a:r>
            <a:endParaRPr lang="en-US" sz="1600" dirty="0">
              <a:solidFill>
                <a:srgbClr val="004278"/>
              </a:solidFill>
            </a:endParaRPr>
          </a:p>
        </p:txBody>
      </p:sp>
      <p:sp>
        <p:nvSpPr>
          <p:cNvPr id="82" name="TextBox 81">
            <a:extLst>
              <a:ext uri="{FF2B5EF4-FFF2-40B4-BE49-F238E27FC236}">
                <a16:creationId xmlns:a16="http://schemas.microsoft.com/office/drawing/2014/main" id="{A79CF52E-AA74-2E4F-8435-2906635374EA}"/>
              </a:ext>
            </a:extLst>
          </p:cNvPr>
          <p:cNvSpPr txBox="1"/>
          <p:nvPr/>
        </p:nvSpPr>
        <p:spPr>
          <a:xfrm>
            <a:off x="2376345" y="5199489"/>
            <a:ext cx="814747" cy="830997"/>
          </a:xfrm>
          <a:prstGeom prst="rect">
            <a:avLst/>
          </a:prstGeom>
          <a:noFill/>
        </p:spPr>
        <p:txBody>
          <a:bodyPr wrap="square" rtlCol="0">
            <a:spAutoFit/>
          </a:bodyPr>
          <a:lstStyle/>
          <a:p>
            <a:pPr algn="ctr"/>
            <a:r>
              <a:rPr lang="en-US" sz="1600" dirty="0">
                <a:solidFill>
                  <a:srgbClr val="FF0000"/>
                </a:solidFill>
              </a:rPr>
              <a:t>QC</a:t>
            </a:r>
          </a:p>
          <a:p>
            <a:pPr algn="ctr"/>
            <a:r>
              <a:rPr lang="en-US" sz="1600" dirty="0">
                <a:solidFill>
                  <a:srgbClr val="FF0000"/>
                </a:solidFill>
              </a:rPr>
              <a:t> report</a:t>
            </a:r>
          </a:p>
          <a:p>
            <a:pPr algn="ctr"/>
            <a:endParaRPr lang="en-US" sz="1600" dirty="0">
              <a:solidFill>
                <a:srgbClr val="FF0000"/>
              </a:solidFill>
            </a:endParaRPr>
          </a:p>
        </p:txBody>
      </p:sp>
      <p:sp>
        <p:nvSpPr>
          <p:cNvPr id="83" name="Rectangle 82">
            <a:extLst>
              <a:ext uri="{FF2B5EF4-FFF2-40B4-BE49-F238E27FC236}">
                <a16:creationId xmlns:a16="http://schemas.microsoft.com/office/drawing/2014/main" id="{B6F0F895-D691-E945-80BD-CD66DFFAFEAD}"/>
              </a:ext>
            </a:extLst>
          </p:cNvPr>
          <p:cNvSpPr/>
          <p:nvPr/>
        </p:nvSpPr>
        <p:spPr>
          <a:xfrm>
            <a:off x="2620325" y="4981339"/>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84" name="TextBox 83">
            <a:extLst>
              <a:ext uri="{FF2B5EF4-FFF2-40B4-BE49-F238E27FC236}">
                <a16:creationId xmlns:a16="http://schemas.microsoft.com/office/drawing/2014/main" id="{548393F3-7BE7-F347-8CFE-040E1E00930D}"/>
              </a:ext>
            </a:extLst>
          </p:cNvPr>
          <p:cNvSpPr txBox="1"/>
          <p:nvPr/>
        </p:nvSpPr>
        <p:spPr>
          <a:xfrm>
            <a:off x="2005894" y="5770517"/>
            <a:ext cx="671466" cy="369332"/>
          </a:xfrm>
          <a:prstGeom prst="rect">
            <a:avLst/>
          </a:prstGeom>
          <a:noFill/>
        </p:spPr>
        <p:txBody>
          <a:bodyPr wrap="none" rtlCol="0">
            <a:spAutoFit/>
          </a:bodyPr>
          <a:lstStyle/>
          <a:p>
            <a:r>
              <a:rPr lang="en-US" dirty="0"/>
              <a:t>html </a:t>
            </a:r>
          </a:p>
        </p:txBody>
      </p:sp>
      <p:sp>
        <p:nvSpPr>
          <p:cNvPr id="86" name="TextBox 85">
            <a:extLst>
              <a:ext uri="{FF2B5EF4-FFF2-40B4-BE49-F238E27FC236}">
                <a16:creationId xmlns:a16="http://schemas.microsoft.com/office/drawing/2014/main" id="{BFCEF84C-E6D6-7E40-81C3-BAC4D8C16470}"/>
              </a:ext>
            </a:extLst>
          </p:cNvPr>
          <p:cNvSpPr txBox="1"/>
          <p:nvPr/>
        </p:nvSpPr>
        <p:spPr>
          <a:xfrm>
            <a:off x="5855516" y="3967376"/>
            <a:ext cx="1358178" cy="830997"/>
          </a:xfrm>
          <a:prstGeom prst="rect">
            <a:avLst/>
          </a:prstGeom>
          <a:noFill/>
        </p:spPr>
        <p:txBody>
          <a:bodyPr wrap="square" rtlCol="0">
            <a:spAutoFit/>
          </a:bodyPr>
          <a:lstStyle/>
          <a:p>
            <a:pPr algn="ctr"/>
            <a:r>
              <a:rPr lang="en-US" sz="1600" dirty="0">
                <a:solidFill>
                  <a:srgbClr val="FF0000"/>
                </a:solidFill>
              </a:rPr>
              <a:t>Differential Analysis </a:t>
            </a:r>
          </a:p>
          <a:p>
            <a:pPr algn="ctr"/>
            <a:endParaRPr lang="en-US" sz="1600" dirty="0">
              <a:solidFill>
                <a:srgbClr val="FF0000"/>
              </a:solidFill>
            </a:endParaRPr>
          </a:p>
        </p:txBody>
      </p:sp>
      <p:sp>
        <p:nvSpPr>
          <p:cNvPr id="87" name="Rectangle 86">
            <a:extLst>
              <a:ext uri="{FF2B5EF4-FFF2-40B4-BE49-F238E27FC236}">
                <a16:creationId xmlns:a16="http://schemas.microsoft.com/office/drawing/2014/main" id="{2CD58A2E-5DA9-8845-9307-29047DC9F99C}"/>
              </a:ext>
            </a:extLst>
          </p:cNvPr>
          <p:cNvSpPr/>
          <p:nvPr/>
        </p:nvSpPr>
        <p:spPr>
          <a:xfrm>
            <a:off x="6317256" y="3811525"/>
            <a:ext cx="416301" cy="246784"/>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a:t>
            </a:r>
          </a:p>
        </p:txBody>
      </p:sp>
      <p:cxnSp>
        <p:nvCxnSpPr>
          <p:cNvPr id="88" name="Straight Arrow Connector 87">
            <a:extLst>
              <a:ext uri="{FF2B5EF4-FFF2-40B4-BE49-F238E27FC236}">
                <a16:creationId xmlns:a16="http://schemas.microsoft.com/office/drawing/2014/main" id="{86BA7676-92B6-2D49-8638-E32886833623}"/>
              </a:ext>
            </a:extLst>
          </p:cNvPr>
          <p:cNvCxnSpPr>
            <a:cxnSpLocks/>
          </p:cNvCxnSpPr>
          <p:nvPr/>
        </p:nvCxnSpPr>
        <p:spPr>
          <a:xfrm>
            <a:off x="5855516" y="4470350"/>
            <a:ext cx="13320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16674C61-11CF-884F-B4CF-2CB4F9241972}"/>
              </a:ext>
            </a:extLst>
          </p:cNvPr>
          <p:cNvSpPr txBox="1"/>
          <p:nvPr/>
        </p:nvSpPr>
        <p:spPr>
          <a:xfrm>
            <a:off x="6119829" y="4541215"/>
            <a:ext cx="803425" cy="338554"/>
          </a:xfrm>
          <a:prstGeom prst="rect">
            <a:avLst/>
          </a:prstGeom>
          <a:noFill/>
        </p:spPr>
        <p:txBody>
          <a:bodyPr wrap="none" rtlCol="0">
            <a:spAutoFit/>
          </a:bodyPr>
          <a:lstStyle/>
          <a:p>
            <a:r>
              <a:rPr lang="en-US" sz="1600" dirty="0">
                <a:solidFill>
                  <a:srgbClr val="004278"/>
                </a:solidFill>
              </a:rPr>
              <a:t>deSeq2</a:t>
            </a:r>
          </a:p>
        </p:txBody>
      </p:sp>
      <p:sp>
        <p:nvSpPr>
          <p:cNvPr id="92" name="TextBox 91">
            <a:extLst>
              <a:ext uri="{FF2B5EF4-FFF2-40B4-BE49-F238E27FC236}">
                <a16:creationId xmlns:a16="http://schemas.microsoft.com/office/drawing/2014/main" id="{B401ADAB-EB97-3F45-AB5A-FC4D5C3D8AD3}"/>
              </a:ext>
            </a:extLst>
          </p:cNvPr>
          <p:cNvSpPr txBox="1"/>
          <p:nvPr/>
        </p:nvSpPr>
        <p:spPr>
          <a:xfrm>
            <a:off x="7261477" y="4017307"/>
            <a:ext cx="1234312" cy="923330"/>
          </a:xfrm>
          <a:prstGeom prst="rect">
            <a:avLst/>
          </a:prstGeom>
          <a:noFill/>
        </p:spPr>
        <p:txBody>
          <a:bodyPr wrap="none" rtlCol="0">
            <a:spAutoFit/>
          </a:bodyPr>
          <a:lstStyle/>
          <a:p>
            <a:pPr algn="ctr"/>
            <a:r>
              <a:rPr lang="en-US" dirty="0"/>
              <a:t>Differential</a:t>
            </a:r>
          </a:p>
          <a:p>
            <a:pPr algn="ctr"/>
            <a:r>
              <a:rPr lang="en-US" dirty="0"/>
              <a:t>Expressed</a:t>
            </a:r>
          </a:p>
          <a:p>
            <a:pPr algn="ctr"/>
            <a:r>
              <a:rPr lang="en-US" dirty="0"/>
              <a:t>Genes</a:t>
            </a:r>
          </a:p>
        </p:txBody>
      </p:sp>
      <p:sp>
        <p:nvSpPr>
          <p:cNvPr id="93" name="TextBox 92">
            <a:extLst>
              <a:ext uri="{FF2B5EF4-FFF2-40B4-BE49-F238E27FC236}">
                <a16:creationId xmlns:a16="http://schemas.microsoft.com/office/drawing/2014/main" id="{68CE9B91-15A8-584B-9B5F-17F3884E24C0}"/>
              </a:ext>
            </a:extLst>
          </p:cNvPr>
          <p:cNvSpPr txBox="1"/>
          <p:nvPr/>
        </p:nvSpPr>
        <p:spPr>
          <a:xfrm>
            <a:off x="5950837" y="2512701"/>
            <a:ext cx="1329082" cy="646331"/>
          </a:xfrm>
          <a:prstGeom prst="rect">
            <a:avLst/>
          </a:prstGeom>
          <a:noFill/>
        </p:spPr>
        <p:txBody>
          <a:bodyPr wrap="none" rtlCol="0">
            <a:spAutoFit/>
          </a:bodyPr>
          <a:lstStyle/>
          <a:p>
            <a:r>
              <a:rPr lang="en-US" dirty="0"/>
              <a:t>Annotations</a:t>
            </a:r>
          </a:p>
          <a:p>
            <a:pPr algn="ctr"/>
            <a:r>
              <a:rPr lang="en-US" dirty="0"/>
              <a:t>(</a:t>
            </a:r>
            <a:r>
              <a:rPr lang="en-US" dirty="0" err="1"/>
              <a:t>gtf</a:t>
            </a:r>
            <a:r>
              <a:rPr lang="en-US" dirty="0"/>
              <a:t>)</a:t>
            </a:r>
          </a:p>
        </p:txBody>
      </p:sp>
      <p:cxnSp>
        <p:nvCxnSpPr>
          <p:cNvPr id="94" name="Straight Arrow Connector 93">
            <a:extLst>
              <a:ext uri="{FF2B5EF4-FFF2-40B4-BE49-F238E27FC236}">
                <a16:creationId xmlns:a16="http://schemas.microsoft.com/office/drawing/2014/main" id="{6612648F-4165-0642-968D-05BACFD44BF2}"/>
              </a:ext>
            </a:extLst>
          </p:cNvPr>
          <p:cNvCxnSpPr>
            <a:cxnSpLocks/>
            <a:stCxn id="93" idx="1"/>
          </p:cNvCxnSpPr>
          <p:nvPr/>
        </p:nvCxnSpPr>
        <p:spPr>
          <a:xfrm flipH="1">
            <a:off x="5564961" y="2835867"/>
            <a:ext cx="385876" cy="33354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025D5A3-E094-914E-8AAA-80E34C8C7B03}"/>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489C814-3B9F-B341-B6CB-B7ABC59700B2}"/>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4AE01E7A-9A6B-C94A-88F5-0A8698659766}"/>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103" name="Straight Arrow Connector 102">
            <a:extLst>
              <a:ext uri="{FF2B5EF4-FFF2-40B4-BE49-F238E27FC236}">
                <a16:creationId xmlns:a16="http://schemas.microsoft.com/office/drawing/2014/main" id="{CC276B6A-440D-E841-B83F-9E6F5292AA8E}"/>
              </a:ext>
            </a:extLst>
          </p:cNvPr>
          <p:cNvCxnSpPr>
            <a:cxnSpLocks/>
          </p:cNvCxnSpPr>
          <p:nvPr/>
        </p:nvCxnSpPr>
        <p:spPr>
          <a:xfrm flipH="1">
            <a:off x="2305909" y="4585838"/>
            <a:ext cx="1286412" cy="369512"/>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EC4B91E0-AA1B-C942-BDE3-C39D59C9995D}"/>
              </a:ext>
            </a:extLst>
          </p:cNvPr>
          <p:cNvCxnSpPr>
            <a:cxnSpLocks/>
            <a:stCxn id="68" idx="2"/>
          </p:cNvCxnSpPr>
          <p:nvPr/>
        </p:nvCxnSpPr>
        <p:spPr>
          <a:xfrm flipH="1">
            <a:off x="2341516" y="4625641"/>
            <a:ext cx="3229742" cy="337295"/>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623810E-18D6-1246-854F-5228CC2F9EDB}"/>
              </a:ext>
            </a:extLst>
          </p:cNvPr>
          <p:cNvSpPr/>
          <p:nvPr/>
        </p:nvSpPr>
        <p:spPr>
          <a:xfrm>
            <a:off x="5795938" y="3721624"/>
            <a:ext cx="2967961" cy="1442929"/>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89975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Differential Expression</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109</a:t>
            </a:fld>
            <a:endParaRPr lang="en-US"/>
          </a:p>
        </p:txBody>
      </p:sp>
      <p:sp>
        <p:nvSpPr>
          <p:cNvPr id="5" name="Content Placeholder 2">
            <a:extLst>
              <a:ext uri="{FF2B5EF4-FFF2-40B4-BE49-F238E27FC236}">
                <a16:creationId xmlns:a16="http://schemas.microsoft.com/office/drawing/2014/main" id="{023AACB2-1383-524D-B0E2-4ED6E032AB8E}"/>
              </a:ext>
            </a:extLst>
          </p:cNvPr>
          <p:cNvSpPr txBox="1">
            <a:spLocks/>
          </p:cNvSpPr>
          <p:nvPr/>
        </p:nvSpPr>
        <p:spPr>
          <a:xfrm>
            <a:off x="948107" y="1025884"/>
            <a:ext cx="8595360" cy="635620"/>
          </a:xfrm>
          <a:prstGeom prst="rect">
            <a:avLst/>
          </a:prstGeom>
        </p:spPr>
        <p:txBody>
          <a:bodyPr>
            <a:normAutofit fontScale="400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2800" dirty="0"/>
              <a:t>Use R </a:t>
            </a:r>
          </a:p>
          <a:p>
            <a:pPr indent="0">
              <a:buNone/>
            </a:pPr>
            <a:r>
              <a:rPr lang="en-US" sz="2800" dirty="0"/>
              <a:t>Open </a:t>
            </a:r>
            <a:r>
              <a:rPr lang="en-US" sz="2800" dirty="0" err="1"/>
              <a:t>gene_expression.md</a:t>
            </a:r>
            <a:r>
              <a:rPr lang="en-US" sz="2800" dirty="0"/>
              <a:t> file</a:t>
            </a:r>
          </a:p>
        </p:txBody>
      </p:sp>
    </p:spTree>
    <p:extLst>
      <p:ext uri="{BB962C8B-B14F-4D97-AF65-F5344CB8AC3E}">
        <p14:creationId xmlns:p14="http://schemas.microsoft.com/office/powerpoint/2010/main" val="1658237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52DF-6E99-394E-82D8-A391FEEA8EC6}"/>
              </a:ext>
            </a:extLst>
          </p:cNvPr>
          <p:cNvSpPr>
            <a:spLocks noGrp="1"/>
          </p:cNvSpPr>
          <p:nvPr>
            <p:ph type="title"/>
          </p:nvPr>
        </p:nvSpPr>
        <p:spPr/>
        <p:txBody>
          <a:bodyPr/>
          <a:lstStyle/>
          <a:p>
            <a:r>
              <a:rPr lang="en-US" dirty="0"/>
              <a:t>Overview of RNA-</a:t>
            </a:r>
            <a:r>
              <a:rPr lang="en-US" dirty="0" err="1"/>
              <a:t>seq</a:t>
            </a:r>
            <a:endParaRPr lang="en-US" dirty="0"/>
          </a:p>
        </p:txBody>
      </p:sp>
      <p:sp>
        <p:nvSpPr>
          <p:cNvPr id="3" name="Slide Number Placeholder 2">
            <a:extLst>
              <a:ext uri="{FF2B5EF4-FFF2-40B4-BE49-F238E27FC236}">
                <a16:creationId xmlns:a16="http://schemas.microsoft.com/office/drawing/2014/main" id="{F6D30D5E-93E5-B143-8BBF-DC2A16264A99}"/>
              </a:ext>
            </a:extLst>
          </p:cNvPr>
          <p:cNvSpPr>
            <a:spLocks noGrp="1"/>
          </p:cNvSpPr>
          <p:nvPr>
            <p:ph type="sldNum" sz="quarter" idx="10"/>
          </p:nvPr>
        </p:nvSpPr>
        <p:spPr/>
        <p:txBody>
          <a:bodyPr/>
          <a:lstStyle/>
          <a:p>
            <a:pPr>
              <a:defRPr/>
            </a:pPr>
            <a:fld id="{A8C65370-7898-40B8-8246-60A93FC25CB8}" type="slidenum">
              <a:rPr lang="en-US" smtClean="0"/>
              <a:pPr>
                <a:defRPr/>
              </a:pPr>
              <a:t>11</a:t>
            </a:fld>
            <a:endParaRPr lang="en-US"/>
          </a:p>
        </p:txBody>
      </p:sp>
      <p:pic>
        <p:nvPicPr>
          <p:cNvPr id="4" name="Picture 3">
            <a:extLst>
              <a:ext uri="{FF2B5EF4-FFF2-40B4-BE49-F238E27FC236}">
                <a16:creationId xmlns:a16="http://schemas.microsoft.com/office/drawing/2014/main" id="{33FC8F55-EFCC-B245-BA51-A43ABD2FF0D4}"/>
              </a:ext>
            </a:extLst>
          </p:cNvPr>
          <p:cNvPicPr>
            <a:picLocks noChangeAspect="1"/>
          </p:cNvPicPr>
          <p:nvPr/>
        </p:nvPicPr>
        <p:blipFill>
          <a:blip r:embed="rId2"/>
          <a:stretch>
            <a:fillRect/>
          </a:stretch>
        </p:blipFill>
        <p:spPr>
          <a:xfrm>
            <a:off x="2761269" y="1232512"/>
            <a:ext cx="4012636" cy="4884158"/>
          </a:xfrm>
          <a:prstGeom prst="rect">
            <a:avLst/>
          </a:prstGeom>
        </p:spPr>
      </p:pic>
    </p:spTree>
    <p:extLst>
      <p:ext uri="{BB962C8B-B14F-4D97-AF65-F5344CB8AC3E}">
        <p14:creationId xmlns:p14="http://schemas.microsoft.com/office/powerpoint/2010/main" val="107997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33574-5912-A94D-A8D9-A8C813FA551D}"/>
              </a:ext>
            </a:extLst>
          </p:cNvPr>
          <p:cNvSpPr>
            <a:spLocks noGrp="1"/>
          </p:cNvSpPr>
          <p:nvPr>
            <p:ph type="title"/>
          </p:nvPr>
        </p:nvSpPr>
        <p:spPr/>
        <p:txBody>
          <a:bodyPr/>
          <a:lstStyle/>
          <a:p>
            <a:r>
              <a:rPr lang="en-US" dirty="0"/>
              <a:t>Alignment to Genome and Reference Annotations</a:t>
            </a:r>
          </a:p>
        </p:txBody>
      </p:sp>
      <p:sp>
        <p:nvSpPr>
          <p:cNvPr id="3" name="Slide Number Placeholder 2">
            <a:extLst>
              <a:ext uri="{FF2B5EF4-FFF2-40B4-BE49-F238E27FC236}">
                <a16:creationId xmlns:a16="http://schemas.microsoft.com/office/drawing/2014/main" id="{69BFD4B4-27BE-F34D-A956-A55EC89A8672}"/>
              </a:ext>
            </a:extLst>
          </p:cNvPr>
          <p:cNvSpPr>
            <a:spLocks noGrp="1"/>
          </p:cNvSpPr>
          <p:nvPr>
            <p:ph type="sldNum" sz="quarter" idx="10"/>
          </p:nvPr>
        </p:nvSpPr>
        <p:spPr/>
        <p:txBody>
          <a:bodyPr/>
          <a:lstStyle/>
          <a:p>
            <a:pPr>
              <a:defRPr/>
            </a:pPr>
            <a:fld id="{A8C65370-7898-40B8-8246-60A93FC25CB8}" type="slidenum">
              <a:rPr lang="en-US" smtClean="0"/>
              <a:pPr>
                <a:defRPr/>
              </a:pPr>
              <a:t>12</a:t>
            </a:fld>
            <a:endParaRPr lang="en-US"/>
          </a:p>
        </p:txBody>
      </p:sp>
      <p:pic>
        <p:nvPicPr>
          <p:cNvPr id="4" name="Shape 100">
            <a:extLst>
              <a:ext uri="{FF2B5EF4-FFF2-40B4-BE49-F238E27FC236}">
                <a16:creationId xmlns:a16="http://schemas.microsoft.com/office/drawing/2014/main" id="{8E4B55D3-6BF8-4241-B2BB-3A5FA19CE9D2}"/>
              </a:ext>
            </a:extLst>
          </p:cNvPr>
          <p:cNvPicPr preferRelativeResize="0"/>
          <p:nvPr/>
        </p:nvPicPr>
        <p:blipFill>
          <a:blip r:embed="rId2">
            <a:alphaModFix/>
          </a:blip>
          <a:stretch>
            <a:fillRect/>
          </a:stretch>
        </p:blipFill>
        <p:spPr>
          <a:xfrm>
            <a:off x="1714500" y="1795462"/>
            <a:ext cx="5715000" cy="3267075"/>
          </a:xfrm>
          <a:prstGeom prst="rect">
            <a:avLst/>
          </a:prstGeom>
          <a:noFill/>
          <a:ln>
            <a:noFill/>
          </a:ln>
        </p:spPr>
      </p:pic>
      <p:sp>
        <p:nvSpPr>
          <p:cNvPr id="5" name="Shape 99">
            <a:extLst>
              <a:ext uri="{FF2B5EF4-FFF2-40B4-BE49-F238E27FC236}">
                <a16:creationId xmlns:a16="http://schemas.microsoft.com/office/drawing/2014/main" id="{035C6E5B-3EE4-4946-BB26-D4999C06B4AA}"/>
              </a:ext>
            </a:extLst>
          </p:cNvPr>
          <p:cNvSpPr txBox="1"/>
          <p:nvPr/>
        </p:nvSpPr>
        <p:spPr>
          <a:xfrm>
            <a:off x="902043" y="6399673"/>
            <a:ext cx="5576100" cy="2052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a:t>
            </a:r>
            <a:r>
              <a:rPr lang="en" sz="1200" dirty="0" err="1">
                <a:latin typeface="Economica"/>
                <a:ea typeface="Economica"/>
                <a:cs typeface="Economica"/>
                <a:sym typeface="Economica"/>
              </a:rPr>
              <a:t>genomebiology.biomedcentral.com</a:t>
            </a:r>
            <a:r>
              <a:rPr lang="en" sz="1200" dirty="0">
                <a:latin typeface="Economica"/>
                <a:ea typeface="Economica"/>
                <a:cs typeface="Economica"/>
                <a:sym typeface="Economica"/>
              </a:rPr>
              <a:t>/articles/10.1186/s13059-016-0881-8</a:t>
            </a:r>
          </a:p>
        </p:txBody>
      </p:sp>
    </p:spTree>
    <p:extLst>
      <p:ext uri="{BB962C8B-B14F-4D97-AF65-F5344CB8AC3E}">
        <p14:creationId xmlns:p14="http://schemas.microsoft.com/office/powerpoint/2010/main" val="313599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E53A-F721-BF40-9960-C66B829DFEA8}"/>
              </a:ext>
            </a:extLst>
          </p:cNvPr>
          <p:cNvSpPr>
            <a:spLocks noGrp="1"/>
          </p:cNvSpPr>
          <p:nvPr>
            <p:ph type="title"/>
          </p:nvPr>
        </p:nvSpPr>
        <p:spPr/>
        <p:txBody>
          <a:bodyPr/>
          <a:lstStyle/>
          <a:p>
            <a:r>
              <a:rPr lang="en-US" dirty="0"/>
              <a:t>Visualization of Alignment</a:t>
            </a:r>
          </a:p>
        </p:txBody>
      </p:sp>
      <p:sp>
        <p:nvSpPr>
          <p:cNvPr id="3" name="Slide Number Placeholder 2">
            <a:extLst>
              <a:ext uri="{FF2B5EF4-FFF2-40B4-BE49-F238E27FC236}">
                <a16:creationId xmlns:a16="http://schemas.microsoft.com/office/drawing/2014/main" id="{19523F5A-BD0D-D942-A8D8-7722CC7EDC7D}"/>
              </a:ext>
            </a:extLst>
          </p:cNvPr>
          <p:cNvSpPr>
            <a:spLocks noGrp="1"/>
          </p:cNvSpPr>
          <p:nvPr>
            <p:ph type="sldNum" sz="quarter" idx="10"/>
          </p:nvPr>
        </p:nvSpPr>
        <p:spPr/>
        <p:txBody>
          <a:bodyPr/>
          <a:lstStyle/>
          <a:p>
            <a:pPr>
              <a:defRPr/>
            </a:pPr>
            <a:fld id="{A8C65370-7898-40B8-8246-60A93FC25CB8}" type="slidenum">
              <a:rPr lang="en-US" smtClean="0"/>
              <a:pPr>
                <a:defRPr/>
              </a:pPr>
              <a:t>13</a:t>
            </a:fld>
            <a:endParaRPr lang="en-US"/>
          </a:p>
        </p:txBody>
      </p:sp>
      <p:pic>
        <p:nvPicPr>
          <p:cNvPr id="4" name="Picture 3">
            <a:extLst>
              <a:ext uri="{FF2B5EF4-FFF2-40B4-BE49-F238E27FC236}">
                <a16:creationId xmlns:a16="http://schemas.microsoft.com/office/drawing/2014/main" id="{7FB3376F-F584-584B-9500-C45F6F7F71F2}"/>
              </a:ext>
            </a:extLst>
          </p:cNvPr>
          <p:cNvPicPr>
            <a:picLocks noChangeAspect="1"/>
          </p:cNvPicPr>
          <p:nvPr/>
        </p:nvPicPr>
        <p:blipFill rotWithShape="1">
          <a:blip r:embed="rId2"/>
          <a:srcRect t="53741" b="34416"/>
          <a:stretch/>
        </p:blipFill>
        <p:spPr>
          <a:xfrm>
            <a:off x="0" y="2590800"/>
            <a:ext cx="9144000" cy="607026"/>
          </a:xfrm>
          <a:prstGeom prst="rect">
            <a:avLst/>
          </a:prstGeom>
        </p:spPr>
      </p:pic>
      <p:pic>
        <p:nvPicPr>
          <p:cNvPr id="5" name="Picture 4">
            <a:extLst>
              <a:ext uri="{FF2B5EF4-FFF2-40B4-BE49-F238E27FC236}">
                <a16:creationId xmlns:a16="http://schemas.microsoft.com/office/drawing/2014/main" id="{C18507AA-FE97-694A-A314-A2DC327841EC}"/>
              </a:ext>
            </a:extLst>
          </p:cNvPr>
          <p:cNvPicPr>
            <a:picLocks noChangeAspect="1"/>
          </p:cNvPicPr>
          <p:nvPr/>
        </p:nvPicPr>
        <p:blipFill rotWithShape="1">
          <a:blip r:embed="rId2"/>
          <a:srcRect t="72908" b="6522"/>
          <a:stretch/>
        </p:blipFill>
        <p:spPr>
          <a:xfrm>
            <a:off x="0" y="3200400"/>
            <a:ext cx="9144000" cy="1054309"/>
          </a:xfrm>
          <a:prstGeom prst="rect">
            <a:avLst/>
          </a:prstGeom>
        </p:spPr>
      </p:pic>
    </p:spTree>
    <p:extLst>
      <p:ext uri="{BB962C8B-B14F-4D97-AF65-F5344CB8AC3E}">
        <p14:creationId xmlns:p14="http://schemas.microsoft.com/office/powerpoint/2010/main" val="56400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6374-7F3E-9349-B55B-CB640F9F0F2F}"/>
              </a:ext>
            </a:extLst>
          </p:cNvPr>
          <p:cNvSpPr>
            <a:spLocks noGrp="1"/>
          </p:cNvSpPr>
          <p:nvPr>
            <p:ph type="title"/>
          </p:nvPr>
        </p:nvSpPr>
        <p:spPr/>
        <p:txBody>
          <a:bodyPr/>
          <a:lstStyle/>
          <a:p>
            <a:r>
              <a:rPr lang="en-US" dirty="0"/>
              <a:t>What is a genome annotation?</a:t>
            </a:r>
          </a:p>
        </p:txBody>
      </p:sp>
      <p:sp>
        <p:nvSpPr>
          <p:cNvPr id="3" name="Slide Number Placeholder 2">
            <a:extLst>
              <a:ext uri="{FF2B5EF4-FFF2-40B4-BE49-F238E27FC236}">
                <a16:creationId xmlns:a16="http://schemas.microsoft.com/office/drawing/2014/main" id="{59617CFB-FB2E-3249-8507-4B1B664F7624}"/>
              </a:ext>
            </a:extLst>
          </p:cNvPr>
          <p:cNvSpPr>
            <a:spLocks noGrp="1"/>
          </p:cNvSpPr>
          <p:nvPr>
            <p:ph type="sldNum" sz="quarter" idx="10"/>
          </p:nvPr>
        </p:nvSpPr>
        <p:spPr/>
        <p:txBody>
          <a:bodyPr/>
          <a:lstStyle/>
          <a:p>
            <a:pPr>
              <a:defRPr/>
            </a:pPr>
            <a:fld id="{A8C65370-7898-40B8-8246-60A93FC25CB8}" type="slidenum">
              <a:rPr lang="en-US" smtClean="0"/>
              <a:pPr>
                <a:defRPr/>
              </a:pPr>
              <a:t>14</a:t>
            </a:fld>
            <a:endParaRPr lang="en-US"/>
          </a:p>
        </p:txBody>
      </p:sp>
      <p:sp>
        <p:nvSpPr>
          <p:cNvPr id="9" name="Shape 69">
            <a:extLst>
              <a:ext uri="{FF2B5EF4-FFF2-40B4-BE49-F238E27FC236}">
                <a16:creationId xmlns:a16="http://schemas.microsoft.com/office/drawing/2014/main" id="{A11C142B-2631-4443-B051-9A475580F5E1}"/>
              </a:ext>
            </a:extLst>
          </p:cNvPr>
          <p:cNvSpPr/>
          <p:nvPr/>
        </p:nvSpPr>
        <p:spPr>
          <a:xfrm>
            <a:off x="2517211" y="1787729"/>
            <a:ext cx="5106300" cy="35490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CTGCCGTCTGCTGCCATCGGAGCCCAAAGCCGGGCTGTGACTGCTCAGAC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CAGCCGGCTGGAGGGAGGGGCTCAGCAGGTCTGGCTTTGGCCCTGGGAGA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GCAGGTGGAAGATCAGGCAGGCCATCGCTGCCACAGAACCCAGTGGATTG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GCCTAGGTGGGATCTCTGAGCTCAACAAGCCCTCTCTGGGTGGTAGGTGC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AGAGACGGGAGGGGCAGAGCCGCAGGCACAGCCAAGAGGGCTGAAGAAAT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GGTAGAACGGAGCAGCTGGTGATGTGTGGGCCCACCGGCCCCAGGCTCCT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GTCTCCCCCCAGGTGTGTGGTGATGCCAGGCATGCCCTTCCCCAGCATCA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GGTCTCCAGAGCTGCAGAAGACGACGGCCGACTTGGATCACACTCTTGTG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AGTGTCCCCAGTGTTGCAGAGGTGAGAGGAGAGTAGACAGTGAGTGGGAG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TGGCGTCGCCCCTAGGGCTCTACGGGGCCGGCGTCTCCTGTCTCCTGGAG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AGGCTTCGATGCCCCTCCACACCCTCTTGATCTTCCCTGTGATGTCATCT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GGAGCCCTGCTGCTTGCGGTGGCCTATAAAGCCTCCTAGTCTGGCTCCAA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GGCCTGGCAGAGTCTTTCCCAGGGAAAGCTACAAGCAGCAAACAGTCTGC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ATGGGTCATCCCCTTCACTCCCAGCTCAGAGCCCAGGCCAGGGGCCCCCA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AGAAAGGCTCTGGTGGAGAACCTGTGCATGAAGGCTGTCAACCAGTCCAT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AGGCAAGCCTGGCTGCCTCCAGCTGGGTCGACAGACAGGGGCTGGAGAAG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GGGAGAAGAGGAAAGTGAGGTTGCCTGCCCTGTCTCCTACCTGAGGCTGA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GGAAGGAGAAGGGGATGCACTGTTGGGGAGGCAGCTGTAACTCAAAGCCT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TAGCCTCTGTTCCCACGAAGGCAGGGCCATCAGGCACCAAAGGGATTCTG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CCAGCATAGTGCTCCTGGACCAGTGATACACCCGGCACCCTGTCCTGGAC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ACGCTGTTGGCCTGGATCTGAGCCCTGGTGGAGGTCAAAGCCACCTTTGG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TTCTGCCATTGCTGCTGTGTGGAAGTTCACTCCTGCCTTTTCCTTTCCCT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AGAGCCTCCACCACCCCGAGATCACATTTCTCACTGCCTTTTGTCTGCCC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AGTTTCACCAGAAGTAGGCCTCTTCCTGACAGGCAGCTGCACCACTGCCT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GGCGCTGTGCCCTTCCTTTGCTCTGCCCGCTGGAGACGGTGTTTGTCATG</a:t>
            </a:r>
            <a:endParaRPr sz="1000" dirty="0"/>
          </a:p>
        </p:txBody>
      </p:sp>
      <p:pic>
        <p:nvPicPr>
          <p:cNvPr id="6" name="Picture 5">
            <a:extLst>
              <a:ext uri="{FF2B5EF4-FFF2-40B4-BE49-F238E27FC236}">
                <a16:creationId xmlns:a16="http://schemas.microsoft.com/office/drawing/2014/main" id="{AC8E5F46-83E9-864F-A9FA-3011CC61C7F8}"/>
              </a:ext>
            </a:extLst>
          </p:cNvPr>
          <p:cNvPicPr>
            <a:picLocks noChangeAspect="1"/>
          </p:cNvPicPr>
          <p:nvPr/>
        </p:nvPicPr>
        <p:blipFill>
          <a:blip r:embed="rId2"/>
          <a:stretch>
            <a:fillRect/>
          </a:stretch>
        </p:blipFill>
        <p:spPr>
          <a:xfrm>
            <a:off x="6718300" y="1727200"/>
            <a:ext cx="1422400" cy="1422400"/>
          </a:xfrm>
          <a:prstGeom prst="rect">
            <a:avLst/>
          </a:prstGeom>
        </p:spPr>
      </p:pic>
    </p:spTree>
    <p:extLst>
      <p:ext uri="{BB962C8B-B14F-4D97-AF65-F5344CB8AC3E}">
        <p14:creationId xmlns:p14="http://schemas.microsoft.com/office/powerpoint/2010/main" val="101676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4682-61C8-BB49-BC62-2C69CA12644C}"/>
              </a:ext>
            </a:extLst>
          </p:cNvPr>
          <p:cNvSpPr>
            <a:spLocks noGrp="1"/>
          </p:cNvSpPr>
          <p:nvPr>
            <p:ph type="title"/>
          </p:nvPr>
        </p:nvSpPr>
        <p:spPr/>
        <p:txBody>
          <a:bodyPr/>
          <a:lstStyle/>
          <a:p>
            <a:r>
              <a:rPr lang="en-US" dirty="0"/>
              <a:t>What is an annotation?</a:t>
            </a:r>
          </a:p>
        </p:txBody>
      </p:sp>
      <p:sp>
        <p:nvSpPr>
          <p:cNvPr id="3" name="Slide Number Placeholder 2">
            <a:extLst>
              <a:ext uri="{FF2B5EF4-FFF2-40B4-BE49-F238E27FC236}">
                <a16:creationId xmlns:a16="http://schemas.microsoft.com/office/drawing/2014/main" id="{EBC43A51-B55C-9140-80E4-51747C6EA4C7}"/>
              </a:ext>
            </a:extLst>
          </p:cNvPr>
          <p:cNvSpPr>
            <a:spLocks noGrp="1"/>
          </p:cNvSpPr>
          <p:nvPr>
            <p:ph type="sldNum" sz="quarter" idx="10"/>
          </p:nvPr>
        </p:nvSpPr>
        <p:spPr/>
        <p:txBody>
          <a:bodyPr/>
          <a:lstStyle/>
          <a:p>
            <a:pPr>
              <a:defRPr/>
            </a:pPr>
            <a:fld id="{A8C65370-7898-40B8-8246-60A93FC25CB8}" type="slidenum">
              <a:rPr lang="en-US" smtClean="0"/>
              <a:pPr>
                <a:defRPr/>
              </a:pPr>
              <a:t>15</a:t>
            </a:fld>
            <a:endParaRPr lang="en-US"/>
          </a:p>
        </p:txBody>
      </p:sp>
      <p:sp>
        <p:nvSpPr>
          <p:cNvPr id="4" name="Shape 75">
            <a:extLst>
              <a:ext uri="{FF2B5EF4-FFF2-40B4-BE49-F238E27FC236}">
                <a16:creationId xmlns:a16="http://schemas.microsoft.com/office/drawing/2014/main" id="{04981038-986C-3845-AA98-022203013E02}"/>
              </a:ext>
            </a:extLst>
          </p:cNvPr>
          <p:cNvSpPr/>
          <p:nvPr/>
        </p:nvSpPr>
        <p:spPr>
          <a:xfrm>
            <a:off x="3806093" y="1555646"/>
            <a:ext cx="5106300" cy="35490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CTGCCGTCTGCTGCCATCGGAGCCCAAAGCCGGGCTGTGACTGCTCAGAC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CAGCCGGCTGGAGGGAGGGGCTCAGCAGGTCTGGCTTTGGCCCTGGGAGA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GCAGGTGGAAGATCAGGCAGGCCATCGCTGCCACAGAACCCAGTGGATTG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GCCTAGGTGGGATCTCTGAGCTCAACAAGCCCTCTCTGGGTGGTAGGTGC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AGAGACGGGAGGGGCAGAGCCGCAGGCACAGCCAAGAGGGCTGAAGAAAT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GGTAGAACGGAGCAGCTGGTGATGTGTGGGCCCACCGGCCCCAGGCTCCT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GTCTCCCCCCAGGTGTGTGGTGATGCCAGGCATGCCCTTCCCCAGCATCA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GGTCTCCAGAGCTGCAGAAGACGACGGCCGACTTGGATCACACTCTTGTG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AGTGTCCCCAGTGTTGCAGAGGTGAGAGGAGAGTAGACAGTGAGTGGGAG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TGGCGTCGCCCCTAGGGCTCTACGGGGCCGGCGTCTCCTGTCTCCTGGAG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AGGCTTCGATGCCCCTCCACACCCTCTTGATCTTCCCTGTGATGTCATCT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GGAGCCCTGCTGCTTG</a:t>
            </a:r>
            <a:r>
              <a:rPr lang="en" sz="1000" b="1" i="0" u="none" strike="noStrike" cap="none" dirty="0">
                <a:solidFill>
                  <a:srgbClr val="38761D"/>
                </a:solidFill>
                <a:latin typeface="Consolas"/>
                <a:ea typeface="Consolas"/>
                <a:cs typeface="Consolas"/>
                <a:sym typeface="Consolas"/>
              </a:rPr>
              <a:t>CGGTGGCCTATAAAGCCTCCTAGTCTGGCTCCAA</a:t>
            </a:r>
            <a:endParaRPr sz="1000" b="1" dirty="0">
              <a:solidFill>
                <a:srgbClr val="38761D"/>
              </a:solidFill>
            </a:endParaRPr>
          </a:p>
          <a:p>
            <a:pPr marL="0" marR="0" lvl="0" indent="0" algn="l" rtl="0">
              <a:lnSpc>
                <a:spcPct val="100000"/>
              </a:lnSpc>
              <a:spcBef>
                <a:spcPts val="0"/>
              </a:spcBef>
              <a:spcAft>
                <a:spcPts val="0"/>
              </a:spcAft>
              <a:buClr>
                <a:srgbClr val="000000"/>
              </a:buClr>
              <a:buFont typeface="Consolas"/>
              <a:buNone/>
            </a:pPr>
            <a:r>
              <a:rPr lang="en" sz="1000" b="1" i="0" u="none" strike="noStrike" cap="none" dirty="0">
                <a:solidFill>
                  <a:srgbClr val="38761D"/>
                </a:solidFill>
                <a:latin typeface="Consolas"/>
                <a:ea typeface="Consolas"/>
                <a:cs typeface="Consolas"/>
                <a:sym typeface="Consolas"/>
              </a:rPr>
              <a:t>GGCCTGGCAGAGTCTTTCCCAGGGAAAGCTACAAGCAGCAAACAGTCTGC</a:t>
            </a:r>
            <a:endParaRPr sz="1000" b="1" dirty="0">
              <a:solidFill>
                <a:srgbClr val="38761D"/>
              </a:solidFill>
            </a:endParaRPr>
          </a:p>
          <a:p>
            <a:pPr marL="0" marR="0" lvl="0" indent="0" algn="l" rtl="0">
              <a:lnSpc>
                <a:spcPct val="100000"/>
              </a:lnSpc>
              <a:spcBef>
                <a:spcPts val="0"/>
              </a:spcBef>
              <a:spcAft>
                <a:spcPts val="0"/>
              </a:spcAft>
              <a:buClr>
                <a:srgbClr val="000000"/>
              </a:buClr>
              <a:buFont typeface="Consolas"/>
              <a:buNone/>
            </a:pPr>
            <a:r>
              <a:rPr lang="en" sz="1000" b="1" i="0" u="none" strike="noStrike" cap="none" dirty="0">
                <a:solidFill>
                  <a:srgbClr val="38761D"/>
                </a:solidFill>
                <a:latin typeface="Consolas"/>
                <a:ea typeface="Consolas"/>
                <a:cs typeface="Consolas"/>
                <a:sym typeface="Consolas"/>
              </a:rPr>
              <a:t>ATGGGTCATCCCCTTCACTCCCAGCTCAGAGCCCAGGCCAGGGGCCCCCA</a:t>
            </a:r>
            <a:endParaRPr sz="1000" b="1" dirty="0">
              <a:solidFill>
                <a:srgbClr val="38761D"/>
              </a:solidFill>
            </a:endParaRPr>
          </a:p>
          <a:p>
            <a:pPr marL="0" marR="0" lvl="0" indent="0" algn="l" rtl="0">
              <a:lnSpc>
                <a:spcPct val="100000"/>
              </a:lnSpc>
              <a:spcBef>
                <a:spcPts val="0"/>
              </a:spcBef>
              <a:spcAft>
                <a:spcPts val="0"/>
              </a:spcAft>
              <a:buClr>
                <a:srgbClr val="000000"/>
              </a:buClr>
              <a:buFont typeface="Consolas"/>
              <a:buNone/>
            </a:pPr>
            <a:r>
              <a:rPr lang="en" sz="1000" b="1" i="0" u="none" strike="noStrike" cap="none" dirty="0">
                <a:solidFill>
                  <a:srgbClr val="38761D"/>
                </a:solidFill>
                <a:latin typeface="Consolas"/>
                <a:ea typeface="Consolas"/>
                <a:cs typeface="Consolas"/>
                <a:sym typeface="Consolas"/>
              </a:rPr>
              <a:t>AGAAAGGCTCTGGTGGAGAACCTGTGCATGAAGGCTGTCAACCAGTCCAT</a:t>
            </a:r>
            <a:endParaRPr sz="1000" b="1" dirty="0">
              <a:solidFill>
                <a:srgbClr val="38761D"/>
              </a:solidFill>
            </a:endParaRPr>
          </a:p>
          <a:p>
            <a:pPr marL="0" marR="0" lvl="0" indent="0" algn="l" rtl="0">
              <a:lnSpc>
                <a:spcPct val="100000"/>
              </a:lnSpc>
              <a:spcBef>
                <a:spcPts val="0"/>
              </a:spcBef>
              <a:spcAft>
                <a:spcPts val="0"/>
              </a:spcAft>
              <a:buClr>
                <a:srgbClr val="000000"/>
              </a:buClr>
              <a:buFont typeface="Consolas"/>
              <a:buNone/>
            </a:pPr>
            <a:r>
              <a:rPr lang="en" sz="1000" b="1" i="0" u="none" strike="noStrike" cap="none" dirty="0">
                <a:solidFill>
                  <a:srgbClr val="38761D"/>
                </a:solidFill>
                <a:latin typeface="Consolas"/>
                <a:ea typeface="Consolas"/>
                <a:cs typeface="Consolas"/>
                <a:sym typeface="Consolas"/>
              </a:rPr>
              <a:t>AGGCAAGCCTGGCTGCCTCCAGCTGGGTCGACAGACAGGGGCTGGAGAAG</a:t>
            </a:r>
            <a:endParaRPr sz="1000" b="1" dirty="0">
              <a:solidFill>
                <a:srgbClr val="38761D"/>
              </a:solidFill>
            </a:endParaRPr>
          </a:p>
          <a:p>
            <a:pPr marL="0" marR="0" lvl="0" indent="0" algn="l" rtl="0">
              <a:lnSpc>
                <a:spcPct val="100000"/>
              </a:lnSpc>
              <a:spcBef>
                <a:spcPts val="0"/>
              </a:spcBef>
              <a:spcAft>
                <a:spcPts val="0"/>
              </a:spcAft>
              <a:buClr>
                <a:srgbClr val="000000"/>
              </a:buClr>
              <a:buFont typeface="Consolas"/>
              <a:buNone/>
            </a:pPr>
            <a:r>
              <a:rPr lang="en" sz="1000" b="1" i="0" u="none" strike="noStrike" cap="none" dirty="0">
                <a:solidFill>
                  <a:srgbClr val="38761D"/>
                </a:solidFill>
                <a:latin typeface="Consolas"/>
                <a:ea typeface="Consolas"/>
                <a:cs typeface="Consolas"/>
                <a:sym typeface="Consolas"/>
              </a:rPr>
              <a:t>GGGAGAAGAGGAAAGTGAGGTT</a:t>
            </a:r>
            <a:r>
              <a:rPr lang="en" sz="1000" b="0" i="0" u="none" strike="noStrike" cap="none" dirty="0">
                <a:solidFill>
                  <a:srgbClr val="000000"/>
                </a:solidFill>
                <a:latin typeface="Consolas"/>
                <a:ea typeface="Consolas"/>
                <a:cs typeface="Consolas"/>
                <a:sym typeface="Consolas"/>
              </a:rPr>
              <a:t>GCCTGCCCTGTCTCCTACCTGAGGCTGA</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GGAAGGAGAAGGGGATGCACTGTTGGGGAGGCAGCTGTAACTCAAAGCCT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TAGCCTCTGTTCCCACGAAGGCAGGGCCATCAGGCACCAAAGGGATTCTG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CCAGCATAGTGCTCCTGGACCAGTGATACACCCGGCACCCTGTCCTGGAC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ACGCTGTTGGCCTGGATCTGAGCCCTGGTGGAGGTCAAAGCCACCTTTGG</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TTCTGCCATTGCTGCTGTGTGGAAGTTCACTCCTGCCTTTTCCTTTCCCT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AGAGCCTCCACCACCCCGAGATCACATTTCTCACTGCCTTTTGTCTGCCC</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AGTTTCACCAGAAGTAGGCCTCTTCCTGACAGGCAGCTGCACCACTGCCT</a:t>
            </a:r>
            <a:endParaRPr sz="1000" dirty="0"/>
          </a:p>
          <a:p>
            <a:pPr marL="0" marR="0" lvl="0" indent="0" algn="l" rtl="0">
              <a:lnSpc>
                <a:spcPct val="100000"/>
              </a:lnSpc>
              <a:spcBef>
                <a:spcPts val="0"/>
              </a:spcBef>
              <a:spcAft>
                <a:spcPts val="0"/>
              </a:spcAft>
              <a:buClr>
                <a:srgbClr val="000000"/>
              </a:buClr>
              <a:buFont typeface="Consolas"/>
              <a:buNone/>
            </a:pPr>
            <a:r>
              <a:rPr lang="en" sz="1000" b="0" i="0" u="none" strike="noStrike" cap="none" dirty="0">
                <a:solidFill>
                  <a:srgbClr val="000000"/>
                </a:solidFill>
                <a:latin typeface="Consolas"/>
                <a:ea typeface="Consolas"/>
                <a:cs typeface="Consolas"/>
                <a:sym typeface="Consolas"/>
              </a:rPr>
              <a:t>GGCGCTGTGCCCTTCCTTTGCTCTGCCCGCTGGAGACGGTGTTTGTCATG</a:t>
            </a:r>
            <a:endParaRPr sz="1000" dirty="0"/>
          </a:p>
        </p:txBody>
      </p:sp>
      <p:sp>
        <p:nvSpPr>
          <p:cNvPr id="5" name="TextBox 4">
            <a:extLst>
              <a:ext uri="{FF2B5EF4-FFF2-40B4-BE49-F238E27FC236}">
                <a16:creationId xmlns:a16="http://schemas.microsoft.com/office/drawing/2014/main" id="{F5BBC6F0-2443-B542-8B6A-EF88F8EC6605}"/>
              </a:ext>
            </a:extLst>
          </p:cNvPr>
          <p:cNvSpPr txBox="1"/>
          <p:nvPr/>
        </p:nvSpPr>
        <p:spPr>
          <a:xfrm>
            <a:off x="1005681" y="1408670"/>
            <a:ext cx="2537682" cy="1200329"/>
          </a:xfrm>
          <a:prstGeom prst="rect">
            <a:avLst/>
          </a:prstGeom>
          <a:noFill/>
        </p:spPr>
        <p:txBody>
          <a:bodyPr wrap="none" rtlCol="0">
            <a:spAutoFit/>
          </a:bodyPr>
          <a:lstStyle/>
          <a:p>
            <a:pPr marL="285750" indent="-285750">
              <a:buFont typeface="Arial" panose="020B0604020202020204" pitchFamily="34" charset="0"/>
              <a:buChar char="•"/>
            </a:pPr>
            <a:r>
              <a:rPr lang="en-US" dirty="0"/>
              <a:t>Gene</a:t>
            </a:r>
          </a:p>
          <a:p>
            <a:pPr marL="285750" indent="-285750">
              <a:buFont typeface="Arial" panose="020B0604020202020204" pitchFamily="34" charset="0"/>
              <a:buChar char="•"/>
            </a:pPr>
            <a:r>
              <a:rPr lang="en-US" dirty="0"/>
              <a:t>Repeat</a:t>
            </a:r>
          </a:p>
          <a:p>
            <a:pPr marL="285750" indent="-285750">
              <a:buFont typeface="Arial" panose="020B0604020202020204" pitchFamily="34" charset="0"/>
              <a:buChar char="•"/>
            </a:pPr>
            <a:r>
              <a:rPr lang="en-US" dirty="0"/>
              <a:t>Disease Locus</a:t>
            </a:r>
          </a:p>
          <a:p>
            <a:pPr marL="285750" indent="-285750">
              <a:buFont typeface="Arial" panose="020B0604020202020204" pitchFamily="34" charset="0"/>
              <a:buChar char="•"/>
            </a:pPr>
            <a:r>
              <a:rPr lang="en-US" dirty="0"/>
              <a:t>Something interesting</a:t>
            </a:r>
          </a:p>
        </p:txBody>
      </p:sp>
    </p:spTree>
    <p:extLst>
      <p:ext uri="{BB962C8B-B14F-4D97-AF65-F5344CB8AC3E}">
        <p14:creationId xmlns:p14="http://schemas.microsoft.com/office/powerpoint/2010/main" val="78276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330C-777D-3641-AF33-986F01B97537}"/>
              </a:ext>
            </a:extLst>
          </p:cNvPr>
          <p:cNvSpPr>
            <a:spLocks noGrp="1"/>
          </p:cNvSpPr>
          <p:nvPr>
            <p:ph type="title"/>
          </p:nvPr>
        </p:nvSpPr>
        <p:spPr/>
        <p:txBody>
          <a:bodyPr/>
          <a:lstStyle/>
          <a:p>
            <a:r>
              <a:rPr lang="en-US" dirty="0"/>
              <a:t>Why are genome annotations important?</a:t>
            </a:r>
          </a:p>
        </p:txBody>
      </p:sp>
      <p:sp>
        <p:nvSpPr>
          <p:cNvPr id="3" name="Slide Number Placeholder 2">
            <a:extLst>
              <a:ext uri="{FF2B5EF4-FFF2-40B4-BE49-F238E27FC236}">
                <a16:creationId xmlns:a16="http://schemas.microsoft.com/office/drawing/2014/main" id="{D50BCE98-5B32-7143-BFF8-A83E6ADF1C12}"/>
              </a:ext>
            </a:extLst>
          </p:cNvPr>
          <p:cNvSpPr>
            <a:spLocks noGrp="1"/>
          </p:cNvSpPr>
          <p:nvPr>
            <p:ph type="sldNum" sz="quarter" idx="10"/>
          </p:nvPr>
        </p:nvSpPr>
        <p:spPr/>
        <p:txBody>
          <a:bodyPr/>
          <a:lstStyle/>
          <a:p>
            <a:pPr>
              <a:defRPr/>
            </a:pPr>
            <a:fld id="{A8C65370-7898-40B8-8246-60A93FC25CB8}" type="slidenum">
              <a:rPr lang="en-US" smtClean="0"/>
              <a:pPr>
                <a:defRPr/>
              </a:pPr>
              <a:t>16</a:t>
            </a:fld>
            <a:endParaRPr lang="en-US"/>
          </a:p>
        </p:txBody>
      </p:sp>
      <p:pic>
        <p:nvPicPr>
          <p:cNvPr id="4" name="Shape 81">
            <a:extLst>
              <a:ext uri="{FF2B5EF4-FFF2-40B4-BE49-F238E27FC236}">
                <a16:creationId xmlns:a16="http://schemas.microsoft.com/office/drawing/2014/main" id="{30ACB525-4995-8F48-BC45-6136B9FB0D08}"/>
              </a:ext>
            </a:extLst>
          </p:cNvPr>
          <p:cNvPicPr preferRelativeResize="0"/>
          <p:nvPr/>
        </p:nvPicPr>
        <p:blipFill rotWithShape="1">
          <a:blip r:embed="rId2">
            <a:alphaModFix/>
          </a:blip>
          <a:srcRect/>
          <a:stretch/>
        </p:blipFill>
        <p:spPr>
          <a:xfrm>
            <a:off x="777875" y="1647341"/>
            <a:ext cx="7490100" cy="4054500"/>
          </a:xfrm>
          <a:prstGeom prst="rect">
            <a:avLst/>
          </a:prstGeom>
          <a:noFill/>
          <a:ln>
            <a:noFill/>
          </a:ln>
        </p:spPr>
      </p:pic>
      <p:sp>
        <p:nvSpPr>
          <p:cNvPr id="5" name="TextBox 4">
            <a:extLst>
              <a:ext uri="{FF2B5EF4-FFF2-40B4-BE49-F238E27FC236}">
                <a16:creationId xmlns:a16="http://schemas.microsoft.com/office/drawing/2014/main" id="{9F129AF1-1137-784F-98E1-CA8C57F71BE9}"/>
              </a:ext>
            </a:extLst>
          </p:cNvPr>
          <p:cNvSpPr txBox="1"/>
          <p:nvPr/>
        </p:nvSpPr>
        <p:spPr>
          <a:xfrm>
            <a:off x="1223319" y="6363730"/>
            <a:ext cx="1666097" cy="276999"/>
          </a:xfrm>
          <a:prstGeom prst="rect">
            <a:avLst/>
          </a:prstGeom>
          <a:noFill/>
        </p:spPr>
        <p:txBody>
          <a:bodyPr wrap="none" rtlCol="0">
            <a:spAutoFit/>
          </a:bodyPr>
          <a:lstStyle/>
          <a:p>
            <a:r>
              <a:rPr lang="en-US" sz="1200" dirty="0"/>
              <a:t>Slide from Mark </a:t>
            </a:r>
            <a:r>
              <a:rPr lang="en-US" sz="1200" dirty="0" err="1"/>
              <a:t>Yandell</a:t>
            </a:r>
            <a:endParaRPr lang="en-US" sz="1200" dirty="0"/>
          </a:p>
        </p:txBody>
      </p:sp>
    </p:spTree>
    <p:extLst>
      <p:ext uri="{BB962C8B-B14F-4D97-AF65-F5344CB8AC3E}">
        <p14:creationId xmlns:p14="http://schemas.microsoft.com/office/powerpoint/2010/main" val="918859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9DD2-D390-C646-A3C9-7396B59FF705}"/>
              </a:ext>
            </a:extLst>
          </p:cNvPr>
          <p:cNvSpPr>
            <a:spLocks noGrp="1"/>
          </p:cNvSpPr>
          <p:nvPr>
            <p:ph type="title"/>
          </p:nvPr>
        </p:nvSpPr>
        <p:spPr/>
        <p:txBody>
          <a:bodyPr/>
          <a:lstStyle/>
          <a:p>
            <a:r>
              <a:rPr lang="en-US" dirty="0"/>
              <a:t>Annotations Provide Context</a:t>
            </a:r>
          </a:p>
        </p:txBody>
      </p:sp>
      <p:sp>
        <p:nvSpPr>
          <p:cNvPr id="3" name="Slide Number Placeholder 2">
            <a:extLst>
              <a:ext uri="{FF2B5EF4-FFF2-40B4-BE49-F238E27FC236}">
                <a16:creationId xmlns:a16="http://schemas.microsoft.com/office/drawing/2014/main" id="{ED5111DF-6F42-314B-8A84-CFAD681C05BA}"/>
              </a:ext>
            </a:extLst>
          </p:cNvPr>
          <p:cNvSpPr>
            <a:spLocks noGrp="1"/>
          </p:cNvSpPr>
          <p:nvPr>
            <p:ph type="sldNum" sz="quarter" idx="10"/>
          </p:nvPr>
        </p:nvSpPr>
        <p:spPr/>
        <p:txBody>
          <a:bodyPr/>
          <a:lstStyle/>
          <a:p>
            <a:pPr>
              <a:defRPr/>
            </a:pPr>
            <a:fld id="{A8C65370-7898-40B8-8246-60A93FC25CB8}" type="slidenum">
              <a:rPr lang="en-US" smtClean="0"/>
              <a:pPr>
                <a:defRPr/>
              </a:pPr>
              <a:t>17</a:t>
            </a:fld>
            <a:endParaRPr lang="en-US"/>
          </a:p>
        </p:txBody>
      </p:sp>
      <p:grpSp>
        <p:nvGrpSpPr>
          <p:cNvPr id="4" name="Shape 88">
            <a:extLst>
              <a:ext uri="{FF2B5EF4-FFF2-40B4-BE49-F238E27FC236}">
                <a16:creationId xmlns:a16="http://schemas.microsoft.com/office/drawing/2014/main" id="{862F1F23-80ED-224A-9E18-584CBDDE8364}"/>
              </a:ext>
            </a:extLst>
          </p:cNvPr>
          <p:cNvGrpSpPr/>
          <p:nvPr/>
        </p:nvGrpSpPr>
        <p:grpSpPr>
          <a:xfrm>
            <a:off x="3016413" y="2633787"/>
            <a:ext cx="2253755" cy="2032399"/>
            <a:chOff x="0" y="0"/>
            <a:chExt cx="4026000" cy="3854350"/>
          </a:xfrm>
        </p:grpSpPr>
        <p:sp>
          <p:nvSpPr>
            <p:cNvPr id="5" name="Shape 89">
              <a:extLst>
                <a:ext uri="{FF2B5EF4-FFF2-40B4-BE49-F238E27FC236}">
                  <a16:creationId xmlns:a16="http://schemas.microsoft.com/office/drawing/2014/main" id="{8CFA687F-3D54-7041-B0E0-D349825D439F}"/>
                </a:ext>
              </a:extLst>
            </p:cNvPr>
            <p:cNvSpPr/>
            <p:nvPr/>
          </p:nvSpPr>
          <p:spPr>
            <a:xfrm>
              <a:off x="0" y="31750"/>
              <a:ext cx="4026000" cy="3822600"/>
            </a:xfrm>
            <a:prstGeom prst="ellipse">
              <a:avLst/>
            </a:prstGeom>
            <a:noFill/>
            <a:ln w="254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Gill Sans"/>
                <a:buNone/>
              </a:pPr>
              <a:endParaRPr sz="2600" b="0" i="0" u="none" strike="noStrike" cap="none">
                <a:solidFill>
                  <a:srgbClr val="FFFFFF"/>
                </a:solidFill>
                <a:latin typeface="Gill Sans"/>
                <a:ea typeface="Gill Sans"/>
                <a:cs typeface="Gill Sans"/>
                <a:sym typeface="Gill Sans"/>
              </a:endParaRPr>
            </a:p>
          </p:txBody>
        </p:sp>
        <p:sp>
          <p:nvSpPr>
            <p:cNvPr id="6" name="Shape 90">
              <a:extLst>
                <a:ext uri="{FF2B5EF4-FFF2-40B4-BE49-F238E27FC236}">
                  <a16:creationId xmlns:a16="http://schemas.microsoft.com/office/drawing/2014/main" id="{35264E4D-D0A3-244E-A9B2-2A12F147C526}"/>
                </a:ext>
              </a:extLst>
            </p:cNvPr>
            <p:cNvSpPr/>
            <p:nvPr/>
          </p:nvSpPr>
          <p:spPr>
            <a:xfrm>
              <a:off x="195439" y="753111"/>
              <a:ext cx="35970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0056D6"/>
                  </a:solidFill>
                  <a:latin typeface="Helvetica Neue"/>
                  <a:ea typeface="Helvetica Neue"/>
                  <a:cs typeface="Helvetica Neue"/>
                  <a:sym typeface="Helvetica Neue"/>
                </a:rPr>
                <a:t>C</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7" name="Shape 91">
              <a:extLst>
                <a:ext uri="{FF2B5EF4-FFF2-40B4-BE49-F238E27FC236}">
                  <a16:creationId xmlns:a16="http://schemas.microsoft.com/office/drawing/2014/main" id="{DAFC023A-3526-8C40-B634-CD80C86209E9}"/>
                </a:ext>
              </a:extLst>
            </p:cNvPr>
            <p:cNvSpPr/>
            <p:nvPr/>
          </p:nvSpPr>
          <p:spPr>
            <a:xfrm>
              <a:off x="698500" y="0"/>
              <a:ext cx="2553900" cy="520800"/>
            </a:xfrm>
            <a:prstGeom prst="rect">
              <a:avLst/>
            </a:prstGeom>
            <a:solidFill>
              <a:srgbClr val="000000"/>
            </a:solid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FFFFFF"/>
                </a:buClr>
                <a:buFont typeface="Avenir"/>
                <a:buNone/>
              </a:pPr>
              <a:r>
                <a:rPr lang="en" sz="1300" b="0" i="0" u="none" strike="noStrike" cap="none">
                  <a:solidFill>
                    <a:srgbClr val="FFFFFF"/>
                  </a:solidFill>
                  <a:latin typeface="Avenir"/>
                  <a:ea typeface="Avenir"/>
                  <a:cs typeface="Avenir"/>
                  <a:sym typeface="Avenir"/>
                </a:rPr>
                <a:t>Genetic variation</a:t>
              </a:r>
              <a:endParaRPr sz="1200"/>
            </a:p>
          </p:txBody>
        </p:sp>
        <p:sp>
          <p:nvSpPr>
            <p:cNvPr id="8" name="Shape 92">
              <a:extLst>
                <a:ext uri="{FF2B5EF4-FFF2-40B4-BE49-F238E27FC236}">
                  <a16:creationId xmlns:a16="http://schemas.microsoft.com/office/drawing/2014/main" id="{F58A93DC-9F78-F848-AB29-90D28D0BC6B6}"/>
                </a:ext>
              </a:extLst>
            </p:cNvPr>
            <p:cNvSpPr/>
            <p:nvPr/>
          </p:nvSpPr>
          <p:spPr>
            <a:xfrm>
              <a:off x="213944" y="1108711"/>
              <a:ext cx="35574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FF2600"/>
                  </a:solidFill>
                  <a:latin typeface="Helvetica Neue"/>
                  <a:ea typeface="Helvetica Neue"/>
                  <a:cs typeface="Helvetica Neue"/>
                  <a:sym typeface="Helvetica Neue"/>
                </a:rPr>
                <a:t>T</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9" name="Shape 93">
              <a:extLst>
                <a:ext uri="{FF2B5EF4-FFF2-40B4-BE49-F238E27FC236}">
                  <a16:creationId xmlns:a16="http://schemas.microsoft.com/office/drawing/2014/main" id="{8FC2196F-FA5D-4F44-A60B-946B5AC5C2BC}"/>
                </a:ext>
              </a:extLst>
            </p:cNvPr>
            <p:cNvSpPr/>
            <p:nvPr/>
          </p:nvSpPr>
          <p:spPr>
            <a:xfrm>
              <a:off x="194132" y="1451611"/>
              <a:ext cx="35970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0056D6"/>
                  </a:solidFill>
                  <a:latin typeface="Helvetica Neue"/>
                  <a:ea typeface="Helvetica Neue"/>
                  <a:cs typeface="Helvetica Neue"/>
                  <a:sym typeface="Helvetica Neue"/>
                </a:rPr>
                <a:t>C</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10" name="Shape 94">
              <a:extLst>
                <a:ext uri="{FF2B5EF4-FFF2-40B4-BE49-F238E27FC236}">
                  <a16:creationId xmlns:a16="http://schemas.microsoft.com/office/drawing/2014/main" id="{78BDE7E9-68F3-E543-937A-FDDF3E8CEDF3}"/>
                </a:ext>
              </a:extLst>
            </p:cNvPr>
            <p:cNvSpPr/>
            <p:nvPr/>
          </p:nvSpPr>
          <p:spPr>
            <a:xfrm>
              <a:off x="194132" y="1807211"/>
              <a:ext cx="35970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0056D6"/>
                  </a:solidFill>
                  <a:latin typeface="Helvetica Neue"/>
                  <a:ea typeface="Helvetica Neue"/>
                  <a:cs typeface="Helvetica Neue"/>
                  <a:sym typeface="Helvetica Neue"/>
                </a:rPr>
                <a:t>C</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11" name="Shape 95">
              <a:extLst>
                <a:ext uri="{FF2B5EF4-FFF2-40B4-BE49-F238E27FC236}">
                  <a16:creationId xmlns:a16="http://schemas.microsoft.com/office/drawing/2014/main" id="{85F371EE-4477-2B49-BFA9-E9BCC5A62117}"/>
                </a:ext>
              </a:extLst>
            </p:cNvPr>
            <p:cNvSpPr/>
            <p:nvPr/>
          </p:nvSpPr>
          <p:spPr>
            <a:xfrm>
              <a:off x="201244" y="2150111"/>
              <a:ext cx="35574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FF2600"/>
                  </a:solidFill>
                  <a:latin typeface="Helvetica Neue"/>
                  <a:ea typeface="Helvetica Neue"/>
                  <a:cs typeface="Helvetica Neue"/>
                  <a:sym typeface="Helvetica Neue"/>
                </a:rPr>
                <a:t>T</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12" name="Shape 96">
              <a:extLst>
                <a:ext uri="{FF2B5EF4-FFF2-40B4-BE49-F238E27FC236}">
                  <a16:creationId xmlns:a16="http://schemas.microsoft.com/office/drawing/2014/main" id="{8A2204B0-4CE3-E247-A5B3-3026F4735BF4}"/>
                </a:ext>
              </a:extLst>
            </p:cNvPr>
            <p:cNvSpPr/>
            <p:nvPr/>
          </p:nvSpPr>
          <p:spPr>
            <a:xfrm>
              <a:off x="181432" y="2493011"/>
              <a:ext cx="35970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0056D6"/>
                  </a:solidFill>
                  <a:latin typeface="Helvetica Neue"/>
                  <a:ea typeface="Helvetica Neue"/>
                  <a:cs typeface="Helvetica Neue"/>
                  <a:sym typeface="Helvetica Neue"/>
                </a:rPr>
                <a:t>C</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sp>
          <p:nvSpPr>
            <p:cNvPr id="13" name="Shape 97">
              <a:extLst>
                <a:ext uri="{FF2B5EF4-FFF2-40B4-BE49-F238E27FC236}">
                  <a16:creationId xmlns:a16="http://schemas.microsoft.com/office/drawing/2014/main" id="{10238622-E441-9E47-99D6-63AD549A4760}"/>
                </a:ext>
              </a:extLst>
            </p:cNvPr>
            <p:cNvSpPr/>
            <p:nvPr/>
          </p:nvSpPr>
          <p:spPr>
            <a:xfrm>
              <a:off x="213944" y="2835911"/>
              <a:ext cx="3557400" cy="4623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3B424F"/>
                </a:buClr>
                <a:buFont typeface="Helvetica Neue"/>
                <a:buNone/>
              </a:pPr>
              <a:r>
                <a:rPr lang="en" sz="1300" b="0" i="0" u="none" strike="noStrike" cap="none">
                  <a:solidFill>
                    <a:srgbClr val="3B424F"/>
                  </a:solidFill>
                  <a:latin typeface="Helvetica Neue"/>
                  <a:ea typeface="Helvetica Neue"/>
                  <a:cs typeface="Helvetica Neue"/>
                  <a:sym typeface="Helvetica Neue"/>
                </a:rPr>
                <a:t>...CCTCATG</a:t>
              </a:r>
              <a:r>
                <a:rPr lang="en" sz="1300" b="1" i="0" u="none" strike="noStrike" cap="none">
                  <a:solidFill>
                    <a:srgbClr val="FF2600"/>
                  </a:solidFill>
                  <a:latin typeface="Helvetica Neue"/>
                  <a:ea typeface="Helvetica Neue"/>
                  <a:cs typeface="Helvetica Neue"/>
                  <a:sym typeface="Helvetica Neue"/>
                </a:rPr>
                <a:t>T</a:t>
              </a:r>
              <a:r>
                <a:rPr lang="en" sz="1300" b="0" i="0" u="none" strike="noStrike" cap="none">
                  <a:solidFill>
                    <a:srgbClr val="3B424F"/>
                  </a:solidFill>
                  <a:latin typeface="Helvetica Neue"/>
                  <a:ea typeface="Helvetica Neue"/>
                  <a:cs typeface="Helvetica Neue"/>
                  <a:sym typeface="Helvetica Neue"/>
                </a:rPr>
                <a:t>ATGGA</a:t>
              </a:r>
              <a:r>
                <a:rPr lang="en" sz="1300" b="0" i="0" u="none" strike="noStrike" cap="none">
                  <a:solidFill>
                    <a:srgbClr val="000000"/>
                  </a:solidFill>
                  <a:latin typeface="Helvetica Neue"/>
                  <a:ea typeface="Helvetica Neue"/>
                  <a:cs typeface="Helvetica Neue"/>
                  <a:sym typeface="Helvetica Neue"/>
                </a:rPr>
                <a:t>A</a:t>
              </a:r>
              <a:r>
                <a:rPr lang="en" sz="1300" b="0" i="0" u="none" strike="noStrike" cap="none">
                  <a:solidFill>
                    <a:srgbClr val="3B424F"/>
                  </a:solidFill>
                  <a:latin typeface="Helvetica Neue"/>
                  <a:ea typeface="Helvetica Neue"/>
                  <a:cs typeface="Helvetica Neue"/>
                  <a:sym typeface="Helvetica Neue"/>
                </a:rPr>
                <a:t>A...</a:t>
              </a:r>
              <a:endParaRPr sz="1200"/>
            </a:p>
          </p:txBody>
        </p:sp>
      </p:grpSp>
      <p:grpSp>
        <p:nvGrpSpPr>
          <p:cNvPr id="14" name="Shape 103">
            <a:extLst>
              <a:ext uri="{FF2B5EF4-FFF2-40B4-BE49-F238E27FC236}">
                <a16:creationId xmlns:a16="http://schemas.microsoft.com/office/drawing/2014/main" id="{D8463A95-BFCD-E949-9A5C-23D5B551F3D5}"/>
              </a:ext>
            </a:extLst>
          </p:cNvPr>
          <p:cNvGrpSpPr/>
          <p:nvPr/>
        </p:nvGrpSpPr>
        <p:grpSpPr>
          <a:xfrm>
            <a:off x="2183335" y="1564751"/>
            <a:ext cx="2216430" cy="989526"/>
            <a:chOff x="-9" y="-5"/>
            <a:chExt cx="3699600" cy="2459060"/>
          </a:xfrm>
        </p:grpSpPr>
        <p:pic>
          <p:nvPicPr>
            <p:cNvPr id="15" name="Shape 104">
              <a:extLst>
                <a:ext uri="{FF2B5EF4-FFF2-40B4-BE49-F238E27FC236}">
                  <a16:creationId xmlns:a16="http://schemas.microsoft.com/office/drawing/2014/main" id="{A5DCFC99-C231-2F4A-9575-B1E3397B15DD}"/>
                </a:ext>
              </a:extLst>
            </p:cNvPr>
            <p:cNvPicPr preferRelativeResize="0"/>
            <p:nvPr/>
          </p:nvPicPr>
          <p:blipFill rotWithShape="1">
            <a:blip r:embed="rId2">
              <a:alphaModFix/>
            </a:blip>
            <a:srcRect/>
            <a:stretch/>
          </p:blipFill>
          <p:spPr>
            <a:xfrm>
              <a:off x="-9" y="-5"/>
              <a:ext cx="3699600" cy="850800"/>
            </a:xfrm>
            <a:prstGeom prst="rect">
              <a:avLst/>
            </a:prstGeom>
            <a:noFill/>
            <a:ln>
              <a:noFill/>
            </a:ln>
            <a:effectLst>
              <a:outerShdw blurRad="127000" dist="76200" dir="2700000" rotWithShape="0">
                <a:srgbClr val="000000">
                  <a:alpha val="74900"/>
                </a:srgbClr>
              </a:outerShdw>
            </a:effectLst>
          </p:spPr>
        </p:pic>
        <p:cxnSp>
          <p:nvCxnSpPr>
            <p:cNvPr id="16" name="Shape 105">
              <a:extLst>
                <a:ext uri="{FF2B5EF4-FFF2-40B4-BE49-F238E27FC236}">
                  <a16:creationId xmlns:a16="http://schemas.microsoft.com/office/drawing/2014/main" id="{A814A7BB-F23E-9449-AF51-5203B548B045}"/>
                </a:ext>
              </a:extLst>
            </p:cNvPr>
            <p:cNvCxnSpPr/>
            <p:nvPr/>
          </p:nvCxnSpPr>
          <p:spPr>
            <a:xfrm rot="10800000">
              <a:off x="1605293" y="1047855"/>
              <a:ext cx="904800" cy="1411200"/>
            </a:xfrm>
            <a:prstGeom prst="straightConnector1">
              <a:avLst/>
            </a:prstGeom>
            <a:noFill/>
            <a:ln w="25400" cap="flat" cmpd="sng">
              <a:solidFill>
                <a:srgbClr val="000000"/>
              </a:solidFill>
              <a:prstDash val="solid"/>
              <a:miter lim="8000"/>
              <a:headEnd type="none" w="sm" len="sm"/>
              <a:tailEnd type="oval" w="sm" len="sm"/>
            </a:ln>
          </p:spPr>
        </p:cxnSp>
      </p:grpSp>
      <p:grpSp>
        <p:nvGrpSpPr>
          <p:cNvPr id="20" name="Shape 109">
            <a:extLst>
              <a:ext uri="{FF2B5EF4-FFF2-40B4-BE49-F238E27FC236}">
                <a16:creationId xmlns:a16="http://schemas.microsoft.com/office/drawing/2014/main" id="{FE00198C-AE05-6D40-8BE3-FABD902EC9D5}"/>
              </a:ext>
            </a:extLst>
          </p:cNvPr>
          <p:cNvGrpSpPr/>
          <p:nvPr/>
        </p:nvGrpSpPr>
        <p:grpSpPr>
          <a:xfrm>
            <a:off x="5270137" y="2490963"/>
            <a:ext cx="3444321" cy="1009964"/>
            <a:chOff x="-769555" y="27781"/>
            <a:chExt cx="4898764" cy="1915350"/>
          </a:xfrm>
        </p:grpSpPr>
        <p:pic>
          <p:nvPicPr>
            <p:cNvPr id="21" name="Shape 110">
              <a:extLst>
                <a:ext uri="{FF2B5EF4-FFF2-40B4-BE49-F238E27FC236}">
                  <a16:creationId xmlns:a16="http://schemas.microsoft.com/office/drawing/2014/main" id="{A4744063-5FCF-9749-A475-42CCF7EC1D6C}"/>
                </a:ext>
              </a:extLst>
            </p:cNvPr>
            <p:cNvPicPr preferRelativeResize="0"/>
            <p:nvPr/>
          </p:nvPicPr>
          <p:blipFill rotWithShape="1">
            <a:blip r:embed="rId3">
              <a:alphaModFix/>
            </a:blip>
            <a:srcRect r="35963"/>
            <a:stretch/>
          </p:blipFill>
          <p:spPr>
            <a:xfrm>
              <a:off x="1425309" y="27781"/>
              <a:ext cx="2703900" cy="416700"/>
            </a:xfrm>
            <a:prstGeom prst="rect">
              <a:avLst/>
            </a:prstGeom>
            <a:noFill/>
            <a:ln>
              <a:noFill/>
            </a:ln>
            <a:effectLst>
              <a:outerShdw blurRad="127000" dist="76200" dir="2700000" rotWithShape="0">
                <a:srgbClr val="000000">
                  <a:alpha val="74900"/>
                </a:srgbClr>
              </a:outerShdw>
            </a:effectLst>
          </p:spPr>
        </p:pic>
        <p:cxnSp>
          <p:nvCxnSpPr>
            <p:cNvPr id="22" name="Shape 111">
              <a:extLst>
                <a:ext uri="{FF2B5EF4-FFF2-40B4-BE49-F238E27FC236}">
                  <a16:creationId xmlns:a16="http://schemas.microsoft.com/office/drawing/2014/main" id="{B7384ABF-42C8-5048-8D2F-E73BE558D3A0}"/>
                </a:ext>
              </a:extLst>
            </p:cNvPr>
            <p:cNvCxnSpPr/>
            <p:nvPr/>
          </p:nvCxnSpPr>
          <p:spPr>
            <a:xfrm rot="10800000" flipH="1">
              <a:off x="-769555" y="726031"/>
              <a:ext cx="2118600" cy="1217100"/>
            </a:xfrm>
            <a:prstGeom prst="straightConnector1">
              <a:avLst/>
            </a:prstGeom>
            <a:noFill/>
            <a:ln w="25400" cap="flat" cmpd="sng">
              <a:solidFill>
                <a:srgbClr val="000000"/>
              </a:solidFill>
              <a:prstDash val="solid"/>
              <a:miter lim="8000"/>
              <a:headEnd type="none" w="sm" len="sm"/>
              <a:tailEnd type="oval" w="sm" len="sm"/>
            </a:ln>
          </p:spPr>
        </p:cxnSp>
      </p:grpSp>
      <p:grpSp>
        <p:nvGrpSpPr>
          <p:cNvPr id="23" name="Shape 115">
            <a:extLst>
              <a:ext uri="{FF2B5EF4-FFF2-40B4-BE49-F238E27FC236}">
                <a16:creationId xmlns:a16="http://schemas.microsoft.com/office/drawing/2014/main" id="{887EA20C-C808-E947-ACE8-B0B460517112}"/>
              </a:ext>
            </a:extLst>
          </p:cNvPr>
          <p:cNvGrpSpPr/>
          <p:nvPr/>
        </p:nvGrpSpPr>
        <p:grpSpPr>
          <a:xfrm>
            <a:off x="5149187" y="3909410"/>
            <a:ext cx="3626507" cy="1794771"/>
            <a:chOff x="-649479" y="0"/>
            <a:chExt cx="5157882" cy="3403700"/>
          </a:xfrm>
        </p:grpSpPr>
        <p:grpSp>
          <p:nvGrpSpPr>
            <p:cNvPr id="24" name="Shape 116">
              <a:extLst>
                <a:ext uri="{FF2B5EF4-FFF2-40B4-BE49-F238E27FC236}">
                  <a16:creationId xmlns:a16="http://schemas.microsoft.com/office/drawing/2014/main" id="{42420DA5-D961-E947-ACE0-049DF601B85C}"/>
                </a:ext>
              </a:extLst>
            </p:cNvPr>
            <p:cNvGrpSpPr/>
            <p:nvPr/>
          </p:nvGrpSpPr>
          <p:grpSpPr>
            <a:xfrm>
              <a:off x="1714500" y="0"/>
              <a:ext cx="2793903" cy="3403700"/>
              <a:chOff x="0" y="0"/>
              <a:chExt cx="2793903" cy="3403700"/>
            </a:xfrm>
          </p:grpSpPr>
          <p:pic>
            <p:nvPicPr>
              <p:cNvPr id="26" name="Shape 117">
                <a:extLst>
                  <a:ext uri="{FF2B5EF4-FFF2-40B4-BE49-F238E27FC236}">
                    <a16:creationId xmlns:a16="http://schemas.microsoft.com/office/drawing/2014/main" id="{E525C194-A4C1-E74E-9120-01D6A2371D1D}"/>
                  </a:ext>
                </a:extLst>
              </p:cNvPr>
              <p:cNvPicPr preferRelativeResize="0"/>
              <p:nvPr/>
            </p:nvPicPr>
            <p:blipFill rotWithShape="1">
              <a:blip r:embed="rId4">
                <a:alphaModFix/>
              </a:blip>
              <a:srcRect/>
              <a:stretch/>
            </p:blipFill>
            <p:spPr>
              <a:xfrm>
                <a:off x="0" y="0"/>
                <a:ext cx="2793900" cy="1907400"/>
              </a:xfrm>
              <a:prstGeom prst="rect">
                <a:avLst/>
              </a:prstGeom>
              <a:noFill/>
              <a:ln>
                <a:noFill/>
              </a:ln>
              <a:effectLst>
                <a:reflection stA="50000" endPos="40000" fadeDir="5400012" sy="-100000" algn="bl" rotWithShape="0"/>
              </a:effectLst>
            </p:spPr>
          </p:pic>
          <p:sp>
            <p:nvSpPr>
              <p:cNvPr id="27" name="Shape 118">
                <a:extLst>
                  <a:ext uri="{FF2B5EF4-FFF2-40B4-BE49-F238E27FC236}">
                    <a16:creationId xmlns:a16="http://schemas.microsoft.com/office/drawing/2014/main" id="{1D9F40C3-67B0-6E42-BE7C-65AA01476CA8}"/>
                  </a:ext>
                </a:extLst>
              </p:cNvPr>
              <p:cNvSpPr/>
              <p:nvPr/>
            </p:nvSpPr>
            <p:spPr>
              <a:xfrm>
                <a:off x="12603" y="1968500"/>
                <a:ext cx="2781300" cy="1435200"/>
              </a:xfrm>
              <a:prstGeom prst="rect">
                <a:avLst/>
              </a:prstGeom>
              <a:noFill/>
              <a:ln w="127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Avenir"/>
                  <a:buNone/>
                </a:pPr>
                <a:r>
                  <a:rPr lang="en" sz="1200" b="0" i="0" u="none" strike="noStrike" cap="none">
                    <a:solidFill>
                      <a:srgbClr val="000000"/>
                    </a:solidFill>
                    <a:latin typeface="Avenir"/>
                    <a:ea typeface="Avenir"/>
                    <a:cs typeface="Avenir"/>
                    <a:sym typeface="Avenir"/>
                  </a:rPr>
                  <a:t>Chromatin marks</a:t>
                </a:r>
                <a:endParaRPr sz="900"/>
              </a:p>
              <a:p>
                <a:pPr marL="0" marR="0" lvl="0" indent="0" algn="l" rtl="0">
                  <a:lnSpc>
                    <a:spcPct val="100000"/>
                  </a:lnSpc>
                  <a:spcBef>
                    <a:spcPts val="0"/>
                  </a:spcBef>
                  <a:spcAft>
                    <a:spcPts val="0"/>
                  </a:spcAft>
                  <a:buClr>
                    <a:srgbClr val="000000"/>
                  </a:buClr>
                  <a:buFont typeface="Avenir"/>
                  <a:buNone/>
                </a:pPr>
                <a:r>
                  <a:rPr lang="en" sz="1200" b="0" i="0" u="none" strike="noStrike" cap="none">
                    <a:solidFill>
                      <a:srgbClr val="000000"/>
                    </a:solidFill>
                    <a:latin typeface="Avenir"/>
                    <a:ea typeface="Avenir"/>
                    <a:cs typeface="Avenir"/>
                    <a:sym typeface="Avenir"/>
                  </a:rPr>
                  <a:t>DNA methylation</a:t>
                </a:r>
                <a:endParaRPr sz="900"/>
              </a:p>
              <a:p>
                <a:pPr marL="0" marR="0" lvl="0" indent="0" algn="l" rtl="0">
                  <a:lnSpc>
                    <a:spcPct val="100000"/>
                  </a:lnSpc>
                  <a:spcBef>
                    <a:spcPts val="0"/>
                  </a:spcBef>
                  <a:spcAft>
                    <a:spcPts val="0"/>
                  </a:spcAft>
                  <a:buClr>
                    <a:srgbClr val="000000"/>
                  </a:buClr>
                  <a:buFont typeface="Avenir"/>
                  <a:buNone/>
                </a:pPr>
                <a:r>
                  <a:rPr lang="en" sz="1200" b="0" i="0" u="none" strike="noStrike" cap="none">
                    <a:solidFill>
                      <a:srgbClr val="000000"/>
                    </a:solidFill>
                    <a:latin typeface="Avenir"/>
                    <a:ea typeface="Avenir"/>
                    <a:cs typeface="Avenir"/>
                    <a:sym typeface="Avenir"/>
                  </a:rPr>
                  <a:t>RNA expression</a:t>
                </a:r>
                <a:endParaRPr sz="900"/>
              </a:p>
              <a:p>
                <a:pPr marL="0" marR="0" lvl="0" indent="0" algn="l" rtl="0">
                  <a:lnSpc>
                    <a:spcPct val="100000"/>
                  </a:lnSpc>
                  <a:spcBef>
                    <a:spcPts val="0"/>
                  </a:spcBef>
                  <a:spcAft>
                    <a:spcPts val="0"/>
                  </a:spcAft>
                  <a:buClr>
                    <a:srgbClr val="000000"/>
                  </a:buClr>
                  <a:buFont typeface="Avenir"/>
                  <a:buNone/>
                </a:pPr>
                <a:r>
                  <a:rPr lang="en" sz="1200" b="0" i="0" u="none" strike="noStrike" cap="none">
                    <a:solidFill>
                      <a:srgbClr val="000000"/>
                    </a:solidFill>
                    <a:latin typeface="Avenir"/>
                    <a:ea typeface="Avenir"/>
                    <a:cs typeface="Avenir"/>
                    <a:sym typeface="Avenir"/>
                  </a:rPr>
                  <a:t>TF binding</a:t>
                </a:r>
                <a:endParaRPr sz="900"/>
              </a:p>
            </p:txBody>
          </p:sp>
        </p:grpSp>
        <p:cxnSp>
          <p:nvCxnSpPr>
            <p:cNvPr id="25" name="Shape 119">
              <a:extLst>
                <a:ext uri="{FF2B5EF4-FFF2-40B4-BE49-F238E27FC236}">
                  <a16:creationId xmlns:a16="http://schemas.microsoft.com/office/drawing/2014/main" id="{82BD0C7A-3450-D342-826B-7F813AEF4852}"/>
                </a:ext>
              </a:extLst>
            </p:cNvPr>
            <p:cNvCxnSpPr/>
            <p:nvPr/>
          </p:nvCxnSpPr>
          <p:spPr>
            <a:xfrm>
              <a:off x="-649479" y="402271"/>
              <a:ext cx="2107800" cy="774300"/>
            </a:xfrm>
            <a:prstGeom prst="straightConnector1">
              <a:avLst/>
            </a:prstGeom>
            <a:noFill/>
            <a:ln w="25400" cap="flat" cmpd="sng">
              <a:solidFill>
                <a:srgbClr val="000000"/>
              </a:solidFill>
              <a:prstDash val="solid"/>
              <a:miter lim="8000"/>
              <a:headEnd type="none" w="sm" len="sm"/>
              <a:tailEnd type="oval" w="sm" len="sm"/>
            </a:ln>
          </p:spPr>
        </p:cxnSp>
      </p:grpSp>
      <p:grpSp>
        <p:nvGrpSpPr>
          <p:cNvPr id="28" name="Shape 120">
            <a:extLst>
              <a:ext uri="{FF2B5EF4-FFF2-40B4-BE49-F238E27FC236}">
                <a16:creationId xmlns:a16="http://schemas.microsoft.com/office/drawing/2014/main" id="{A236777A-0ECB-D24D-A1D4-5074F41123F6}"/>
              </a:ext>
            </a:extLst>
          </p:cNvPr>
          <p:cNvGrpSpPr/>
          <p:nvPr/>
        </p:nvGrpSpPr>
        <p:grpSpPr>
          <a:xfrm>
            <a:off x="4677181" y="4468627"/>
            <a:ext cx="2009108" cy="1315808"/>
            <a:chOff x="0" y="-232440"/>
            <a:chExt cx="2857500" cy="2495370"/>
          </a:xfrm>
        </p:grpSpPr>
        <p:pic>
          <p:nvPicPr>
            <p:cNvPr id="29" name="Shape 121">
              <a:extLst>
                <a:ext uri="{FF2B5EF4-FFF2-40B4-BE49-F238E27FC236}">
                  <a16:creationId xmlns:a16="http://schemas.microsoft.com/office/drawing/2014/main" id="{5E7C8494-B38C-5349-A0F9-11874A29B22E}"/>
                </a:ext>
              </a:extLst>
            </p:cNvPr>
            <p:cNvPicPr preferRelativeResize="0"/>
            <p:nvPr/>
          </p:nvPicPr>
          <p:blipFill rotWithShape="1">
            <a:blip r:embed="rId5">
              <a:alphaModFix/>
            </a:blip>
            <a:srcRect/>
            <a:stretch/>
          </p:blipFill>
          <p:spPr>
            <a:xfrm>
              <a:off x="0" y="1374030"/>
              <a:ext cx="2857500" cy="888900"/>
            </a:xfrm>
            <a:prstGeom prst="rect">
              <a:avLst/>
            </a:prstGeom>
            <a:noFill/>
            <a:ln>
              <a:noFill/>
            </a:ln>
            <a:effectLst>
              <a:outerShdw blurRad="127000" dist="76200" dir="2700000" rotWithShape="0">
                <a:srgbClr val="000000">
                  <a:alpha val="74900"/>
                </a:srgbClr>
              </a:outerShdw>
            </a:effectLst>
          </p:spPr>
        </p:pic>
        <p:cxnSp>
          <p:nvCxnSpPr>
            <p:cNvPr id="30" name="Shape 122">
              <a:extLst>
                <a:ext uri="{FF2B5EF4-FFF2-40B4-BE49-F238E27FC236}">
                  <a16:creationId xmlns:a16="http://schemas.microsoft.com/office/drawing/2014/main" id="{8FDB0E47-C8C7-7F4F-8237-F5C845F17343}"/>
                </a:ext>
              </a:extLst>
            </p:cNvPr>
            <p:cNvCxnSpPr/>
            <p:nvPr/>
          </p:nvCxnSpPr>
          <p:spPr>
            <a:xfrm>
              <a:off x="207553" y="-232440"/>
              <a:ext cx="940500" cy="1219800"/>
            </a:xfrm>
            <a:prstGeom prst="straightConnector1">
              <a:avLst/>
            </a:prstGeom>
            <a:noFill/>
            <a:ln w="25400" cap="flat" cmpd="sng">
              <a:solidFill>
                <a:srgbClr val="000000"/>
              </a:solidFill>
              <a:prstDash val="solid"/>
              <a:miter lim="8000"/>
              <a:headEnd type="none" w="sm" len="sm"/>
              <a:tailEnd type="oval" w="sm" len="sm"/>
            </a:ln>
          </p:spPr>
        </p:cxnSp>
      </p:grpSp>
      <p:grpSp>
        <p:nvGrpSpPr>
          <p:cNvPr id="31" name="Shape 129">
            <a:extLst>
              <a:ext uri="{FF2B5EF4-FFF2-40B4-BE49-F238E27FC236}">
                <a16:creationId xmlns:a16="http://schemas.microsoft.com/office/drawing/2014/main" id="{84DC6267-5A9C-DE40-8930-433EDB531B79}"/>
              </a:ext>
            </a:extLst>
          </p:cNvPr>
          <p:cNvGrpSpPr/>
          <p:nvPr/>
        </p:nvGrpSpPr>
        <p:grpSpPr>
          <a:xfrm>
            <a:off x="346437" y="4151171"/>
            <a:ext cx="2781898" cy="809622"/>
            <a:chOff x="0" y="0"/>
            <a:chExt cx="3956618" cy="1535410"/>
          </a:xfrm>
        </p:grpSpPr>
        <p:pic>
          <p:nvPicPr>
            <p:cNvPr id="32" name="Shape 130">
              <a:extLst>
                <a:ext uri="{FF2B5EF4-FFF2-40B4-BE49-F238E27FC236}">
                  <a16:creationId xmlns:a16="http://schemas.microsoft.com/office/drawing/2014/main" id="{87D9461C-C226-7848-B5FC-97B2A13D4412}"/>
                </a:ext>
              </a:extLst>
            </p:cNvPr>
            <p:cNvPicPr preferRelativeResize="0"/>
            <p:nvPr/>
          </p:nvPicPr>
          <p:blipFill rotWithShape="1">
            <a:blip r:embed="rId6">
              <a:alphaModFix/>
            </a:blip>
            <a:srcRect/>
            <a:stretch/>
          </p:blipFill>
          <p:spPr>
            <a:xfrm>
              <a:off x="0" y="811510"/>
              <a:ext cx="2171700" cy="723900"/>
            </a:xfrm>
            <a:prstGeom prst="rect">
              <a:avLst/>
            </a:prstGeom>
            <a:noFill/>
            <a:ln>
              <a:noFill/>
            </a:ln>
            <a:effectLst>
              <a:outerShdw blurRad="127000" dist="76200" dir="2700000" rotWithShape="0">
                <a:srgbClr val="000000">
                  <a:alpha val="74900"/>
                </a:srgbClr>
              </a:outerShdw>
            </a:effectLst>
          </p:spPr>
        </p:pic>
        <p:cxnSp>
          <p:nvCxnSpPr>
            <p:cNvPr id="33" name="Shape 131">
              <a:extLst>
                <a:ext uri="{FF2B5EF4-FFF2-40B4-BE49-F238E27FC236}">
                  <a16:creationId xmlns:a16="http://schemas.microsoft.com/office/drawing/2014/main" id="{89918727-B90F-074E-A154-2C7027401357}"/>
                </a:ext>
              </a:extLst>
            </p:cNvPr>
            <p:cNvCxnSpPr/>
            <p:nvPr/>
          </p:nvCxnSpPr>
          <p:spPr>
            <a:xfrm flipH="1">
              <a:off x="2305718" y="0"/>
              <a:ext cx="1650900" cy="898500"/>
            </a:xfrm>
            <a:prstGeom prst="straightConnector1">
              <a:avLst/>
            </a:prstGeom>
            <a:noFill/>
            <a:ln w="25400" cap="flat" cmpd="sng">
              <a:solidFill>
                <a:srgbClr val="000000"/>
              </a:solidFill>
              <a:prstDash val="solid"/>
              <a:miter lim="8000"/>
              <a:headEnd type="none" w="sm" len="sm"/>
              <a:tailEnd type="oval" w="sm" len="sm"/>
            </a:ln>
          </p:spPr>
        </p:cxnSp>
      </p:grpSp>
      <p:pic>
        <p:nvPicPr>
          <p:cNvPr id="34" name="Shape 132" descr="Untitled.png">
            <a:extLst>
              <a:ext uri="{FF2B5EF4-FFF2-40B4-BE49-F238E27FC236}">
                <a16:creationId xmlns:a16="http://schemas.microsoft.com/office/drawing/2014/main" id="{71A20DE8-E114-2749-B5AA-3180AFB45D5F}"/>
              </a:ext>
            </a:extLst>
          </p:cNvPr>
          <p:cNvPicPr preferRelativeResize="0"/>
          <p:nvPr/>
        </p:nvPicPr>
        <p:blipFill>
          <a:blip r:embed="rId7">
            <a:alphaModFix/>
          </a:blip>
          <a:stretch>
            <a:fillRect/>
          </a:stretch>
        </p:blipFill>
        <p:spPr>
          <a:xfrm>
            <a:off x="4703612" y="1564746"/>
            <a:ext cx="2009099" cy="414722"/>
          </a:xfrm>
          <a:prstGeom prst="rect">
            <a:avLst/>
          </a:prstGeom>
          <a:noFill/>
          <a:ln>
            <a:noFill/>
          </a:ln>
        </p:spPr>
      </p:pic>
      <p:cxnSp>
        <p:nvCxnSpPr>
          <p:cNvPr id="35" name="Shape 133">
            <a:extLst>
              <a:ext uri="{FF2B5EF4-FFF2-40B4-BE49-F238E27FC236}">
                <a16:creationId xmlns:a16="http://schemas.microsoft.com/office/drawing/2014/main" id="{5D1F903C-CFB5-A642-9055-BAEE9B75DB9C}"/>
              </a:ext>
            </a:extLst>
          </p:cNvPr>
          <p:cNvCxnSpPr/>
          <p:nvPr/>
        </p:nvCxnSpPr>
        <p:spPr>
          <a:xfrm rot="10800000" flipH="1">
            <a:off x="4497037" y="1976002"/>
            <a:ext cx="604800" cy="562500"/>
          </a:xfrm>
          <a:prstGeom prst="straightConnector1">
            <a:avLst/>
          </a:prstGeom>
          <a:noFill/>
          <a:ln w="25400" cap="flat" cmpd="sng">
            <a:solidFill>
              <a:srgbClr val="000000"/>
            </a:solidFill>
            <a:prstDash val="solid"/>
            <a:miter lim="8000"/>
            <a:headEnd type="none" w="sm" len="sm"/>
            <a:tailEnd type="oval" w="sm" len="sm"/>
          </a:ln>
        </p:spPr>
      </p:cxnSp>
      <p:grpSp>
        <p:nvGrpSpPr>
          <p:cNvPr id="36" name="Shape 98">
            <a:extLst>
              <a:ext uri="{FF2B5EF4-FFF2-40B4-BE49-F238E27FC236}">
                <a16:creationId xmlns:a16="http://schemas.microsoft.com/office/drawing/2014/main" id="{512CC295-50C9-0840-B60D-A708CD98ED13}"/>
              </a:ext>
            </a:extLst>
          </p:cNvPr>
          <p:cNvGrpSpPr/>
          <p:nvPr/>
        </p:nvGrpSpPr>
        <p:grpSpPr>
          <a:xfrm>
            <a:off x="289944" y="1286100"/>
            <a:ext cx="2948262" cy="2969991"/>
            <a:chOff x="0" y="0"/>
            <a:chExt cx="4193233" cy="5632450"/>
          </a:xfrm>
        </p:grpSpPr>
        <p:grpSp>
          <p:nvGrpSpPr>
            <p:cNvPr id="37" name="Shape 99">
              <a:extLst>
                <a:ext uri="{FF2B5EF4-FFF2-40B4-BE49-F238E27FC236}">
                  <a16:creationId xmlns:a16="http://schemas.microsoft.com/office/drawing/2014/main" id="{DD2C2260-B721-4E42-9623-DBFE32AB35A1}"/>
                </a:ext>
              </a:extLst>
            </p:cNvPr>
            <p:cNvGrpSpPr/>
            <p:nvPr/>
          </p:nvGrpSpPr>
          <p:grpSpPr>
            <a:xfrm>
              <a:off x="0" y="0"/>
              <a:ext cx="2387700" cy="5632450"/>
              <a:chOff x="0" y="0"/>
              <a:chExt cx="2387700" cy="5632450"/>
            </a:xfrm>
          </p:grpSpPr>
          <p:pic>
            <p:nvPicPr>
              <p:cNvPr id="39" name="Shape 100">
                <a:extLst>
                  <a:ext uri="{FF2B5EF4-FFF2-40B4-BE49-F238E27FC236}">
                    <a16:creationId xmlns:a16="http://schemas.microsoft.com/office/drawing/2014/main" id="{E7867D89-94BC-F04D-B424-F184ECF1DA15}"/>
                  </a:ext>
                </a:extLst>
              </p:cNvPr>
              <p:cNvPicPr preferRelativeResize="0"/>
              <p:nvPr/>
            </p:nvPicPr>
            <p:blipFill rotWithShape="1">
              <a:blip r:embed="rId8">
                <a:alphaModFix/>
              </a:blip>
              <a:srcRect/>
              <a:stretch/>
            </p:blipFill>
            <p:spPr>
              <a:xfrm>
                <a:off x="0" y="0"/>
                <a:ext cx="2387700" cy="2387700"/>
              </a:xfrm>
              <a:prstGeom prst="rect">
                <a:avLst/>
              </a:prstGeom>
              <a:noFill/>
              <a:ln>
                <a:noFill/>
              </a:ln>
              <a:effectLst>
                <a:reflection stA="50000" endPos="40000" fadeDir="5400012" sy="-100000" algn="bl" rotWithShape="0"/>
              </a:effectLst>
            </p:spPr>
          </p:pic>
          <p:sp>
            <p:nvSpPr>
              <p:cNvPr id="40" name="Shape 101">
                <a:extLst>
                  <a:ext uri="{FF2B5EF4-FFF2-40B4-BE49-F238E27FC236}">
                    <a16:creationId xmlns:a16="http://schemas.microsoft.com/office/drawing/2014/main" id="{79140E45-0736-5B45-AA7F-9B19CD944F2F}"/>
                  </a:ext>
                </a:extLst>
              </p:cNvPr>
              <p:cNvSpPr/>
              <p:nvPr/>
            </p:nvSpPr>
            <p:spPr>
              <a:xfrm>
                <a:off x="12700" y="2470150"/>
                <a:ext cx="2374800" cy="3162300"/>
              </a:xfrm>
              <a:prstGeom prst="rect">
                <a:avLst/>
              </a:prstGeom>
              <a:noFill/>
              <a:ln w="12700" cap="flat" cmpd="sng">
                <a:solidFill>
                  <a:srgbClr val="000000"/>
                </a:solidFill>
                <a:prstDash val="solid"/>
                <a:miter lim="8000"/>
                <a:headEnd type="none" w="sm" len="sm"/>
                <a:tailEnd type="none" w="sm" len="sm"/>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Conservation</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Repeat elements</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Genome Gaps</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Cytobands</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Gene annotations</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a:t>
                </a:r>
                <a:r>
                  <a:rPr lang="en" sz="1400" b="0" i="0" u="none" strike="noStrike" cap="none" dirty="0" err="1">
                    <a:solidFill>
                      <a:srgbClr val="000000"/>
                    </a:solidFill>
                    <a:latin typeface="Avenir"/>
                    <a:ea typeface="Avenir"/>
                    <a:cs typeface="Avenir"/>
                    <a:sym typeface="Avenir"/>
                  </a:rPr>
                  <a:t>Mappability</a:t>
                </a:r>
                <a:r>
                  <a:rPr lang="en" sz="1400" b="0" i="0" u="none" strike="noStrike" cap="none" dirty="0">
                    <a:solidFill>
                      <a:srgbClr val="000000"/>
                    </a:solidFill>
                    <a:latin typeface="Avenir"/>
                    <a:ea typeface="Avenir"/>
                    <a:cs typeface="Avenir"/>
                    <a:sym typeface="Avenir"/>
                  </a:rPr>
                  <a:t>”</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err="1">
                    <a:solidFill>
                      <a:srgbClr val="000000"/>
                    </a:solidFill>
                    <a:latin typeface="Avenir"/>
                    <a:ea typeface="Avenir"/>
                    <a:cs typeface="Avenir"/>
                    <a:sym typeface="Avenir"/>
                  </a:rPr>
                  <a:t>DeCIPHER</a:t>
                </a:r>
                <a:endParaRPr sz="900" dirty="0"/>
              </a:p>
              <a:p>
                <a:pPr marL="0" marR="0" lvl="0" indent="0" algn="l" rtl="0">
                  <a:lnSpc>
                    <a:spcPct val="100000"/>
                  </a:lnSpc>
                  <a:spcBef>
                    <a:spcPts val="0"/>
                  </a:spcBef>
                  <a:spcAft>
                    <a:spcPts val="0"/>
                  </a:spcAft>
                  <a:buClr>
                    <a:srgbClr val="000000"/>
                  </a:buClr>
                  <a:buFont typeface="Avenir"/>
                  <a:buNone/>
                </a:pPr>
                <a:r>
                  <a:rPr lang="en" sz="1400" b="0" i="0" u="none" strike="noStrike" cap="none" dirty="0">
                    <a:solidFill>
                      <a:srgbClr val="000000"/>
                    </a:solidFill>
                    <a:latin typeface="Avenir"/>
                    <a:ea typeface="Avenir"/>
                    <a:cs typeface="Avenir"/>
                    <a:sym typeface="Avenir"/>
                  </a:rPr>
                  <a:t>ISGA</a:t>
                </a:r>
                <a:endParaRPr sz="900" dirty="0"/>
              </a:p>
            </p:txBody>
          </p:sp>
        </p:grpSp>
        <p:cxnSp>
          <p:nvCxnSpPr>
            <p:cNvPr id="38" name="Shape 102">
              <a:extLst>
                <a:ext uri="{FF2B5EF4-FFF2-40B4-BE49-F238E27FC236}">
                  <a16:creationId xmlns:a16="http://schemas.microsoft.com/office/drawing/2014/main" id="{A97670EC-BE05-DF48-A467-3753DFB9AB7A}"/>
                </a:ext>
              </a:extLst>
            </p:cNvPr>
            <p:cNvCxnSpPr/>
            <p:nvPr/>
          </p:nvCxnSpPr>
          <p:spPr>
            <a:xfrm rot="10800000">
              <a:off x="2576533" y="1764408"/>
              <a:ext cx="1616700" cy="1340100"/>
            </a:xfrm>
            <a:prstGeom prst="straightConnector1">
              <a:avLst/>
            </a:prstGeom>
            <a:noFill/>
            <a:ln w="25400" cap="flat" cmpd="sng">
              <a:solidFill>
                <a:srgbClr val="000000"/>
              </a:solidFill>
              <a:prstDash val="solid"/>
              <a:miter lim="8000"/>
              <a:headEnd type="none" w="sm" len="sm"/>
              <a:tailEnd type="oval" w="sm" len="sm"/>
            </a:ln>
          </p:spPr>
        </p:cxnSp>
      </p:grpSp>
      <p:grpSp>
        <p:nvGrpSpPr>
          <p:cNvPr id="41" name="Shape 112">
            <a:extLst>
              <a:ext uri="{FF2B5EF4-FFF2-40B4-BE49-F238E27FC236}">
                <a16:creationId xmlns:a16="http://schemas.microsoft.com/office/drawing/2014/main" id="{6CD2920C-38DE-4047-A493-2A2479859B18}"/>
              </a:ext>
            </a:extLst>
          </p:cNvPr>
          <p:cNvGrpSpPr/>
          <p:nvPr/>
        </p:nvGrpSpPr>
        <p:grpSpPr>
          <a:xfrm>
            <a:off x="5378843" y="3245685"/>
            <a:ext cx="3530747" cy="526302"/>
            <a:chOff x="-805385" y="0"/>
            <a:chExt cx="5021685" cy="998107"/>
          </a:xfrm>
        </p:grpSpPr>
        <p:pic>
          <p:nvPicPr>
            <p:cNvPr id="42" name="Shape 113">
              <a:extLst>
                <a:ext uri="{FF2B5EF4-FFF2-40B4-BE49-F238E27FC236}">
                  <a16:creationId xmlns:a16="http://schemas.microsoft.com/office/drawing/2014/main" id="{A90A4A21-BC08-2345-90C3-604F6D0DCD5B}"/>
                </a:ext>
              </a:extLst>
            </p:cNvPr>
            <p:cNvPicPr preferRelativeResize="0"/>
            <p:nvPr/>
          </p:nvPicPr>
          <p:blipFill rotWithShape="1">
            <a:blip r:embed="rId9">
              <a:alphaModFix/>
            </a:blip>
            <a:srcRect/>
            <a:stretch/>
          </p:blipFill>
          <p:spPr>
            <a:xfrm>
              <a:off x="1308100" y="0"/>
              <a:ext cx="2908200" cy="628200"/>
            </a:xfrm>
            <a:prstGeom prst="rect">
              <a:avLst/>
            </a:prstGeom>
            <a:noFill/>
            <a:ln>
              <a:noFill/>
            </a:ln>
            <a:effectLst>
              <a:outerShdw blurRad="127000" dist="76200" dir="2700000" rotWithShape="0">
                <a:srgbClr val="000000">
                  <a:alpha val="74900"/>
                </a:srgbClr>
              </a:outerShdw>
            </a:effectLst>
          </p:spPr>
        </p:pic>
        <p:cxnSp>
          <p:nvCxnSpPr>
            <p:cNvPr id="43" name="Shape 114">
              <a:extLst>
                <a:ext uri="{FF2B5EF4-FFF2-40B4-BE49-F238E27FC236}">
                  <a16:creationId xmlns:a16="http://schemas.microsoft.com/office/drawing/2014/main" id="{4CE9F9B7-5199-9E4D-BE52-4F02542BAC05}"/>
                </a:ext>
              </a:extLst>
            </p:cNvPr>
            <p:cNvCxnSpPr/>
            <p:nvPr/>
          </p:nvCxnSpPr>
          <p:spPr>
            <a:xfrm rot="10800000" flipH="1">
              <a:off x="-805385" y="678307"/>
              <a:ext cx="1860300" cy="319800"/>
            </a:xfrm>
            <a:prstGeom prst="straightConnector1">
              <a:avLst/>
            </a:prstGeom>
            <a:noFill/>
            <a:ln w="25400" cap="flat" cmpd="sng">
              <a:solidFill>
                <a:srgbClr val="000000"/>
              </a:solidFill>
              <a:prstDash val="solid"/>
              <a:miter lim="8000"/>
              <a:headEnd type="none" w="sm" len="sm"/>
              <a:tailEnd type="oval" w="sm" len="sm"/>
            </a:ln>
          </p:spPr>
        </p:cxnSp>
      </p:grpSp>
      <p:grpSp>
        <p:nvGrpSpPr>
          <p:cNvPr id="44" name="Shape 106">
            <a:extLst>
              <a:ext uri="{FF2B5EF4-FFF2-40B4-BE49-F238E27FC236}">
                <a16:creationId xmlns:a16="http://schemas.microsoft.com/office/drawing/2014/main" id="{493018A2-C72B-D74E-BB91-22E91AD59DAA}"/>
              </a:ext>
            </a:extLst>
          </p:cNvPr>
          <p:cNvGrpSpPr/>
          <p:nvPr/>
        </p:nvGrpSpPr>
        <p:grpSpPr>
          <a:xfrm>
            <a:off x="5101837" y="1717439"/>
            <a:ext cx="3511261" cy="1547047"/>
            <a:chOff x="-714170" y="0"/>
            <a:chExt cx="4993970" cy="2933902"/>
          </a:xfrm>
        </p:grpSpPr>
        <p:pic>
          <p:nvPicPr>
            <p:cNvPr id="45" name="Shape 107">
              <a:extLst>
                <a:ext uri="{FF2B5EF4-FFF2-40B4-BE49-F238E27FC236}">
                  <a16:creationId xmlns:a16="http://schemas.microsoft.com/office/drawing/2014/main" id="{F8216820-897B-5049-825D-7ED28EDB385B}"/>
                </a:ext>
              </a:extLst>
            </p:cNvPr>
            <p:cNvPicPr preferRelativeResize="0"/>
            <p:nvPr/>
          </p:nvPicPr>
          <p:blipFill rotWithShape="1">
            <a:blip r:embed="rId10">
              <a:alphaModFix/>
            </a:blip>
            <a:srcRect/>
            <a:stretch/>
          </p:blipFill>
          <p:spPr>
            <a:xfrm>
              <a:off x="1752600" y="0"/>
              <a:ext cx="2527200" cy="666000"/>
            </a:xfrm>
            <a:prstGeom prst="rect">
              <a:avLst/>
            </a:prstGeom>
            <a:noFill/>
            <a:ln>
              <a:noFill/>
            </a:ln>
            <a:effectLst>
              <a:outerShdw blurRad="127000" dist="76200" dir="2700000" rotWithShape="0">
                <a:srgbClr val="000000">
                  <a:alpha val="74900"/>
                </a:srgbClr>
              </a:outerShdw>
            </a:effectLst>
          </p:spPr>
        </p:pic>
        <p:cxnSp>
          <p:nvCxnSpPr>
            <p:cNvPr id="46" name="Shape 108">
              <a:extLst>
                <a:ext uri="{FF2B5EF4-FFF2-40B4-BE49-F238E27FC236}">
                  <a16:creationId xmlns:a16="http://schemas.microsoft.com/office/drawing/2014/main" id="{3E2F8AC7-55A0-1A4F-91C2-677203F68801}"/>
                </a:ext>
              </a:extLst>
            </p:cNvPr>
            <p:cNvCxnSpPr/>
            <p:nvPr/>
          </p:nvCxnSpPr>
          <p:spPr>
            <a:xfrm rot="10800000" flipH="1">
              <a:off x="-714170" y="968902"/>
              <a:ext cx="2366700" cy="1965000"/>
            </a:xfrm>
            <a:prstGeom prst="straightConnector1">
              <a:avLst/>
            </a:prstGeom>
            <a:noFill/>
            <a:ln w="25400" cap="flat" cmpd="sng">
              <a:solidFill>
                <a:srgbClr val="000000"/>
              </a:solidFill>
              <a:prstDash val="solid"/>
              <a:miter lim="8000"/>
              <a:headEnd type="none" w="sm" len="sm"/>
              <a:tailEnd type="oval" w="sm" len="sm"/>
            </a:ln>
          </p:spPr>
        </p:cxnSp>
      </p:grpSp>
      <p:grpSp>
        <p:nvGrpSpPr>
          <p:cNvPr id="47" name="Shape 123">
            <a:extLst>
              <a:ext uri="{FF2B5EF4-FFF2-40B4-BE49-F238E27FC236}">
                <a16:creationId xmlns:a16="http://schemas.microsoft.com/office/drawing/2014/main" id="{E50B0FE7-2735-8F4E-A785-640626AD6D3E}"/>
              </a:ext>
            </a:extLst>
          </p:cNvPr>
          <p:cNvGrpSpPr/>
          <p:nvPr/>
        </p:nvGrpSpPr>
        <p:grpSpPr>
          <a:xfrm>
            <a:off x="1241390" y="4499921"/>
            <a:ext cx="2061723" cy="1456587"/>
            <a:chOff x="0" y="37455"/>
            <a:chExt cx="2932332" cy="2762350"/>
          </a:xfrm>
        </p:grpSpPr>
        <p:pic>
          <p:nvPicPr>
            <p:cNvPr id="48" name="Shape 124">
              <a:extLst>
                <a:ext uri="{FF2B5EF4-FFF2-40B4-BE49-F238E27FC236}">
                  <a16:creationId xmlns:a16="http://schemas.microsoft.com/office/drawing/2014/main" id="{4BF1F709-1E06-324C-9075-385992A335D3}"/>
                </a:ext>
              </a:extLst>
            </p:cNvPr>
            <p:cNvPicPr preferRelativeResize="0"/>
            <p:nvPr/>
          </p:nvPicPr>
          <p:blipFill rotWithShape="1">
            <a:blip r:embed="rId11">
              <a:alphaModFix/>
            </a:blip>
            <a:srcRect/>
            <a:stretch/>
          </p:blipFill>
          <p:spPr>
            <a:xfrm>
              <a:off x="0" y="1288405"/>
              <a:ext cx="2102700" cy="1511400"/>
            </a:xfrm>
            <a:prstGeom prst="rect">
              <a:avLst/>
            </a:prstGeom>
            <a:noFill/>
            <a:ln>
              <a:noFill/>
            </a:ln>
            <a:effectLst>
              <a:outerShdw blurRad="127000" dist="76200" dir="2700000" rotWithShape="0">
                <a:srgbClr val="000000">
                  <a:alpha val="74900"/>
                </a:srgbClr>
              </a:outerShdw>
            </a:effectLst>
          </p:spPr>
        </p:pic>
        <p:cxnSp>
          <p:nvCxnSpPr>
            <p:cNvPr id="49" name="Shape 125">
              <a:extLst>
                <a:ext uri="{FF2B5EF4-FFF2-40B4-BE49-F238E27FC236}">
                  <a16:creationId xmlns:a16="http://schemas.microsoft.com/office/drawing/2014/main" id="{E533388C-B8B8-1C42-BE4B-464175326E34}"/>
                </a:ext>
              </a:extLst>
            </p:cNvPr>
            <p:cNvCxnSpPr/>
            <p:nvPr/>
          </p:nvCxnSpPr>
          <p:spPr>
            <a:xfrm flipH="1">
              <a:off x="1788732" y="37455"/>
              <a:ext cx="1143600" cy="1229700"/>
            </a:xfrm>
            <a:prstGeom prst="straightConnector1">
              <a:avLst/>
            </a:prstGeom>
            <a:noFill/>
            <a:ln w="25400" cap="flat" cmpd="sng">
              <a:solidFill>
                <a:srgbClr val="000000"/>
              </a:solidFill>
              <a:prstDash val="solid"/>
              <a:miter lim="8000"/>
              <a:headEnd type="none" w="sm" len="sm"/>
              <a:tailEnd type="oval" w="sm" len="sm"/>
            </a:ln>
          </p:spPr>
        </p:cxnSp>
      </p:grpSp>
      <p:grpSp>
        <p:nvGrpSpPr>
          <p:cNvPr id="50" name="Shape 126">
            <a:extLst>
              <a:ext uri="{FF2B5EF4-FFF2-40B4-BE49-F238E27FC236}">
                <a16:creationId xmlns:a16="http://schemas.microsoft.com/office/drawing/2014/main" id="{969601FA-5598-6B4B-91AF-0488128D34AA}"/>
              </a:ext>
            </a:extLst>
          </p:cNvPr>
          <p:cNvGrpSpPr/>
          <p:nvPr/>
        </p:nvGrpSpPr>
        <p:grpSpPr>
          <a:xfrm>
            <a:off x="3090748" y="4777863"/>
            <a:ext cx="1218543" cy="1151859"/>
            <a:chOff x="0" y="35227"/>
            <a:chExt cx="1733100" cy="2184446"/>
          </a:xfrm>
        </p:grpSpPr>
        <p:pic>
          <p:nvPicPr>
            <p:cNvPr id="51" name="Shape 127">
              <a:extLst>
                <a:ext uri="{FF2B5EF4-FFF2-40B4-BE49-F238E27FC236}">
                  <a16:creationId xmlns:a16="http://schemas.microsoft.com/office/drawing/2014/main" id="{017DE1D8-D903-A94A-ACF8-017A2B386F4E}"/>
                </a:ext>
              </a:extLst>
            </p:cNvPr>
            <p:cNvPicPr preferRelativeResize="0"/>
            <p:nvPr/>
          </p:nvPicPr>
          <p:blipFill rotWithShape="1">
            <a:blip r:embed="rId12">
              <a:alphaModFix/>
            </a:blip>
            <a:srcRect/>
            <a:stretch/>
          </p:blipFill>
          <p:spPr>
            <a:xfrm>
              <a:off x="0" y="822573"/>
              <a:ext cx="1733100" cy="1397100"/>
            </a:xfrm>
            <a:prstGeom prst="rect">
              <a:avLst/>
            </a:prstGeom>
            <a:noFill/>
            <a:ln>
              <a:noFill/>
            </a:ln>
            <a:effectLst>
              <a:outerShdw blurRad="127000" dist="76200" dir="2700000" rotWithShape="0">
                <a:srgbClr val="000000">
                  <a:alpha val="74900"/>
                </a:srgbClr>
              </a:outerShdw>
            </a:effectLst>
          </p:spPr>
        </p:pic>
        <p:cxnSp>
          <p:nvCxnSpPr>
            <p:cNvPr id="52" name="Shape 128">
              <a:extLst>
                <a:ext uri="{FF2B5EF4-FFF2-40B4-BE49-F238E27FC236}">
                  <a16:creationId xmlns:a16="http://schemas.microsoft.com/office/drawing/2014/main" id="{999CBFDF-1565-5C48-AF70-5FED9766314D}"/>
                </a:ext>
              </a:extLst>
            </p:cNvPr>
            <p:cNvCxnSpPr/>
            <p:nvPr/>
          </p:nvCxnSpPr>
          <p:spPr>
            <a:xfrm flipH="1">
              <a:off x="924419" y="35227"/>
              <a:ext cx="442500" cy="660000"/>
            </a:xfrm>
            <a:prstGeom prst="straightConnector1">
              <a:avLst/>
            </a:prstGeom>
            <a:noFill/>
            <a:ln w="25400" cap="flat" cmpd="sng">
              <a:solidFill>
                <a:srgbClr val="000000"/>
              </a:solidFill>
              <a:prstDash val="solid"/>
              <a:miter lim="8000"/>
              <a:headEnd type="none" w="sm" len="sm"/>
              <a:tailEnd type="oval" w="sm" len="sm"/>
            </a:ln>
          </p:spPr>
        </p:cxnSp>
      </p:grpSp>
    </p:spTree>
    <p:extLst>
      <p:ext uri="{BB962C8B-B14F-4D97-AF65-F5344CB8AC3E}">
        <p14:creationId xmlns:p14="http://schemas.microsoft.com/office/powerpoint/2010/main" val="198961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13CB-ACDB-D840-8BEC-FF1D537E75D2}"/>
              </a:ext>
            </a:extLst>
          </p:cNvPr>
          <p:cNvSpPr>
            <a:spLocks noGrp="1"/>
          </p:cNvSpPr>
          <p:nvPr>
            <p:ph type="title"/>
          </p:nvPr>
        </p:nvSpPr>
        <p:spPr/>
        <p:txBody>
          <a:bodyPr/>
          <a:lstStyle/>
          <a:p>
            <a:r>
              <a:rPr lang="en-US" dirty="0"/>
              <a:t>How do we annotate the genome?</a:t>
            </a:r>
          </a:p>
        </p:txBody>
      </p:sp>
      <p:sp>
        <p:nvSpPr>
          <p:cNvPr id="3" name="Slide Number Placeholder 2">
            <a:extLst>
              <a:ext uri="{FF2B5EF4-FFF2-40B4-BE49-F238E27FC236}">
                <a16:creationId xmlns:a16="http://schemas.microsoft.com/office/drawing/2014/main" id="{61255E50-035E-0A43-8C18-608E7DEFCB75}"/>
              </a:ext>
            </a:extLst>
          </p:cNvPr>
          <p:cNvSpPr>
            <a:spLocks noGrp="1"/>
          </p:cNvSpPr>
          <p:nvPr>
            <p:ph type="sldNum" sz="quarter" idx="10"/>
          </p:nvPr>
        </p:nvSpPr>
        <p:spPr/>
        <p:txBody>
          <a:bodyPr/>
          <a:lstStyle/>
          <a:p>
            <a:pPr>
              <a:defRPr/>
            </a:pPr>
            <a:fld id="{A8C65370-7898-40B8-8246-60A93FC25CB8}" type="slidenum">
              <a:rPr lang="en-US" smtClean="0"/>
              <a:pPr>
                <a:defRPr/>
              </a:pPr>
              <a:t>18</a:t>
            </a:fld>
            <a:endParaRPr lang="en-US"/>
          </a:p>
        </p:txBody>
      </p:sp>
      <p:pic>
        <p:nvPicPr>
          <p:cNvPr id="4" name="Shape 139">
            <a:extLst>
              <a:ext uri="{FF2B5EF4-FFF2-40B4-BE49-F238E27FC236}">
                <a16:creationId xmlns:a16="http://schemas.microsoft.com/office/drawing/2014/main" id="{C0498D16-F0EA-4945-B73B-D031D64ED788}"/>
              </a:ext>
            </a:extLst>
          </p:cNvPr>
          <p:cNvPicPr preferRelativeResize="0"/>
          <p:nvPr/>
        </p:nvPicPr>
        <p:blipFill rotWithShape="1">
          <a:blip r:embed="rId2">
            <a:alphaModFix/>
          </a:blip>
          <a:srcRect/>
          <a:stretch/>
        </p:blipFill>
        <p:spPr>
          <a:xfrm>
            <a:off x="1000650" y="1882091"/>
            <a:ext cx="7142700" cy="3585000"/>
          </a:xfrm>
          <a:prstGeom prst="rect">
            <a:avLst/>
          </a:prstGeom>
          <a:noFill/>
          <a:ln>
            <a:noFill/>
          </a:ln>
        </p:spPr>
      </p:pic>
    </p:spTree>
    <p:extLst>
      <p:ext uri="{BB962C8B-B14F-4D97-AF65-F5344CB8AC3E}">
        <p14:creationId xmlns:p14="http://schemas.microsoft.com/office/powerpoint/2010/main" val="1100980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F4B0-D6EE-D24B-AF30-32F7F7E40F4F}"/>
              </a:ext>
            </a:extLst>
          </p:cNvPr>
          <p:cNvSpPr>
            <a:spLocks noGrp="1"/>
          </p:cNvSpPr>
          <p:nvPr>
            <p:ph type="title"/>
          </p:nvPr>
        </p:nvSpPr>
        <p:spPr/>
        <p:txBody>
          <a:bodyPr/>
          <a:lstStyle/>
          <a:p>
            <a:r>
              <a:rPr lang="en-US" dirty="0"/>
              <a:t>The genome as coordinates</a:t>
            </a:r>
          </a:p>
        </p:txBody>
      </p:sp>
      <p:sp>
        <p:nvSpPr>
          <p:cNvPr id="3" name="Slide Number Placeholder 2">
            <a:extLst>
              <a:ext uri="{FF2B5EF4-FFF2-40B4-BE49-F238E27FC236}">
                <a16:creationId xmlns:a16="http://schemas.microsoft.com/office/drawing/2014/main" id="{61DB6799-562D-D047-8CA4-DF95E0064B7D}"/>
              </a:ext>
            </a:extLst>
          </p:cNvPr>
          <p:cNvSpPr>
            <a:spLocks noGrp="1"/>
          </p:cNvSpPr>
          <p:nvPr>
            <p:ph type="sldNum" sz="quarter" idx="10"/>
          </p:nvPr>
        </p:nvSpPr>
        <p:spPr/>
        <p:txBody>
          <a:bodyPr/>
          <a:lstStyle/>
          <a:p>
            <a:pPr>
              <a:defRPr/>
            </a:pPr>
            <a:fld id="{A8C65370-7898-40B8-8246-60A93FC25CB8}" type="slidenum">
              <a:rPr lang="en-US" smtClean="0"/>
              <a:pPr>
                <a:defRPr/>
              </a:pPr>
              <a:t>19</a:t>
            </a:fld>
            <a:endParaRPr lang="en-US"/>
          </a:p>
        </p:txBody>
      </p:sp>
      <p:sp>
        <p:nvSpPr>
          <p:cNvPr id="4" name="Shape 190">
            <a:extLst>
              <a:ext uri="{FF2B5EF4-FFF2-40B4-BE49-F238E27FC236}">
                <a16:creationId xmlns:a16="http://schemas.microsoft.com/office/drawing/2014/main" id="{A2E807BF-C0A5-594B-B2A2-301BF930C764}"/>
              </a:ext>
            </a:extLst>
          </p:cNvPr>
          <p:cNvSpPr/>
          <p:nvPr/>
        </p:nvSpPr>
        <p:spPr>
          <a:xfrm>
            <a:off x="964012" y="3095400"/>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dirty="0">
                <a:solidFill>
                  <a:srgbClr val="000000"/>
                </a:solidFill>
                <a:latin typeface="Consolas"/>
                <a:ea typeface="Consolas"/>
                <a:cs typeface="Consolas"/>
                <a:sym typeface="Consolas"/>
              </a:rPr>
              <a:t>CAGTCGACATAGACTGATATGACACCACACTGAG...</a:t>
            </a:r>
            <a:endParaRPr sz="2600" dirty="0"/>
          </a:p>
        </p:txBody>
      </p:sp>
      <p:cxnSp>
        <p:nvCxnSpPr>
          <p:cNvPr id="5" name="Shape 191">
            <a:extLst>
              <a:ext uri="{FF2B5EF4-FFF2-40B4-BE49-F238E27FC236}">
                <a16:creationId xmlns:a16="http://schemas.microsoft.com/office/drawing/2014/main" id="{1D33E449-03A1-274C-B165-5C9B7339FB72}"/>
              </a:ext>
            </a:extLst>
          </p:cNvPr>
          <p:cNvCxnSpPr/>
          <p:nvPr/>
        </p:nvCxnSpPr>
        <p:spPr>
          <a:xfrm>
            <a:off x="1623500" y="3595562"/>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6" name="Shape 192">
            <a:extLst>
              <a:ext uri="{FF2B5EF4-FFF2-40B4-BE49-F238E27FC236}">
                <a16:creationId xmlns:a16="http://schemas.microsoft.com/office/drawing/2014/main" id="{272F50B8-6E7B-D146-B885-5D2D5E9391AB}"/>
              </a:ext>
            </a:extLst>
          </p:cNvPr>
          <p:cNvCxnSpPr/>
          <p:nvPr/>
        </p:nvCxnSpPr>
        <p:spPr>
          <a:xfrm rot="10800000">
            <a:off x="2402078"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193">
            <a:extLst>
              <a:ext uri="{FF2B5EF4-FFF2-40B4-BE49-F238E27FC236}">
                <a16:creationId xmlns:a16="http://schemas.microsoft.com/office/drawing/2014/main" id="{A18F1C71-3ED6-FA4A-A19F-A84541D4480A}"/>
              </a:ext>
            </a:extLst>
          </p:cNvPr>
          <p:cNvCxnSpPr/>
          <p:nvPr/>
        </p:nvCxnSpPr>
        <p:spPr>
          <a:xfrm rot="10800000">
            <a:off x="3268859" y="3594233"/>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194">
            <a:extLst>
              <a:ext uri="{FF2B5EF4-FFF2-40B4-BE49-F238E27FC236}">
                <a16:creationId xmlns:a16="http://schemas.microsoft.com/office/drawing/2014/main" id="{97A34FEF-B76F-0341-9A78-43B8E5CBC1F3}"/>
              </a:ext>
            </a:extLst>
          </p:cNvPr>
          <p:cNvCxnSpPr/>
          <p:nvPr/>
        </p:nvCxnSpPr>
        <p:spPr>
          <a:xfrm rot="10800000">
            <a:off x="4051587" y="3588875"/>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195">
            <a:extLst>
              <a:ext uri="{FF2B5EF4-FFF2-40B4-BE49-F238E27FC236}">
                <a16:creationId xmlns:a16="http://schemas.microsoft.com/office/drawing/2014/main" id="{10E653C8-33F5-0349-8B28-E1E7475FB7AB}"/>
              </a:ext>
            </a:extLst>
          </p:cNvPr>
          <p:cNvCxnSpPr/>
          <p:nvPr/>
        </p:nvCxnSpPr>
        <p:spPr>
          <a:xfrm rot="10800000">
            <a:off x="4934994"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196">
            <a:extLst>
              <a:ext uri="{FF2B5EF4-FFF2-40B4-BE49-F238E27FC236}">
                <a16:creationId xmlns:a16="http://schemas.microsoft.com/office/drawing/2014/main" id="{236DD9CF-8D23-2D4F-A17F-E0B2A1EFBBD5}"/>
              </a:ext>
            </a:extLst>
          </p:cNvPr>
          <p:cNvCxnSpPr/>
          <p:nvPr/>
        </p:nvCxnSpPr>
        <p:spPr>
          <a:xfrm rot="10800000">
            <a:off x="5836259"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197">
            <a:extLst>
              <a:ext uri="{FF2B5EF4-FFF2-40B4-BE49-F238E27FC236}">
                <a16:creationId xmlns:a16="http://schemas.microsoft.com/office/drawing/2014/main" id="{9FE48D8A-CF7F-B04C-A9A6-88CC7E99999D}"/>
              </a:ext>
            </a:extLst>
          </p:cNvPr>
          <p:cNvCxnSpPr/>
          <p:nvPr/>
        </p:nvCxnSpPr>
        <p:spPr>
          <a:xfrm rot="10800000">
            <a:off x="6718503" y="358375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2" name="Shape 198">
            <a:extLst>
              <a:ext uri="{FF2B5EF4-FFF2-40B4-BE49-F238E27FC236}">
                <a16:creationId xmlns:a16="http://schemas.microsoft.com/office/drawing/2014/main" id="{628F8A6D-1A27-5346-B9D6-326C735E43B9}"/>
              </a:ext>
            </a:extLst>
          </p:cNvPr>
          <p:cNvCxnSpPr/>
          <p:nvPr/>
        </p:nvCxnSpPr>
        <p:spPr>
          <a:xfrm rot="10800000">
            <a:off x="7625697" y="3588875"/>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3" name="Shape 199">
            <a:extLst>
              <a:ext uri="{FF2B5EF4-FFF2-40B4-BE49-F238E27FC236}">
                <a16:creationId xmlns:a16="http://schemas.microsoft.com/office/drawing/2014/main" id="{3F57E248-418A-2B42-A77F-F477EA06C27F}"/>
              </a:ext>
            </a:extLst>
          </p:cNvPr>
          <p:cNvSpPr/>
          <p:nvPr/>
        </p:nvSpPr>
        <p:spPr>
          <a:xfrm>
            <a:off x="1521803" y="37584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a:t>
            </a:r>
            <a:endParaRPr sz="900">
              <a:solidFill>
                <a:srgbClr val="38761D"/>
              </a:solidFill>
              <a:latin typeface="Economica"/>
              <a:ea typeface="Economica"/>
              <a:cs typeface="Economica"/>
              <a:sym typeface="Economica"/>
            </a:endParaRPr>
          </a:p>
        </p:txBody>
      </p:sp>
      <p:sp>
        <p:nvSpPr>
          <p:cNvPr id="14" name="Shape 200">
            <a:extLst>
              <a:ext uri="{FF2B5EF4-FFF2-40B4-BE49-F238E27FC236}">
                <a16:creationId xmlns:a16="http://schemas.microsoft.com/office/drawing/2014/main" id="{E9657D6A-E8C7-2D46-92A1-3887B78FC779}"/>
              </a:ext>
            </a:extLst>
          </p:cNvPr>
          <p:cNvSpPr/>
          <p:nvPr/>
        </p:nvSpPr>
        <p:spPr>
          <a:xfrm>
            <a:off x="2258799" y="37584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5</a:t>
            </a:r>
            <a:endParaRPr sz="900">
              <a:solidFill>
                <a:srgbClr val="38761D"/>
              </a:solidFill>
              <a:latin typeface="Economica"/>
              <a:ea typeface="Economica"/>
              <a:cs typeface="Economica"/>
              <a:sym typeface="Economica"/>
            </a:endParaRPr>
          </a:p>
        </p:txBody>
      </p:sp>
      <p:sp>
        <p:nvSpPr>
          <p:cNvPr id="15" name="Shape 201">
            <a:extLst>
              <a:ext uri="{FF2B5EF4-FFF2-40B4-BE49-F238E27FC236}">
                <a16:creationId xmlns:a16="http://schemas.microsoft.com/office/drawing/2014/main" id="{B8DBBDFA-957B-FD43-94B2-8974F3BA24B0}"/>
              </a:ext>
            </a:extLst>
          </p:cNvPr>
          <p:cNvSpPr/>
          <p:nvPr/>
        </p:nvSpPr>
        <p:spPr>
          <a:xfrm>
            <a:off x="3029307" y="37515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10</a:t>
            </a:r>
            <a:endParaRPr sz="900">
              <a:solidFill>
                <a:srgbClr val="38761D"/>
              </a:solidFill>
              <a:latin typeface="Economica"/>
              <a:ea typeface="Economica"/>
              <a:cs typeface="Economica"/>
              <a:sym typeface="Economica"/>
            </a:endParaRPr>
          </a:p>
        </p:txBody>
      </p:sp>
      <p:sp>
        <p:nvSpPr>
          <p:cNvPr id="16" name="Shape 202">
            <a:extLst>
              <a:ext uri="{FF2B5EF4-FFF2-40B4-BE49-F238E27FC236}">
                <a16:creationId xmlns:a16="http://schemas.microsoft.com/office/drawing/2014/main" id="{A800D898-8300-9B4E-AB97-00C3DADC5C18}"/>
              </a:ext>
            </a:extLst>
          </p:cNvPr>
          <p:cNvSpPr/>
          <p:nvPr/>
        </p:nvSpPr>
        <p:spPr>
          <a:xfrm>
            <a:off x="3822335" y="37515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15</a:t>
            </a:r>
            <a:endParaRPr sz="900">
              <a:solidFill>
                <a:srgbClr val="38761D"/>
              </a:solidFill>
              <a:latin typeface="Economica"/>
              <a:ea typeface="Economica"/>
              <a:cs typeface="Economica"/>
              <a:sym typeface="Economica"/>
            </a:endParaRPr>
          </a:p>
        </p:txBody>
      </p:sp>
      <p:sp>
        <p:nvSpPr>
          <p:cNvPr id="17" name="Shape 203">
            <a:extLst>
              <a:ext uri="{FF2B5EF4-FFF2-40B4-BE49-F238E27FC236}">
                <a16:creationId xmlns:a16="http://schemas.microsoft.com/office/drawing/2014/main" id="{D50CAC45-1BF2-7D4F-9C3F-87BDE712800E}"/>
              </a:ext>
            </a:extLst>
          </p:cNvPr>
          <p:cNvSpPr/>
          <p:nvPr/>
        </p:nvSpPr>
        <p:spPr>
          <a:xfrm>
            <a:off x="4688617"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20</a:t>
            </a:r>
            <a:endParaRPr sz="900">
              <a:solidFill>
                <a:srgbClr val="38761D"/>
              </a:solidFill>
              <a:latin typeface="Economica"/>
              <a:ea typeface="Economica"/>
              <a:cs typeface="Economica"/>
              <a:sym typeface="Economica"/>
            </a:endParaRPr>
          </a:p>
        </p:txBody>
      </p:sp>
      <p:sp>
        <p:nvSpPr>
          <p:cNvPr id="18" name="Shape 204">
            <a:extLst>
              <a:ext uri="{FF2B5EF4-FFF2-40B4-BE49-F238E27FC236}">
                <a16:creationId xmlns:a16="http://schemas.microsoft.com/office/drawing/2014/main" id="{D368717D-9444-C34E-A4EE-AF536024A1C8}"/>
              </a:ext>
            </a:extLst>
          </p:cNvPr>
          <p:cNvSpPr/>
          <p:nvPr/>
        </p:nvSpPr>
        <p:spPr>
          <a:xfrm>
            <a:off x="5589882"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25</a:t>
            </a:r>
            <a:endParaRPr sz="900">
              <a:solidFill>
                <a:srgbClr val="38761D"/>
              </a:solidFill>
              <a:latin typeface="Economica"/>
              <a:ea typeface="Economica"/>
              <a:cs typeface="Economica"/>
              <a:sym typeface="Economica"/>
            </a:endParaRPr>
          </a:p>
        </p:txBody>
      </p:sp>
      <p:sp>
        <p:nvSpPr>
          <p:cNvPr id="19" name="Shape 205">
            <a:extLst>
              <a:ext uri="{FF2B5EF4-FFF2-40B4-BE49-F238E27FC236}">
                <a16:creationId xmlns:a16="http://schemas.microsoft.com/office/drawing/2014/main" id="{A0EA4F01-F6B4-7445-B714-EFF4CDD89BFE}"/>
              </a:ext>
            </a:extLst>
          </p:cNvPr>
          <p:cNvSpPr/>
          <p:nvPr/>
        </p:nvSpPr>
        <p:spPr>
          <a:xfrm>
            <a:off x="7393123"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35</a:t>
            </a:r>
            <a:endParaRPr sz="900">
              <a:solidFill>
                <a:srgbClr val="38761D"/>
              </a:solidFill>
              <a:latin typeface="Economica"/>
              <a:ea typeface="Economica"/>
              <a:cs typeface="Economica"/>
              <a:sym typeface="Economica"/>
            </a:endParaRPr>
          </a:p>
        </p:txBody>
      </p:sp>
      <p:sp>
        <p:nvSpPr>
          <p:cNvPr id="20" name="Shape 206">
            <a:extLst>
              <a:ext uri="{FF2B5EF4-FFF2-40B4-BE49-F238E27FC236}">
                <a16:creationId xmlns:a16="http://schemas.microsoft.com/office/drawing/2014/main" id="{63687878-A731-A941-962D-94D8F917BE05}"/>
              </a:ext>
            </a:extLst>
          </p:cNvPr>
          <p:cNvSpPr/>
          <p:nvPr/>
        </p:nvSpPr>
        <p:spPr>
          <a:xfrm>
            <a:off x="6472127" y="3759987"/>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30</a:t>
            </a:r>
            <a:endParaRPr sz="900">
              <a:solidFill>
                <a:srgbClr val="38761D"/>
              </a:solidFill>
              <a:latin typeface="Economica"/>
              <a:ea typeface="Economica"/>
              <a:cs typeface="Economica"/>
              <a:sym typeface="Economica"/>
            </a:endParaRPr>
          </a:p>
        </p:txBody>
      </p:sp>
      <p:sp>
        <p:nvSpPr>
          <p:cNvPr id="21" name="Shape 207">
            <a:extLst>
              <a:ext uri="{FF2B5EF4-FFF2-40B4-BE49-F238E27FC236}">
                <a16:creationId xmlns:a16="http://schemas.microsoft.com/office/drawing/2014/main" id="{FDCF085C-A083-2745-BB59-3B478A952673}"/>
              </a:ext>
            </a:extLst>
          </p:cNvPr>
          <p:cNvSpPr/>
          <p:nvPr/>
        </p:nvSpPr>
        <p:spPr>
          <a:xfrm>
            <a:off x="311710" y="3466499"/>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38761D"/>
                </a:solidFill>
                <a:latin typeface="Economica"/>
                <a:ea typeface="Economica"/>
                <a:cs typeface="Economica"/>
                <a:sym typeface="Economica"/>
              </a:rPr>
              <a:t>chr3</a:t>
            </a:r>
            <a:endParaRPr sz="900">
              <a:solidFill>
                <a:srgbClr val="38761D"/>
              </a:solidFill>
              <a:latin typeface="Economica"/>
              <a:ea typeface="Economica"/>
              <a:cs typeface="Economica"/>
              <a:sym typeface="Economica"/>
            </a:endParaRPr>
          </a:p>
        </p:txBody>
      </p:sp>
      <p:cxnSp>
        <p:nvCxnSpPr>
          <p:cNvPr id="22" name="Shape 208">
            <a:extLst>
              <a:ext uri="{FF2B5EF4-FFF2-40B4-BE49-F238E27FC236}">
                <a16:creationId xmlns:a16="http://schemas.microsoft.com/office/drawing/2014/main" id="{369F325B-16D1-EC4D-A2B5-C5A778BDBF7D}"/>
              </a:ext>
            </a:extLst>
          </p:cNvPr>
          <p:cNvCxnSpPr/>
          <p:nvPr/>
        </p:nvCxnSpPr>
        <p:spPr>
          <a:xfrm rot="10800000">
            <a:off x="1640078" y="3595572"/>
            <a:ext cx="0" cy="136800"/>
          </a:xfrm>
          <a:prstGeom prst="straightConnector1">
            <a:avLst/>
          </a:prstGeom>
          <a:noFill/>
          <a:ln w="50800" cap="flat" cmpd="sng">
            <a:solidFill>
              <a:srgbClr val="000000"/>
            </a:solidFill>
            <a:prstDash val="solid"/>
            <a:miter lim="8000"/>
            <a:headEnd type="none" w="sm" len="sm"/>
            <a:tailEnd type="none" w="sm" len="sm"/>
          </a:ln>
        </p:spPr>
      </p:cxnSp>
    </p:spTree>
    <p:extLst>
      <p:ext uri="{BB962C8B-B14F-4D97-AF65-F5344CB8AC3E}">
        <p14:creationId xmlns:p14="http://schemas.microsoft.com/office/powerpoint/2010/main" val="43872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9399-D5C5-6B4E-B54C-BCDA34F294CF}"/>
              </a:ext>
            </a:extLst>
          </p:cNvPr>
          <p:cNvSpPr>
            <a:spLocks noGrp="1"/>
          </p:cNvSpPr>
          <p:nvPr>
            <p:ph type="title"/>
          </p:nvPr>
        </p:nvSpPr>
        <p:spPr/>
        <p:txBody>
          <a:bodyPr>
            <a:normAutofit/>
          </a:bodyPr>
          <a:lstStyle/>
          <a:p>
            <a:r>
              <a:rPr lang="en-US" sz="1800" dirty="0"/>
              <a:t>Goals</a:t>
            </a:r>
          </a:p>
        </p:txBody>
      </p:sp>
      <p:sp>
        <p:nvSpPr>
          <p:cNvPr id="3" name="Slide Number Placeholder 2">
            <a:extLst>
              <a:ext uri="{FF2B5EF4-FFF2-40B4-BE49-F238E27FC236}">
                <a16:creationId xmlns:a16="http://schemas.microsoft.com/office/drawing/2014/main" id="{BAE7A431-F043-AD41-85AF-44FC48127004}"/>
              </a:ext>
            </a:extLst>
          </p:cNvPr>
          <p:cNvSpPr>
            <a:spLocks noGrp="1"/>
          </p:cNvSpPr>
          <p:nvPr>
            <p:ph type="sldNum" sz="quarter" idx="10"/>
          </p:nvPr>
        </p:nvSpPr>
        <p:spPr/>
        <p:txBody>
          <a:bodyPr/>
          <a:lstStyle/>
          <a:p>
            <a:pPr>
              <a:defRPr/>
            </a:pPr>
            <a:fld id="{A8C65370-7898-40B8-8246-60A93FC25CB8}" type="slidenum">
              <a:rPr lang="en-US" smtClean="0"/>
              <a:pPr>
                <a:defRPr/>
              </a:pPr>
              <a:t>2</a:t>
            </a:fld>
            <a:endParaRPr lang="en-US"/>
          </a:p>
        </p:txBody>
      </p:sp>
      <p:sp>
        <p:nvSpPr>
          <p:cNvPr id="55" name="Content Placeholder 2">
            <a:extLst>
              <a:ext uri="{FF2B5EF4-FFF2-40B4-BE49-F238E27FC236}">
                <a16:creationId xmlns:a16="http://schemas.microsoft.com/office/drawing/2014/main" id="{0403C3F7-7720-6447-80FC-938163975F8A}"/>
              </a:ext>
            </a:extLst>
          </p:cNvPr>
          <p:cNvSpPr txBox="1">
            <a:spLocks/>
          </p:cNvSpPr>
          <p:nvPr/>
        </p:nvSpPr>
        <p:spPr>
          <a:xfrm>
            <a:off x="548640" y="1419281"/>
            <a:ext cx="8595360" cy="4512700"/>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Process raw RNA-</a:t>
            </a:r>
            <a:r>
              <a:rPr lang="en-US" sz="2800" dirty="0" err="1"/>
              <a:t>seq</a:t>
            </a:r>
            <a:r>
              <a:rPr lang="en-US" sz="2800" dirty="0"/>
              <a:t> data</a:t>
            </a:r>
          </a:p>
          <a:p>
            <a:r>
              <a:rPr lang="en-US" sz="2800" dirty="0"/>
              <a:t>Visualize data</a:t>
            </a:r>
          </a:p>
          <a:p>
            <a:r>
              <a:rPr lang="en-US" sz="2800" dirty="0"/>
              <a:t>Perform differential analysis</a:t>
            </a:r>
          </a:p>
          <a:p>
            <a:r>
              <a:rPr lang="en-US" sz="2800" dirty="0"/>
              <a:t> Make heatmaps and </a:t>
            </a:r>
            <a:r>
              <a:rPr lang="en-US" sz="2800" dirty="0" err="1"/>
              <a:t>venndiagrams</a:t>
            </a:r>
            <a:r>
              <a:rPr lang="en-US" sz="2800" dirty="0"/>
              <a:t> using R</a:t>
            </a:r>
          </a:p>
        </p:txBody>
      </p:sp>
      <p:pic>
        <p:nvPicPr>
          <p:cNvPr id="56" name="Picture 55">
            <a:extLst>
              <a:ext uri="{FF2B5EF4-FFF2-40B4-BE49-F238E27FC236}">
                <a16:creationId xmlns:a16="http://schemas.microsoft.com/office/drawing/2014/main" id="{DA5F9401-FA63-0F4C-97DB-EE82BEC56514}"/>
              </a:ext>
            </a:extLst>
          </p:cNvPr>
          <p:cNvPicPr>
            <a:picLocks noChangeAspect="1"/>
          </p:cNvPicPr>
          <p:nvPr/>
        </p:nvPicPr>
        <p:blipFill rotWithShape="1">
          <a:blip r:embed="rId2"/>
          <a:srcRect l="82991" b="65108"/>
          <a:stretch/>
        </p:blipFill>
        <p:spPr>
          <a:xfrm>
            <a:off x="6178434" y="980978"/>
            <a:ext cx="2327564" cy="2818330"/>
          </a:xfrm>
          <a:prstGeom prst="rect">
            <a:avLst/>
          </a:prstGeom>
        </p:spPr>
      </p:pic>
      <p:pic>
        <p:nvPicPr>
          <p:cNvPr id="58" name="Content Placeholder 4">
            <a:extLst>
              <a:ext uri="{FF2B5EF4-FFF2-40B4-BE49-F238E27FC236}">
                <a16:creationId xmlns:a16="http://schemas.microsoft.com/office/drawing/2014/main" id="{3A355A8B-918E-154E-9FE1-0EB3F3442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4447713"/>
            <a:ext cx="2968535" cy="1484268"/>
          </a:xfrm>
          <a:prstGeom prst="rect">
            <a:avLst/>
          </a:prstGeom>
        </p:spPr>
      </p:pic>
      <p:pic>
        <p:nvPicPr>
          <p:cNvPr id="59" name="Content Placeholder 6" descr="A picture containing food&#10;&#10;Description automatically generated">
            <a:extLst>
              <a:ext uri="{FF2B5EF4-FFF2-40B4-BE49-F238E27FC236}">
                <a16:creationId xmlns:a16="http://schemas.microsoft.com/office/drawing/2014/main" id="{E54F2645-BDC7-DA49-956C-B0E1F12B27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047" y="4447713"/>
            <a:ext cx="3344744" cy="1672372"/>
          </a:xfrm>
          <a:prstGeom prst="rect">
            <a:avLst/>
          </a:prstGeom>
        </p:spPr>
      </p:pic>
      <p:pic>
        <p:nvPicPr>
          <p:cNvPr id="60" name="Content Placeholder 12">
            <a:extLst>
              <a:ext uri="{FF2B5EF4-FFF2-40B4-BE49-F238E27FC236}">
                <a16:creationId xmlns:a16="http://schemas.microsoft.com/office/drawing/2014/main" id="{4C3497CD-942A-E949-AC67-C692DF009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936" y="4605438"/>
            <a:ext cx="2653084" cy="1326543"/>
          </a:xfrm>
          <a:prstGeom prst="rect">
            <a:avLst/>
          </a:prstGeom>
        </p:spPr>
      </p:pic>
    </p:spTree>
    <p:extLst>
      <p:ext uri="{BB962C8B-B14F-4D97-AF65-F5344CB8AC3E}">
        <p14:creationId xmlns:p14="http://schemas.microsoft.com/office/powerpoint/2010/main" val="3002842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76EE-4B87-4C48-A5D5-988D7967860F}"/>
              </a:ext>
            </a:extLst>
          </p:cNvPr>
          <p:cNvSpPr>
            <a:spLocks noGrp="1"/>
          </p:cNvSpPr>
          <p:nvPr>
            <p:ph type="title"/>
          </p:nvPr>
        </p:nvSpPr>
        <p:spPr/>
        <p:txBody>
          <a:bodyPr/>
          <a:lstStyle/>
          <a:p>
            <a:r>
              <a:rPr lang="en-US" dirty="0"/>
              <a:t>How do you describe a gene?</a:t>
            </a:r>
          </a:p>
        </p:txBody>
      </p:sp>
      <p:sp>
        <p:nvSpPr>
          <p:cNvPr id="3" name="Slide Number Placeholder 2">
            <a:extLst>
              <a:ext uri="{FF2B5EF4-FFF2-40B4-BE49-F238E27FC236}">
                <a16:creationId xmlns:a16="http://schemas.microsoft.com/office/drawing/2014/main" id="{414EDE01-931A-DE46-B967-9E9DF059ABEF}"/>
              </a:ext>
            </a:extLst>
          </p:cNvPr>
          <p:cNvSpPr>
            <a:spLocks noGrp="1"/>
          </p:cNvSpPr>
          <p:nvPr>
            <p:ph type="sldNum" sz="quarter" idx="10"/>
          </p:nvPr>
        </p:nvSpPr>
        <p:spPr/>
        <p:txBody>
          <a:bodyPr/>
          <a:lstStyle/>
          <a:p>
            <a:pPr>
              <a:defRPr/>
            </a:pPr>
            <a:fld id="{A8C65370-7898-40B8-8246-60A93FC25CB8}" type="slidenum">
              <a:rPr lang="en-US" smtClean="0"/>
              <a:pPr>
                <a:defRPr/>
              </a:pPr>
              <a:t>20</a:t>
            </a:fld>
            <a:endParaRPr lang="en-US"/>
          </a:p>
        </p:txBody>
      </p:sp>
      <p:sp>
        <p:nvSpPr>
          <p:cNvPr id="4" name="Shape 214">
            <a:extLst>
              <a:ext uri="{FF2B5EF4-FFF2-40B4-BE49-F238E27FC236}">
                <a16:creationId xmlns:a16="http://schemas.microsoft.com/office/drawing/2014/main" id="{585C19AB-9D1E-0648-B4CF-1ECAF8C602C0}"/>
              </a:ext>
            </a:extLst>
          </p:cNvPr>
          <p:cNvSpPr/>
          <p:nvPr/>
        </p:nvSpPr>
        <p:spPr>
          <a:xfrm>
            <a:off x="951656" y="3095400"/>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5" name="Shape 215">
            <a:extLst>
              <a:ext uri="{FF2B5EF4-FFF2-40B4-BE49-F238E27FC236}">
                <a16:creationId xmlns:a16="http://schemas.microsoft.com/office/drawing/2014/main" id="{3AE6047C-17CA-4842-9D0F-950CA955EB37}"/>
              </a:ext>
            </a:extLst>
          </p:cNvPr>
          <p:cNvCxnSpPr/>
          <p:nvPr/>
        </p:nvCxnSpPr>
        <p:spPr>
          <a:xfrm>
            <a:off x="1611144" y="3595562"/>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6" name="Shape 216">
            <a:extLst>
              <a:ext uri="{FF2B5EF4-FFF2-40B4-BE49-F238E27FC236}">
                <a16:creationId xmlns:a16="http://schemas.microsoft.com/office/drawing/2014/main" id="{5AA94D30-433E-D248-AAB8-9A443B3F9357}"/>
              </a:ext>
            </a:extLst>
          </p:cNvPr>
          <p:cNvCxnSpPr/>
          <p:nvPr/>
        </p:nvCxnSpPr>
        <p:spPr>
          <a:xfrm rot="10800000">
            <a:off x="2389722"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217">
            <a:extLst>
              <a:ext uri="{FF2B5EF4-FFF2-40B4-BE49-F238E27FC236}">
                <a16:creationId xmlns:a16="http://schemas.microsoft.com/office/drawing/2014/main" id="{49912F8D-A827-C945-B9DD-84B87DDCB6BF}"/>
              </a:ext>
            </a:extLst>
          </p:cNvPr>
          <p:cNvCxnSpPr/>
          <p:nvPr/>
        </p:nvCxnSpPr>
        <p:spPr>
          <a:xfrm rot="10800000">
            <a:off x="3256503" y="3594233"/>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218">
            <a:extLst>
              <a:ext uri="{FF2B5EF4-FFF2-40B4-BE49-F238E27FC236}">
                <a16:creationId xmlns:a16="http://schemas.microsoft.com/office/drawing/2014/main" id="{90BF440E-37C1-594D-BE3C-3CB3DF12EE10}"/>
              </a:ext>
            </a:extLst>
          </p:cNvPr>
          <p:cNvCxnSpPr/>
          <p:nvPr/>
        </p:nvCxnSpPr>
        <p:spPr>
          <a:xfrm rot="10800000">
            <a:off x="4039231" y="3588875"/>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219">
            <a:extLst>
              <a:ext uri="{FF2B5EF4-FFF2-40B4-BE49-F238E27FC236}">
                <a16:creationId xmlns:a16="http://schemas.microsoft.com/office/drawing/2014/main" id="{3F1471B5-F4C8-8F48-9C48-EB28B64D6F30}"/>
              </a:ext>
            </a:extLst>
          </p:cNvPr>
          <p:cNvCxnSpPr/>
          <p:nvPr/>
        </p:nvCxnSpPr>
        <p:spPr>
          <a:xfrm rot="10800000">
            <a:off x="4922638"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220">
            <a:extLst>
              <a:ext uri="{FF2B5EF4-FFF2-40B4-BE49-F238E27FC236}">
                <a16:creationId xmlns:a16="http://schemas.microsoft.com/office/drawing/2014/main" id="{FE064CC6-EC38-0C47-AD9F-010E02BFD0E2}"/>
              </a:ext>
            </a:extLst>
          </p:cNvPr>
          <p:cNvCxnSpPr/>
          <p:nvPr/>
        </p:nvCxnSpPr>
        <p:spPr>
          <a:xfrm rot="10800000">
            <a:off x="5823903"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221">
            <a:extLst>
              <a:ext uri="{FF2B5EF4-FFF2-40B4-BE49-F238E27FC236}">
                <a16:creationId xmlns:a16="http://schemas.microsoft.com/office/drawing/2014/main" id="{5FF3A2E3-8601-B348-BC21-89FF94399E83}"/>
              </a:ext>
            </a:extLst>
          </p:cNvPr>
          <p:cNvCxnSpPr/>
          <p:nvPr/>
        </p:nvCxnSpPr>
        <p:spPr>
          <a:xfrm rot="10800000">
            <a:off x="6706147" y="358375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2" name="Shape 222">
            <a:extLst>
              <a:ext uri="{FF2B5EF4-FFF2-40B4-BE49-F238E27FC236}">
                <a16:creationId xmlns:a16="http://schemas.microsoft.com/office/drawing/2014/main" id="{E4991C62-D6FA-CE42-9097-3418218C2A56}"/>
              </a:ext>
            </a:extLst>
          </p:cNvPr>
          <p:cNvCxnSpPr/>
          <p:nvPr/>
        </p:nvCxnSpPr>
        <p:spPr>
          <a:xfrm rot="10800000">
            <a:off x="7613341" y="3588875"/>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3" name="Shape 223">
            <a:extLst>
              <a:ext uri="{FF2B5EF4-FFF2-40B4-BE49-F238E27FC236}">
                <a16:creationId xmlns:a16="http://schemas.microsoft.com/office/drawing/2014/main" id="{A27D7DED-5618-2E49-AD36-1821F0A7EEB1}"/>
              </a:ext>
            </a:extLst>
          </p:cNvPr>
          <p:cNvSpPr/>
          <p:nvPr/>
        </p:nvSpPr>
        <p:spPr>
          <a:xfrm>
            <a:off x="1509447" y="37584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a:t>
            </a:r>
            <a:endParaRPr sz="900">
              <a:solidFill>
                <a:srgbClr val="38761D"/>
              </a:solidFill>
              <a:latin typeface="Economica"/>
              <a:ea typeface="Economica"/>
              <a:cs typeface="Economica"/>
              <a:sym typeface="Economica"/>
            </a:endParaRPr>
          </a:p>
        </p:txBody>
      </p:sp>
      <p:sp>
        <p:nvSpPr>
          <p:cNvPr id="14" name="Shape 224">
            <a:extLst>
              <a:ext uri="{FF2B5EF4-FFF2-40B4-BE49-F238E27FC236}">
                <a16:creationId xmlns:a16="http://schemas.microsoft.com/office/drawing/2014/main" id="{4D1D404B-74B5-534B-8F49-201C38A8F527}"/>
              </a:ext>
            </a:extLst>
          </p:cNvPr>
          <p:cNvSpPr/>
          <p:nvPr/>
        </p:nvSpPr>
        <p:spPr>
          <a:xfrm>
            <a:off x="2246443" y="37584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5</a:t>
            </a:r>
            <a:endParaRPr sz="900">
              <a:solidFill>
                <a:srgbClr val="38761D"/>
              </a:solidFill>
              <a:latin typeface="Economica"/>
              <a:ea typeface="Economica"/>
              <a:cs typeface="Economica"/>
              <a:sym typeface="Economica"/>
            </a:endParaRPr>
          </a:p>
        </p:txBody>
      </p:sp>
      <p:sp>
        <p:nvSpPr>
          <p:cNvPr id="15" name="Shape 225">
            <a:extLst>
              <a:ext uri="{FF2B5EF4-FFF2-40B4-BE49-F238E27FC236}">
                <a16:creationId xmlns:a16="http://schemas.microsoft.com/office/drawing/2014/main" id="{410AC3DC-0009-1047-AFE3-504DC915610D}"/>
              </a:ext>
            </a:extLst>
          </p:cNvPr>
          <p:cNvSpPr/>
          <p:nvPr/>
        </p:nvSpPr>
        <p:spPr>
          <a:xfrm>
            <a:off x="3016951" y="37515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10</a:t>
            </a:r>
            <a:endParaRPr sz="900">
              <a:solidFill>
                <a:srgbClr val="38761D"/>
              </a:solidFill>
              <a:latin typeface="Economica"/>
              <a:ea typeface="Economica"/>
              <a:cs typeface="Economica"/>
              <a:sym typeface="Economica"/>
            </a:endParaRPr>
          </a:p>
        </p:txBody>
      </p:sp>
      <p:sp>
        <p:nvSpPr>
          <p:cNvPr id="16" name="Shape 226">
            <a:extLst>
              <a:ext uri="{FF2B5EF4-FFF2-40B4-BE49-F238E27FC236}">
                <a16:creationId xmlns:a16="http://schemas.microsoft.com/office/drawing/2014/main" id="{1571DCEF-B1AE-4749-AD58-29A93CD5675A}"/>
              </a:ext>
            </a:extLst>
          </p:cNvPr>
          <p:cNvSpPr/>
          <p:nvPr/>
        </p:nvSpPr>
        <p:spPr>
          <a:xfrm>
            <a:off x="3809979" y="37515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15</a:t>
            </a:r>
            <a:endParaRPr sz="900">
              <a:solidFill>
                <a:srgbClr val="38761D"/>
              </a:solidFill>
              <a:latin typeface="Economica"/>
              <a:ea typeface="Economica"/>
              <a:cs typeface="Economica"/>
              <a:sym typeface="Economica"/>
            </a:endParaRPr>
          </a:p>
        </p:txBody>
      </p:sp>
      <p:sp>
        <p:nvSpPr>
          <p:cNvPr id="17" name="Shape 227">
            <a:extLst>
              <a:ext uri="{FF2B5EF4-FFF2-40B4-BE49-F238E27FC236}">
                <a16:creationId xmlns:a16="http://schemas.microsoft.com/office/drawing/2014/main" id="{D551234B-4AB6-244B-AFF3-757735F62EB9}"/>
              </a:ext>
            </a:extLst>
          </p:cNvPr>
          <p:cNvSpPr/>
          <p:nvPr/>
        </p:nvSpPr>
        <p:spPr>
          <a:xfrm>
            <a:off x="4676261"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20</a:t>
            </a:r>
            <a:endParaRPr sz="900">
              <a:solidFill>
                <a:srgbClr val="38761D"/>
              </a:solidFill>
              <a:latin typeface="Economica"/>
              <a:ea typeface="Economica"/>
              <a:cs typeface="Economica"/>
              <a:sym typeface="Economica"/>
            </a:endParaRPr>
          </a:p>
        </p:txBody>
      </p:sp>
      <p:sp>
        <p:nvSpPr>
          <p:cNvPr id="18" name="Shape 228">
            <a:extLst>
              <a:ext uri="{FF2B5EF4-FFF2-40B4-BE49-F238E27FC236}">
                <a16:creationId xmlns:a16="http://schemas.microsoft.com/office/drawing/2014/main" id="{5A98544C-A361-3F4F-9FAF-AE7F5E29E9CB}"/>
              </a:ext>
            </a:extLst>
          </p:cNvPr>
          <p:cNvSpPr/>
          <p:nvPr/>
        </p:nvSpPr>
        <p:spPr>
          <a:xfrm>
            <a:off x="5577526"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25</a:t>
            </a:r>
            <a:endParaRPr sz="900">
              <a:solidFill>
                <a:srgbClr val="38761D"/>
              </a:solidFill>
              <a:latin typeface="Economica"/>
              <a:ea typeface="Economica"/>
              <a:cs typeface="Economica"/>
              <a:sym typeface="Economica"/>
            </a:endParaRPr>
          </a:p>
        </p:txBody>
      </p:sp>
      <p:sp>
        <p:nvSpPr>
          <p:cNvPr id="19" name="Shape 229">
            <a:extLst>
              <a:ext uri="{FF2B5EF4-FFF2-40B4-BE49-F238E27FC236}">
                <a16:creationId xmlns:a16="http://schemas.microsoft.com/office/drawing/2014/main" id="{37CCD644-BC47-9E47-B55B-CF7821EF7DBC}"/>
              </a:ext>
            </a:extLst>
          </p:cNvPr>
          <p:cNvSpPr/>
          <p:nvPr/>
        </p:nvSpPr>
        <p:spPr>
          <a:xfrm>
            <a:off x="7380767" y="37584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35</a:t>
            </a:r>
            <a:endParaRPr sz="900">
              <a:solidFill>
                <a:srgbClr val="38761D"/>
              </a:solidFill>
              <a:latin typeface="Economica"/>
              <a:ea typeface="Economica"/>
              <a:cs typeface="Economica"/>
              <a:sym typeface="Economica"/>
            </a:endParaRPr>
          </a:p>
        </p:txBody>
      </p:sp>
      <p:sp>
        <p:nvSpPr>
          <p:cNvPr id="20" name="Shape 230">
            <a:extLst>
              <a:ext uri="{FF2B5EF4-FFF2-40B4-BE49-F238E27FC236}">
                <a16:creationId xmlns:a16="http://schemas.microsoft.com/office/drawing/2014/main" id="{9AA46647-F0C0-F246-B143-DD679B39E814}"/>
              </a:ext>
            </a:extLst>
          </p:cNvPr>
          <p:cNvSpPr/>
          <p:nvPr/>
        </p:nvSpPr>
        <p:spPr>
          <a:xfrm>
            <a:off x="6459771" y="3759987"/>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30</a:t>
            </a:r>
            <a:endParaRPr sz="900">
              <a:solidFill>
                <a:srgbClr val="38761D"/>
              </a:solidFill>
              <a:latin typeface="Economica"/>
              <a:ea typeface="Economica"/>
              <a:cs typeface="Economica"/>
              <a:sym typeface="Economica"/>
            </a:endParaRPr>
          </a:p>
        </p:txBody>
      </p:sp>
      <p:sp>
        <p:nvSpPr>
          <p:cNvPr id="21" name="Shape 231">
            <a:extLst>
              <a:ext uri="{FF2B5EF4-FFF2-40B4-BE49-F238E27FC236}">
                <a16:creationId xmlns:a16="http://schemas.microsoft.com/office/drawing/2014/main" id="{6DA08EA4-89FC-6D40-94CE-D12B4950425C}"/>
              </a:ext>
            </a:extLst>
          </p:cNvPr>
          <p:cNvSpPr/>
          <p:nvPr/>
        </p:nvSpPr>
        <p:spPr>
          <a:xfrm>
            <a:off x="299354" y="3466499"/>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38761D"/>
                </a:solidFill>
                <a:latin typeface="Economica"/>
                <a:ea typeface="Economica"/>
                <a:cs typeface="Economica"/>
                <a:sym typeface="Economica"/>
              </a:rPr>
              <a:t>chr3</a:t>
            </a:r>
            <a:endParaRPr sz="900">
              <a:solidFill>
                <a:srgbClr val="38761D"/>
              </a:solidFill>
              <a:latin typeface="Economica"/>
              <a:ea typeface="Economica"/>
              <a:cs typeface="Economica"/>
              <a:sym typeface="Economica"/>
            </a:endParaRPr>
          </a:p>
        </p:txBody>
      </p:sp>
      <p:cxnSp>
        <p:nvCxnSpPr>
          <p:cNvPr id="22" name="Shape 232">
            <a:extLst>
              <a:ext uri="{FF2B5EF4-FFF2-40B4-BE49-F238E27FC236}">
                <a16:creationId xmlns:a16="http://schemas.microsoft.com/office/drawing/2014/main" id="{505F0CB3-5D32-DF4B-A0E7-318D4CD6F92B}"/>
              </a:ext>
            </a:extLst>
          </p:cNvPr>
          <p:cNvCxnSpPr/>
          <p:nvPr/>
        </p:nvCxnSpPr>
        <p:spPr>
          <a:xfrm rot="10800000">
            <a:off x="1627722" y="35955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23" name="Shape 233">
            <a:extLst>
              <a:ext uri="{FF2B5EF4-FFF2-40B4-BE49-F238E27FC236}">
                <a16:creationId xmlns:a16="http://schemas.microsoft.com/office/drawing/2014/main" id="{FC6C5FBF-0327-AD44-A001-D5CB2201C5E2}"/>
              </a:ext>
            </a:extLst>
          </p:cNvPr>
          <p:cNvCxnSpPr/>
          <p:nvPr/>
        </p:nvCxnSpPr>
        <p:spPr>
          <a:xfrm>
            <a:off x="2374469" y="2980312"/>
            <a:ext cx="901800" cy="0"/>
          </a:xfrm>
          <a:prstGeom prst="straightConnector1">
            <a:avLst/>
          </a:prstGeom>
          <a:noFill/>
          <a:ln w="28575" cap="flat" cmpd="sng">
            <a:solidFill>
              <a:srgbClr val="1155CC"/>
            </a:solidFill>
            <a:prstDash val="solid"/>
            <a:round/>
            <a:headEnd type="none" w="med" len="med"/>
            <a:tailEnd type="none" w="med" len="med"/>
          </a:ln>
        </p:spPr>
      </p:cxnSp>
      <p:sp>
        <p:nvSpPr>
          <p:cNvPr id="24" name="Shape 234">
            <a:extLst>
              <a:ext uri="{FF2B5EF4-FFF2-40B4-BE49-F238E27FC236}">
                <a16:creationId xmlns:a16="http://schemas.microsoft.com/office/drawing/2014/main" id="{9997FE26-16BA-A344-91A7-D279B2C5B391}"/>
              </a:ext>
            </a:extLst>
          </p:cNvPr>
          <p:cNvSpPr/>
          <p:nvPr/>
        </p:nvSpPr>
        <p:spPr>
          <a:xfrm>
            <a:off x="3537394" y="2240812"/>
            <a:ext cx="29661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dirty="0">
                <a:solidFill>
                  <a:srgbClr val="1155CC"/>
                </a:solidFill>
                <a:latin typeface="Economica"/>
                <a:ea typeface="Economica"/>
                <a:cs typeface="Economica"/>
                <a:sym typeface="Economica"/>
              </a:rPr>
              <a:t>c</a:t>
            </a:r>
            <a:r>
              <a:rPr lang="en" sz="2700" b="0" i="0" u="none" strike="noStrike" cap="none" dirty="0">
                <a:solidFill>
                  <a:srgbClr val="1155CC"/>
                </a:solidFill>
                <a:latin typeface="Economica"/>
                <a:ea typeface="Economica"/>
                <a:cs typeface="Economica"/>
                <a:sym typeface="Economica"/>
              </a:rPr>
              <a:t>hr3	5	10</a:t>
            </a:r>
            <a:r>
              <a:rPr lang="en" sz="2700" dirty="0">
                <a:solidFill>
                  <a:srgbClr val="1155CC"/>
                </a:solidFill>
                <a:latin typeface="Economica"/>
                <a:ea typeface="Economica"/>
                <a:cs typeface="Economica"/>
                <a:sym typeface="Economica"/>
              </a:rPr>
              <a:t>	</a:t>
            </a:r>
            <a:r>
              <a:rPr lang="en" sz="2700" dirty="0" err="1">
                <a:solidFill>
                  <a:srgbClr val="1155CC"/>
                </a:solidFill>
                <a:latin typeface="Economica"/>
                <a:ea typeface="Economica"/>
                <a:cs typeface="Economica"/>
                <a:sym typeface="Economica"/>
              </a:rPr>
              <a:t>geneA</a:t>
            </a:r>
            <a:r>
              <a:rPr lang="en" sz="2700" b="0" i="0" u="none" strike="noStrike" cap="none" dirty="0">
                <a:solidFill>
                  <a:srgbClr val="1155CC"/>
                </a:solidFill>
                <a:latin typeface="Economica"/>
                <a:ea typeface="Economica"/>
                <a:cs typeface="Economica"/>
                <a:sym typeface="Economica"/>
              </a:rPr>
              <a:t>	</a:t>
            </a:r>
            <a:endParaRPr sz="900" dirty="0">
              <a:solidFill>
                <a:srgbClr val="1155CC"/>
              </a:solidFill>
              <a:latin typeface="Economica"/>
              <a:ea typeface="Economica"/>
              <a:cs typeface="Economica"/>
              <a:sym typeface="Economica"/>
            </a:endParaRPr>
          </a:p>
        </p:txBody>
      </p:sp>
      <p:cxnSp>
        <p:nvCxnSpPr>
          <p:cNvPr id="25" name="Shape 235">
            <a:extLst>
              <a:ext uri="{FF2B5EF4-FFF2-40B4-BE49-F238E27FC236}">
                <a16:creationId xmlns:a16="http://schemas.microsoft.com/office/drawing/2014/main" id="{84358338-7A72-034C-84F4-EA4DAD079E2D}"/>
              </a:ext>
            </a:extLst>
          </p:cNvPr>
          <p:cNvCxnSpPr>
            <a:stCxn id="24" idx="1"/>
          </p:cNvCxnSpPr>
          <p:nvPr/>
        </p:nvCxnSpPr>
        <p:spPr>
          <a:xfrm flipH="1">
            <a:off x="2845894" y="2431612"/>
            <a:ext cx="691500" cy="446100"/>
          </a:xfrm>
          <a:prstGeom prst="straightConnector1">
            <a:avLst/>
          </a:prstGeom>
          <a:noFill/>
          <a:ln w="9525" cap="flat" cmpd="sng">
            <a:solidFill>
              <a:srgbClr val="1155CC"/>
            </a:solidFill>
            <a:prstDash val="solid"/>
            <a:round/>
            <a:headEnd type="none" w="med" len="med"/>
            <a:tailEnd type="triangle" w="med" len="med"/>
          </a:ln>
        </p:spPr>
      </p:cxnSp>
    </p:spTree>
    <p:extLst>
      <p:ext uri="{BB962C8B-B14F-4D97-AF65-F5344CB8AC3E}">
        <p14:creationId xmlns:p14="http://schemas.microsoft.com/office/powerpoint/2010/main" val="359866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44A8-3F0E-9349-B46B-8840C437FCE9}"/>
              </a:ext>
            </a:extLst>
          </p:cNvPr>
          <p:cNvSpPr>
            <a:spLocks noGrp="1"/>
          </p:cNvSpPr>
          <p:nvPr>
            <p:ph type="title"/>
          </p:nvPr>
        </p:nvSpPr>
        <p:spPr/>
        <p:txBody>
          <a:bodyPr/>
          <a:lstStyle/>
          <a:p>
            <a:r>
              <a:rPr lang="en-US" dirty="0"/>
              <a:t>What about 2 consecutive genes?</a:t>
            </a:r>
          </a:p>
        </p:txBody>
      </p:sp>
      <p:sp>
        <p:nvSpPr>
          <p:cNvPr id="3" name="Slide Number Placeholder 2">
            <a:extLst>
              <a:ext uri="{FF2B5EF4-FFF2-40B4-BE49-F238E27FC236}">
                <a16:creationId xmlns:a16="http://schemas.microsoft.com/office/drawing/2014/main" id="{1874DD2D-6F8D-8B40-99C9-4AE7FDF17863}"/>
              </a:ext>
            </a:extLst>
          </p:cNvPr>
          <p:cNvSpPr>
            <a:spLocks noGrp="1"/>
          </p:cNvSpPr>
          <p:nvPr>
            <p:ph type="sldNum" sz="quarter" idx="10"/>
          </p:nvPr>
        </p:nvSpPr>
        <p:spPr/>
        <p:txBody>
          <a:bodyPr/>
          <a:lstStyle/>
          <a:p>
            <a:pPr>
              <a:defRPr/>
            </a:pPr>
            <a:fld id="{A8C65370-7898-40B8-8246-60A93FC25CB8}" type="slidenum">
              <a:rPr lang="en-US" smtClean="0"/>
              <a:pPr>
                <a:defRPr/>
              </a:pPr>
              <a:t>21</a:t>
            </a:fld>
            <a:endParaRPr lang="en-US"/>
          </a:p>
        </p:txBody>
      </p:sp>
      <p:sp>
        <p:nvSpPr>
          <p:cNvPr id="4" name="Shape 241">
            <a:extLst>
              <a:ext uri="{FF2B5EF4-FFF2-40B4-BE49-F238E27FC236}">
                <a16:creationId xmlns:a16="http://schemas.microsoft.com/office/drawing/2014/main" id="{D9BEBD26-1EA8-A345-91C8-0098F29F0261}"/>
              </a:ext>
            </a:extLst>
          </p:cNvPr>
          <p:cNvSpPr/>
          <p:nvPr/>
        </p:nvSpPr>
        <p:spPr>
          <a:xfrm>
            <a:off x="951655" y="3429000"/>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5" name="Shape 242">
            <a:extLst>
              <a:ext uri="{FF2B5EF4-FFF2-40B4-BE49-F238E27FC236}">
                <a16:creationId xmlns:a16="http://schemas.microsoft.com/office/drawing/2014/main" id="{EC978834-C525-B14E-BAA6-B37F7F46D4B2}"/>
              </a:ext>
            </a:extLst>
          </p:cNvPr>
          <p:cNvCxnSpPr/>
          <p:nvPr/>
        </p:nvCxnSpPr>
        <p:spPr>
          <a:xfrm>
            <a:off x="1611143" y="3929162"/>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6" name="Shape 243">
            <a:extLst>
              <a:ext uri="{FF2B5EF4-FFF2-40B4-BE49-F238E27FC236}">
                <a16:creationId xmlns:a16="http://schemas.microsoft.com/office/drawing/2014/main" id="{C2B24F8C-9E80-044D-A9F1-2ADD662A1C0B}"/>
              </a:ext>
            </a:extLst>
          </p:cNvPr>
          <p:cNvCxnSpPr/>
          <p:nvPr/>
        </p:nvCxnSpPr>
        <p:spPr>
          <a:xfrm rot="10800000">
            <a:off x="2389721"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244">
            <a:extLst>
              <a:ext uri="{FF2B5EF4-FFF2-40B4-BE49-F238E27FC236}">
                <a16:creationId xmlns:a16="http://schemas.microsoft.com/office/drawing/2014/main" id="{BEDD168F-C351-1B43-BC0A-4ABD507A883A}"/>
              </a:ext>
            </a:extLst>
          </p:cNvPr>
          <p:cNvCxnSpPr/>
          <p:nvPr/>
        </p:nvCxnSpPr>
        <p:spPr>
          <a:xfrm rot="10800000">
            <a:off x="3256502" y="3927833"/>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245">
            <a:extLst>
              <a:ext uri="{FF2B5EF4-FFF2-40B4-BE49-F238E27FC236}">
                <a16:creationId xmlns:a16="http://schemas.microsoft.com/office/drawing/2014/main" id="{F65F8CDF-177D-A54C-A538-3F067FE75B8E}"/>
              </a:ext>
            </a:extLst>
          </p:cNvPr>
          <p:cNvCxnSpPr/>
          <p:nvPr/>
        </p:nvCxnSpPr>
        <p:spPr>
          <a:xfrm rot="10800000">
            <a:off x="4039230" y="3922475"/>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246">
            <a:extLst>
              <a:ext uri="{FF2B5EF4-FFF2-40B4-BE49-F238E27FC236}">
                <a16:creationId xmlns:a16="http://schemas.microsoft.com/office/drawing/2014/main" id="{B5366C61-A162-6D40-9330-08E233CF0FE7}"/>
              </a:ext>
            </a:extLst>
          </p:cNvPr>
          <p:cNvCxnSpPr/>
          <p:nvPr/>
        </p:nvCxnSpPr>
        <p:spPr>
          <a:xfrm rot="10800000">
            <a:off x="4922637"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247">
            <a:extLst>
              <a:ext uri="{FF2B5EF4-FFF2-40B4-BE49-F238E27FC236}">
                <a16:creationId xmlns:a16="http://schemas.microsoft.com/office/drawing/2014/main" id="{9C782E9C-51A1-9047-86C9-3275136A1253}"/>
              </a:ext>
            </a:extLst>
          </p:cNvPr>
          <p:cNvCxnSpPr/>
          <p:nvPr/>
        </p:nvCxnSpPr>
        <p:spPr>
          <a:xfrm rot="10800000">
            <a:off x="5823902"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248">
            <a:extLst>
              <a:ext uri="{FF2B5EF4-FFF2-40B4-BE49-F238E27FC236}">
                <a16:creationId xmlns:a16="http://schemas.microsoft.com/office/drawing/2014/main" id="{A865A8D1-C37D-6341-ACA8-F5FC09036D4F}"/>
              </a:ext>
            </a:extLst>
          </p:cNvPr>
          <p:cNvCxnSpPr/>
          <p:nvPr/>
        </p:nvCxnSpPr>
        <p:spPr>
          <a:xfrm rot="10800000">
            <a:off x="6706146" y="391735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2" name="Shape 249">
            <a:extLst>
              <a:ext uri="{FF2B5EF4-FFF2-40B4-BE49-F238E27FC236}">
                <a16:creationId xmlns:a16="http://schemas.microsoft.com/office/drawing/2014/main" id="{52C87207-AF18-B345-8BE0-E1FA0AA7BC0A}"/>
              </a:ext>
            </a:extLst>
          </p:cNvPr>
          <p:cNvCxnSpPr/>
          <p:nvPr/>
        </p:nvCxnSpPr>
        <p:spPr>
          <a:xfrm rot="10800000">
            <a:off x="7613340" y="3922475"/>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3" name="Shape 250">
            <a:extLst>
              <a:ext uri="{FF2B5EF4-FFF2-40B4-BE49-F238E27FC236}">
                <a16:creationId xmlns:a16="http://schemas.microsoft.com/office/drawing/2014/main" id="{B3132C6F-D4B0-4042-9876-B477653C5703}"/>
              </a:ext>
            </a:extLst>
          </p:cNvPr>
          <p:cNvSpPr/>
          <p:nvPr/>
        </p:nvSpPr>
        <p:spPr>
          <a:xfrm>
            <a:off x="1509446" y="40920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a:t>
            </a:r>
            <a:endParaRPr sz="900">
              <a:solidFill>
                <a:srgbClr val="38761D"/>
              </a:solidFill>
              <a:latin typeface="Economica"/>
              <a:ea typeface="Economica"/>
              <a:cs typeface="Economica"/>
              <a:sym typeface="Economica"/>
            </a:endParaRPr>
          </a:p>
        </p:txBody>
      </p:sp>
      <p:sp>
        <p:nvSpPr>
          <p:cNvPr id="14" name="Shape 251">
            <a:extLst>
              <a:ext uri="{FF2B5EF4-FFF2-40B4-BE49-F238E27FC236}">
                <a16:creationId xmlns:a16="http://schemas.microsoft.com/office/drawing/2014/main" id="{85C94B17-B187-AF4F-BC10-E7B49F82AA74}"/>
              </a:ext>
            </a:extLst>
          </p:cNvPr>
          <p:cNvSpPr/>
          <p:nvPr/>
        </p:nvSpPr>
        <p:spPr>
          <a:xfrm>
            <a:off x="2246442" y="40920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5</a:t>
            </a:r>
            <a:endParaRPr sz="900">
              <a:solidFill>
                <a:srgbClr val="38761D"/>
              </a:solidFill>
              <a:latin typeface="Economica"/>
              <a:ea typeface="Economica"/>
              <a:cs typeface="Economica"/>
              <a:sym typeface="Economica"/>
            </a:endParaRPr>
          </a:p>
        </p:txBody>
      </p:sp>
      <p:sp>
        <p:nvSpPr>
          <p:cNvPr id="15" name="Shape 252">
            <a:extLst>
              <a:ext uri="{FF2B5EF4-FFF2-40B4-BE49-F238E27FC236}">
                <a16:creationId xmlns:a16="http://schemas.microsoft.com/office/drawing/2014/main" id="{D64D8D1A-7E0F-6F4A-AD32-34134E22082A}"/>
              </a:ext>
            </a:extLst>
          </p:cNvPr>
          <p:cNvSpPr/>
          <p:nvPr/>
        </p:nvSpPr>
        <p:spPr>
          <a:xfrm>
            <a:off x="3016950" y="40851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10</a:t>
            </a:r>
            <a:endParaRPr sz="900">
              <a:solidFill>
                <a:srgbClr val="38761D"/>
              </a:solidFill>
              <a:latin typeface="Economica"/>
              <a:ea typeface="Economica"/>
              <a:cs typeface="Economica"/>
              <a:sym typeface="Economica"/>
            </a:endParaRPr>
          </a:p>
        </p:txBody>
      </p:sp>
      <p:sp>
        <p:nvSpPr>
          <p:cNvPr id="16" name="Shape 253">
            <a:extLst>
              <a:ext uri="{FF2B5EF4-FFF2-40B4-BE49-F238E27FC236}">
                <a16:creationId xmlns:a16="http://schemas.microsoft.com/office/drawing/2014/main" id="{3F700EE5-2CC6-3A48-912D-1208AABAA919}"/>
              </a:ext>
            </a:extLst>
          </p:cNvPr>
          <p:cNvSpPr/>
          <p:nvPr/>
        </p:nvSpPr>
        <p:spPr>
          <a:xfrm>
            <a:off x="3809978" y="40851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15</a:t>
            </a:r>
            <a:endParaRPr sz="900">
              <a:solidFill>
                <a:srgbClr val="38761D"/>
              </a:solidFill>
              <a:latin typeface="Economica"/>
              <a:ea typeface="Economica"/>
              <a:cs typeface="Economica"/>
              <a:sym typeface="Economica"/>
            </a:endParaRPr>
          </a:p>
        </p:txBody>
      </p:sp>
      <p:sp>
        <p:nvSpPr>
          <p:cNvPr id="17" name="Shape 254">
            <a:extLst>
              <a:ext uri="{FF2B5EF4-FFF2-40B4-BE49-F238E27FC236}">
                <a16:creationId xmlns:a16="http://schemas.microsoft.com/office/drawing/2014/main" id="{5E75B639-9B8F-854D-9AF7-234D70C01BE9}"/>
              </a:ext>
            </a:extLst>
          </p:cNvPr>
          <p:cNvSpPr/>
          <p:nvPr/>
        </p:nvSpPr>
        <p:spPr>
          <a:xfrm>
            <a:off x="4676260"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20</a:t>
            </a:r>
            <a:endParaRPr sz="900">
              <a:solidFill>
                <a:srgbClr val="38761D"/>
              </a:solidFill>
              <a:latin typeface="Economica"/>
              <a:ea typeface="Economica"/>
              <a:cs typeface="Economica"/>
              <a:sym typeface="Economica"/>
            </a:endParaRPr>
          </a:p>
        </p:txBody>
      </p:sp>
      <p:sp>
        <p:nvSpPr>
          <p:cNvPr id="18" name="Shape 255">
            <a:extLst>
              <a:ext uri="{FF2B5EF4-FFF2-40B4-BE49-F238E27FC236}">
                <a16:creationId xmlns:a16="http://schemas.microsoft.com/office/drawing/2014/main" id="{0C720AE6-2C77-CA41-AA0B-7AF510EF9E92}"/>
              </a:ext>
            </a:extLst>
          </p:cNvPr>
          <p:cNvSpPr/>
          <p:nvPr/>
        </p:nvSpPr>
        <p:spPr>
          <a:xfrm>
            <a:off x="5577525"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25</a:t>
            </a:r>
            <a:endParaRPr sz="900">
              <a:solidFill>
                <a:srgbClr val="38761D"/>
              </a:solidFill>
              <a:latin typeface="Economica"/>
              <a:ea typeface="Economica"/>
              <a:cs typeface="Economica"/>
              <a:sym typeface="Economica"/>
            </a:endParaRPr>
          </a:p>
        </p:txBody>
      </p:sp>
      <p:sp>
        <p:nvSpPr>
          <p:cNvPr id="19" name="Shape 256">
            <a:extLst>
              <a:ext uri="{FF2B5EF4-FFF2-40B4-BE49-F238E27FC236}">
                <a16:creationId xmlns:a16="http://schemas.microsoft.com/office/drawing/2014/main" id="{EF7D73DC-B83B-C74F-BAF1-C8519D0F575D}"/>
              </a:ext>
            </a:extLst>
          </p:cNvPr>
          <p:cNvSpPr/>
          <p:nvPr/>
        </p:nvSpPr>
        <p:spPr>
          <a:xfrm>
            <a:off x="7380766"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35</a:t>
            </a:r>
            <a:endParaRPr sz="900">
              <a:solidFill>
                <a:srgbClr val="38761D"/>
              </a:solidFill>
              <a:latin typeface="Economica"/>
              <a:ea typeface="Economica"/>
              <a:cs typeface="Economica"/>
              <a:sym typeface="Economica"/>
            </a:endParaRPr>
          </a:p>
        </p:txBody>
      </p:sp>
      <p:sp>
        <p:nvSpPr>
          <p:cNvPr id="20" name="Shape 257">
            <a:extLst>
              <a:ext uri="{FF2B5EF4-FFF2-40B4-BE49-F238E27FC236}">
                <a16:creationId xmlns:a16="http://schemas.microsoft.com/office/drawing/2014/main" id="{01448686-3D46-6F49-BF3F-165A699818C1}"/>
              </a:ext>
            </a:extLst>
          </p:cNvPr>
          <p:cNvSpPr/>
          <p:nvPr/>
        </p:nvSpPr>
        <p:spPr>
          <a:xfrm>
            <a:off x="6459770" y="4093587"/>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30</a:t>
            </a:r>
            <a:endParaRPr sz="900">
              <a:solidFill>
                <a:srgbClr val="38761D"/>
              </a:solidFill>
              <a:latin typeface="Economica"/>
              <a:ea typeface="Economica"/>
              <a:cs typeface="Economica"/>
              <a:sym typeface="Economica"/>
            </a:endParaRPr>
          </a:p>
        </p:txBody>
      </p:sp>
      <p:sp>
        <p:nvSpPr>
          <p:cNvPr id="21" name="Shape 258">
            <a:extLst>
              <a:ext uri="{FF2B5EF4-FFF2-40B4-BE49-F238E27FC236}">
                <a16:creationId xmlns:a16="http://schemas.microsoft.com/office/drawing/2014/main" id="{8A808D80-41FA-FC4F-978B-D68874769C4B}"/>
              </a:ext>
            </a:extLst>
          </p:cNvPr>
          <p:cNvSpPr/>
          <p:nvPr/>
        </p:nvSpPr>
        <p:spPr>
          <a:xfrm>
            <a:off x="299353" y="3800099"/>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38761D"/>
                </a:solidFill>
                <a:latin typeface="Economica"/>
                <a:ea typeface="Economica"/>
                <a:cs typeface="Economica"/>
                <a:sym typeface="Economica"/>
              </a:rPr>
              <a:t>chr3</a:t>
            </a:r>
            <a:endParaRPr sz="900">
              <a:solidFill>
                <a:srgbClr val="38761D"/>
              </a:solidFill>
              <a:latin typeface="Economica"/>
              <a:ea typeface="Economica"/>
              <a:cs typeface="Economica"/>
              <a:sym typeface="Economica"/>
            </a:endParaRPr>
          </a:p>
        </p:txBody>
      </p:sp>
      <p:cxnSp>
        <p:nvCxnSpPr>
          <p:cNvPr id="22" name="Shape 259">
            <a:extLst>
              <a:ext uri="{FF2B5EF4-FFF2-40B4-BE49-F238E27FC236}">
                <a16:creationId xmlns:a16="http://schemas.microsoft.com/office/drawing/2014/main" id="{7B13198B-3CCA-4640-BB98-1C465CE016E7}"/>
              </a:ext>
            </a:extLst>
          </p:cNvPr>
          <p:cNvCxnSpPr/>
          <p:nvPr/>
        </p:nvCxnSpPr>
        <p:spPr>
          <a:xfrm rot="10800000">
            <a:off x="1627721"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23" name="Shape 260">
            <a:extLst>
              <a:ext uri="{FF2B5EF4-FFF2-40B4-BE49-F238E27FC236}">
                <a16:creationId xmlns:a16="http://schemas.microsoft.com/office/drawing/2014/main" id="{DFAABDF1-E42C-1F48-AEC3-E9DF2529F01B}"/>
              </a:ext>
            </a:extLst>
          </p:cNvPr>
          <p:cNvCxnSpPr/>
          <p:nvPr/>
        </p:nvCxnSpPr>
        <p:spPr>
          <a:xfrm>
            <a:off x="2374468" y="3313912"/>
            <a:ext cx="901800" cy="0"/>
          </a:xfrm>
          <a:prstGeom prst="straightConnector1">
            <a:avLst/>
          </a:prstGeom>
          <a:noFill/>
          <a:ln w="28575" cap="flat" cmpd="sng">
            <a:solidFill>
              <a:srgbClr val="1155CC"/>
            </a:solidFill>
            <a:prstDash val="solid"/>
            <a:round/>
            <a:headEnd type="none" w="med" len="med"/>
            <a:tailEnd type="none" w="med" len="med"/>
          </a:ln>
        </p:spPr>
      </p:cxnSp>
      <p:sp>
        <p:nvSpPr>
          <p:cNvPr id="24" name="Shape 261">
            <a:extLst>
              <a:ext uri="{FF2B5EF4-FFF2-40B4-BE49-F238E27FC236}">
                <a16:creationId xmlns:a16="http://schemas.microsoft.com/office/drawing/2014/main" id="{8F7B3CE6-1B1A-204C-94BD-91E11D7F569A}"/>
              </a:ext>
            </a:extLst>
          </p:cNvPr>
          <p:cNvSpPr/>
          <p:nvPr/>
        </p:nvSpPr>
        <p:spPr>
          <a:xfrm>
            <a:off x="4908993" y="2574412"/>
            <a:ext cx="33312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dirty="0">
                <a:solidFill>
                  <a:srgbClr val="1155CC"/>
                </a:solidFill>
                <a:latin typeface="Economica"/>
                <a:ea typeface="Economica"/>
                <a:cs typeface="Economica"/>
                <a:sym typeface="Economica"/>
              </a:rPr>
              <a:t>c</a:t>
            </a:r>
            <a:r>
              <a:rPr lang="en" sz="2700" b="0" i="0" u="none" strike="noStrike" cap="none" dirty="0">
                <a:solidFill>
                  <a:srgbClr val="1155CC"/>
                </a:solidFill>
                <a:latin typeface="Economica"/>
                <a:ea typeface="Economica"/>
                <a:cs typeface="Economica"/>
                <a:sym typeface="Economica"/>
              </a:rPr>
              <a:t>hr3	</a:t>
            </a:r>
            <a:r>
              <a:rPr lang="en" sz="2700" dirty="0">
                <a:solidFill>
                  <a:srgbClr val="1155CC"/>
                </a:solidFill>
                <a:latin typeface="Economica"/>
                <a:ea typeface="Economica"/>
                <a:cs typeface="Economica"/>
                <a:sym typeface="Economica"/>
              </a:rPr>
              <a:t>19</a:t>
            </a:r>
            <a:r>
              <a:rPr lang="en" sz="2700" b="0" i="0" u="none" strike="noStrike" cap="none" dirty="0">
                <a:solidFill>
                  <a:srgbClr val="1155CC"/>
                </a:solidFill>
                <a:latin typeface="Economica"/>
                <a:ea typeface="Economica"/>
                <a:cs typeface="Economica"/>
                <a:sym typeface="Economica"/>
              </a:rPr>
              <a:t>	</a:t>
            </a:r>
            <a:r>
              <a:rPr lang="en" sz="2700" dirty="0">
                <a:solidFill>
                  <a:srgbClr val="1155CC"/>
                </a:solidFill>
                <a:latin typeface="Economica"/>
                <a:ea typeface="Economica"/>
                <a:cs typeface="Economica"/>
                <a:sym typeface="Economica"/>
              </a:rPr>
              <a:t>30	</a:t>
            </a:r>
          </a:p>
          <a:p>
            <a:pPr marL="0" marR="0" lvl="0" indent="0" algn="ctr" rtl="0">
              <a:lnSpc>
                <a:spcPct val="100000"/>
              </a:lnSpc>
              <a:spcBef>
                <a:spcPts val="0"/>
              </a:spcBef>
              <a:spcAft>
                <a:spcPts val="0"/>
              </a:spcAft>
              <a:buClr>
                <a:srgbClr val="000000"/>
              </a:buClr>
              <a:buFont typeface="Gill Sans"/>
              <a:buNone/>
            </a:pPr>
            <a:r>
              <a:rPr lang="en" sz="2700" dirty="0">
                <a:solidFill>
                  <a:srgbClr val="1155CC"/>
                </a:solidFill>
                <a:latin typeface="Economica"/>
                <a:ea typeface="Economica"/>
                <a:cs typeface="Economica"/>
                <a:sym typeface="Economica"/>
              </a:rPr>
              <a:t>Next Gene</a:t>
            </a:r>
            <a:endParaRPr sz="900" dirty="0">
              <a:solidFill>
                <a:srgbClr val="1155CC"/>
              </a:solidFill>
              <a:latin typeface="Economica"/>
              <a:ea typeface="Economica"/>
              <a:cs typeface="Economica"/>
              <a:sym typeface="Economica"/>
            </a:endParaRPr>
          </a:p>
        </p:txBody>
      </p:sp>
      <p:cxnSp>
        <p:nvCxnSpPr>
          <p:cNvPr id="25" name="Shape 262">
            <a:extLst>
              <a:ext uri="{FF2B5EF4-FFF2-40B4-BE49-F238E27FC236}">
                <a16:creationId xmlns:a16="http://schemas.microsoft.com/office/drawing/2014/main" id="{ED47E8C6-048C-3C41-8909-2407DA055224}"/>
              </a:ext>
            </a:extLst>
          </p:cNvPr>
          <p:cNvCxnSpPr>
            <a:stCxn id="24" idx="1"/>
          </p:cNvCxnSpPr>
          <p:nvPr/>
        </p:nvCxnSpPr>
        <p:spPr>
          <a:xfrm flipH="1">
            <a:off x="4689993" y="2765212"/>
            <a:ext cx="219000" cy="482100"/>
          </a:xfrm>
          <a:prstGeom prst="straightConnector1">
            <a:avLst/>
          </a:prstGeom>
          <a:noFill/>
          <a:ln w="9525" cap="flat" cmpd="sng">
            <a:solidFill>
              <a:srgbClr val="1155CC"/>
            </a:solidFill>
            <a:prstDash val="solid"/>
            <a:round/>
            <a:headEnd type="none" w="med" len="med"/>
            <a:tailEnd type="triangle" w="med" len="med"/>
          </a:ln>
        </p:spPr>
      </p:cxnSp>
      <p:cxnSp>
        <p:nvCxnSpPr>
          <p:cNvPr id="26" name="Shape 263">
            <a:extLst>
              <a:ext uri="{FF2B5EF4-FFF2-40B4-BE49-F238E27FC236}">
                <a16:creationId xmlns:a16="http://schemas.microsoft.com/office/drawing/2014/main" id="{BDCC892A-136E-BC4D-8009-A8D09B9F0AA3}"/>
              </a:ext>
            </a:extLst>
          </p:cNvPr>
          <p:cNvCxnSpPr/>
          <p:nvPr/>
        </p:nvCxnSpPr>
        <p:spPr>
          <a:xfrm>
            <a:off x="4660468" y="3313912"/>
            <a:ext cx="2078700" cy="0"/>
          </a:xfrm>
          <a:prstGeom prst="straightConnector1">
            <a:avLst/>
          </a:prstGeom>
          <a:noFill/>
          <a:ln w="28575" cap="flat" cmpd="sng">
            <a:solidFill>
              <a:srgbClr val="1155CC"/>
            </a:solidFill>
            <a:prstDash val="solid"/>
            <a:round/>
            <a:headEnd type="none" w="med" len="med"/>
            <a:tailEnd type="none" w="med" len="med"/>
          </a:ln>
        </p:spPr>
      </p:cxnSp>
    </p:spTree>
    <p:extLst>
      <p:ext uri="{BB962C8B-B14F-4D97-AF65-F5344CB8AC3E}">
        <p14:creationId xmlns:p14="http://schemas.microsoft.com/office/powerpoint/2010/main" val="3860933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D459C-744B-9647-AAD5-8ABEFE7C111E}"/>
              </a:ext>
            </a:extLst>
          </p:cNvPr>
          <p:cNvSpPr>
            <a:spLocks noGrp="1"/>
          </p:cNvSpPr>
          <p:nvPr>
            <p:ph type="title"/>
          </p:nvPr>
        </p:nvSpPr>
        <p:spPr/>
        <p:txBody>
          <a:bodyPr/>
          <a:lstStyle/>
          <a:p>
            <a:r>
              <a:rPr lang="en-US" dirty="0"/>
              <a:t>What about overlapping genes?</a:t>
            </a:r>
          </a:p>
        </p:txBody>
      </p:sp>
      <p:sp>
        <p:nvSpPr>
          <p:cNvPr id="3" name="Slide Number Placeholder 2">
            <a:extLst>
              <a:ext uri="{FF2B5EF4-FFF2-40B4-BE49-F238E27FC236}">
                <a16:creationId xmlns:a16="http://schemas.microsoft.com/office/drawing/2014/main" id="{4539CE3E-B7CA-6D46-8AF5-89913228EB93}"/>
              </a:ext>
            </a:extLst>
          </p:cNvPr>
          <p:cNvSpPr>
            <a:spLocks noGrp="1"/>
          </p:cNvSpPr>
          <p:nvPr>
            <p:ph type="sldNum" sz="quarter" idx="10"/>
          </p:nvPr>
        </p:nvSpPr>
        <p:spPr/>
        <p:txBody>
          <a:bodyPr/>
          <a:lstStyle/>
          <a:p>
            <a:pPr>
              <a:defRPr/>
            </a:pPr>
            <a:fld id="{A8C65370-7898-40B8-8246-60A93FC25CB8}" type="slidenum">
              <a:rPr lang="en-US" smtClean="0"/>
              <a:pPr>
                <a:defRPr/>
              </a:pPr>
              <a:t>22</a:t>
            </a:fld>
            <a:endParaRPr lang="en-US"/>
          </a:p>
        </p:txBody>
      </p:sp>
      <p:sp>
        <p:nvSpPr>
          <p:cNvPr id="4" name="Shape 269">
            <a:extLst>
              <a:ext uri="{FF2B5EF4-FFF2-40B4-BE49-F238E27FC236}">
                <a16:creationId xmlns:a16="http://schemas.microsoft.com/office/drawing/2014/main" id="{0A2BD6DB-CAD6-6947-B7B9-5E2CC798A35D}"/>
              </a:ext>
            </a:extLst>
          </p:cNvPr>
          <p:cNvSpPr/>
          <p:nvPr/>
        </p:nvSpPr>
        <p:spPr>
          <a:xfrm>
            <a:off x="859594" y="3429000"/>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5" name="Shape 270">
            <a:extLst>
              <a:ext uri="{FF2B5EF4-FFF2-40B4-BE49-F238E27FC236}">
                <a16:creationId xmlns:a16="http://schemas.microsoft.com/office/drawing/2014/main" id="{E1628694-A200-F34F-AB53-EF4216AE90C3}"/>
              </a:ext>
            </a:extLst>
          </p:cNvPr>
          <p:cNvCxnSpPr/>
          <p:nvPr/>
        </p:nvCxnSpPr>
        <p:spPr>
          <a:xfrm>
            <a:off x="1519082" y="3929162"/>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6" name="Shape 271">
            <a:extLst>
              <a:ext uri="{FF2B5EF4-FFF2-40B4-BE49-F238E27FC236}">
                <a16:creationId xmlns:a16="http://schemas.microsoft.com/office/drawing/2014/main" id="{EA09812C-B027-C041-B2C8-D0512B556C48}"/>
              </a:ext>
            </a:extLst>
          </p:cNvPr>
          <p:cNvCxnSpPr/>
          <p:nvPr/>
        </p:nvCxnSpPr>
        <p:spPr>
          <a:xfrm rot="10800000">
            <a:off x="2297660"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272">
            <a:extLst>
              <a:ext uri="{FF2B5EF4-FFF2-40B4-BE49-F238E27FC236}">
                <a16:creationId xmlns:a16="http://schemas.microsoft.com/office/drawing/2014/main" id="{3EBA1110-158C-F047-A1C4-A347B25A08CA}"/>
              </a:ext>
            </a:extLst>
          </p:cNvPr>
          <p:cNvCxnSpPr/>
          <p:nvPr/>
        </p:nvCxnSpPr>
        <p:spPr>
          <a:xfrm rot="10800000">
            <a:off x="3164441" y="3927833"/>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273">
            <a:extLst>
              <a:ext uri="{FF2B5EF4-FFF2-40B4-BE49-F238E27FC236}">
                <a16:creationId xmlns:a16="http://schemas.microsoft.com/office/drawing/2014/main" id="{2029083A-C3CA-3840-9FDD-5E0BB02B331C}"/>
              </a:ext>
            </a:extLst>
          </p:cNvPr>
          <p:cNvCxnSpPr/>
          <p:nvPr/>
        </p:nvCxnSpPr>
        <p:spPr>
          <a:xfrm rot="10800000">
            <a:off x="3947169" y="3922475"/>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274">
            <a:extLst>
              <a:ext uri="{FF2B5EF4-FFF2-40B4-BE49-F238E27FC236}">
                <a16:creationId xmlns:a16="http://schemas.microsoft.com/office/drawing/2014/main" id="{28FA16BB-A92D-BD43-9701-29C33EA36F25}"/>
              </a:ext>
            </a:extLst>
          </p:cNvPr>
          <p:cNvCxnSpPr/>
          <p:nvPr/>
        </p:nvCxnSpPr>
        <p:spPr>
          <a:xfrm rot="10800000">
            <a:off x="4830576"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275">
            <a:extLst>
              <a:ext uri="{FF2B5EF4-FFF2-40B4-BE49-F238E27FC236}">
                <a16:creationId xmlns:a16="http://schemas.microsoft.com/office/drawing/2014/main" id="{AA65FDDA-0AD2-A543-998D-17885791DC38}"/>
              </a:ext>
            </a:extLst>
          </p:cNvPr>
          <p:cNvCxnSpPr/>
          <p:nvPr/>
        </p:nvCxnSpPr>
        <p:spPr>
          <a:xfrm rot="10800000">
            <a:off x="5731841"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276">
            <a:extLst>
              <a:ext uri="{FF2B5EF4-FFF2-40B4-BE49-F238E27FC236}">
                <a16:creationId xmlns:a16="http://schemas.microsoft.com/office/drawing/2014/main" id="{1C10A9CB-5547-7642-85E0-2280C0FDA56F}"/>
              </a:ext>
            </a:extLst>
          </p:cNvPr>
          <p:cNvCxnSpPr/>
          <p:nvPr/>
        </p:nvCxnSpPr>
        <p:spPr>
          <a:xfrm rot="10800000">
            <a:off x="6614085" y="391735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2" name="Shape 277">
            <a:extLst>
              <a:ext uri="{FF2B5EF4-FFF2-40B4-BE49-F238E27FC236}">
                <a16:creationId xmlns:a16="http://schemas.microsoft.com/office/drawing/2014/main" id="{822A9287-41C4-6A41-BC59-6A4AA4A95C54}"/>
              </a:ext>
            </a:extLst>
          </p:cNvPr>
          <p:cNvCxnSpPr/>
          <p:nvPr/>
        </p:nvCxnSpPr>
        <p:spPr>
          <a:xfrm rot="10800000">
            <a:off x="7521279" y="3922475"/>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3" name="Shape 278">
            <a:extLst>
              <a:ext uri="{FF2B5EF4-FFF2-40B4-BE49-F238E27FC236}">
                <a16:creationId xmlns:a16="http://schemas.microsoft.com/office/drawing/2014/main" id="{258357A9-6C3B-C94F-AFEC-93049E6475E9}"/>
              </a:ext>
            </a:extLst>
          </p:cNvPr>
          <p:cNvSpPr/>
          <p:nvPr/>
        </p:nvSpPr>
        <p:spPr>
          <a:xfrm>
            <a:off x="1417385" y="40920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a:t>
            </a:r>
            <a:endParaRPr sz="900">
              <a:solidFill>
                <a:srgbClr val="38761D"/>
              </a:solidFill>
              <a:latin typeface="Economica"/>
              <a:ea typeface="Economica"/>
              <a:cs typeface="Economica"/>
              <a:sym typeface="Economica"/>
            </a:endParaRPr>
          </a:p>
        </p:txBody>
      </p:sp>
      <p:sp>
        <p:nvSpPr>
          <p:cNvPr id="14" name="Shape 279">
            <a:extLst>
              <a:ext uri="{FF2B5EF4-FFF2-40B4-BE49-F238E27FC236}">
                <a16:creationId xmlns:a16="http://schemas.microsoft.com/office/drawing/2014/main" id="{55C30988-A713-F74B-A0A3-9AD52807D12B}"/>
              </a:ext>
            </a:extLst>
          </p:cNvPr>
          <p:cNvSpPr/>
          <p:nvPr/>
        </p:nvSpPr>
        <p:spPr>
          <a:xfrm>
            <a:off x="2154381" y="409201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5</a:t>
            </a:r>
            <a:endParaRPr sz="900">
              <a:solidFill>
                <a:srgbClr val="38761D"/>
              </a:solidFill>
              <a:latin typeface="Economica"/>
              <a:ea typeface="Economica"/>
              <a:cs typeface="Economica"/>
              <a:sym typeface="Economica"/>
            </a:endParaRPr>
          </a:p>
        </p:txBody>
      </p:sp>
      <p:sp>
        <p:nvSpPr>
          <p:cNvPr id="15" name="Shape 280">
            <a:extLst>
              <a:ext uri="{FF2B5EF4-FFF2-40B4-BE49-F238E27FC236}">
                <a16:creationId xmlns:a16="http://schemas.microsoft.com/office/drawing/2014/main" id="{960A9C5B-681F-2047-BB4A-D1C65B829D4C}"/>
              </a:ext>
            </a:extLst>
          </p:cNvPr>
          <p:cNvSpPr/>
          <p:nvPr/>
        </p:nvSpPr>
        <p:spPr>
          <a:xfrm>
            <a:off x="2924889" y="40851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10</a:t>
            </a:r>
            <a:endParaRPr sz="900">
              <a:solidFill>
                <a:srgbClr val="38761D"/>
              </a:solidFill>
              <a:latin typeface="Economica"/>
              <a:ea typeface="Economica"/>
              <a:cs typeface="Economica"/>
              <a:sym typeface="Economica"/>
            </a:endParaRPr>
          </a:p>
        </p:txBody>
      </p:sp>
      <p:sp>
        <p:nvSpPr>
          <p:cNvPr id="16" name="Shape 281">
            <a:extLst>
              <a:ext uri="{FF2B5EF4-FFF2-40B4-BE49-F238E27FC236}">
                <a16:creationId xmlns:a16="http://schemas.microsoft.com/office/drawing/2014/main" id="{EF15CA2B-ED57-3243-8850-F5E24E8509E3}"/>
              </a:ext>
            </a:extLst>
          </p:cNvPr>
          <p:cNvSpPr/>
          <p:nvPr/>
        </p:nvSpPr>
        <p:spPr>
          <a:xfrm>
            <a:off x="3717917" y="408516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15</a:t>
            </a:r>
            <a:endParaRPr sz="900">
              <a:solidFill>
                <a:srgbClr val="38761D"/>
              </a:solidFill>
              <a:latin typeface="Economica"/>
              <a:ea typeface="Economica"/>
              <a:cs typeface="Economica"/>
              <a:sym typeface="Economica"/>
            </a:endParaRPr>
          </a:p>
        </p:txBody>
      </p:sp>
      <p:sp>
        <p:nvSpPr>
          <p:cNvPr id="17" name="Shape 282">
            <a:extLst>
              <a:ext uri="{FF2B5EF4-FFF2-40B4-BE49-F238E27FC236}">
                <a16:creationId xmlns:a16="http://schemas.microsoft.com/office/drawing/2014/main" id="{B902E1CC-BE16-3C45-9F64-65CB20736132}"/>
              </a:ext>
            </a:extLst>
          </p:cNvPr>
          <p:cNvSpPr/>
          <p:nvPr/>
        </p:nvSpPr>
        <p:spPr>
          <a:xfrm>
            <a:off x="4584199"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20</a:t>
            </a:r>
            <a:endParaRPr sz="900">
              <a:solidFill>
                <a:srgbClr val="38761D"/>
              </a:solidFill>
              <a:latin typeface="Economica"/>
              <a:ea typeface="Economica"/>
              <a:cs typeface="Economica"/>
              <a:sym typeface="Economica"/>
            </a:endParaRPr>
          </a:p>
        </p:txBody>
      </p:sp>
      <p:sp>
        <p:nvSpPr>
          <p:cNvPr id="18" name="Shape 283">
            <a:extLst>
              <a:ext uri="{FF2B5EF4-FFF2-40B4-BE49-F238E27FC236}">
                <a16:creationId xmlns:a16="http://schemas.microsoft.com/office/drawing/2014/main" id="{F3211F65-F331-AD4D-8B6F-F73F699F6781}"/>
              </a:ext>
            </a:extLst>
          </p:cNvPr>
          <p:cNvSpPr/>
          <p:nvPr/>
        </p:nvSpPr>
        <p:spPr>
          <a:xfrm>
            <a:off x="5485464"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25</a:t>
            </a:r>
            <a:endParaRPr sz="900">
              <a:solidFill>
                <a:srgbClr val="38761D"/>
              </a:solidFill>
              <a:latin typeface="Economica"/>
              <a:ea typeface="Economica"/>
              <a:cs typeface="Economica"/>
              <a:sym typeface="Economica"/>
            </a:endParaRPr>
          </a:p>
        </p:txBody>
      </p:sp>
      <p:sp>
        <p:nvSpPr>
          <p:cNvPr id="19" name="Shape 284">
            <a:extLst>
              <a:ext uri="{FF2B5EF4-FFF2-40B4-BE49-F238E27FC236}">
                <a16:creationId xmlns:a16="http://schemas.microsoft.com/office/drawing/2014/main" id="{052E30A4-5FD9-C14E-8D53-83942E93AC13}"/>
              </a:ext>
            </a:extLst>
          </p:cNvPr>
          <p:cNvSpPr/>
          <p:nvPr/>
        </p:nvSpPr>
        <p:spPr>
          <a:xfrm>
            <a:off x="7288705" y="409201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35</a:t>
            </a:r>
            <a:endParaRPr sz="900">
              <a:solidFill>
                <a:srgbClr val="38761D"/>
              </a:solidFill>
              <a:latin typeface="Economica"/>
              <a:ea typeface="Economica"/>
              <a:cs typeface="Economica"/>
              <a:sym typeface="Economica"/>
            </a:endParaRPr>
          </a:p>
        </p:txBody>
      </p:sp>
      <p:sp>
        <p:nvSpPr>
          <p:cNvPr id="20" name="Shape 285">
            <a:extLst>
              <a:ext uri="{FF2B5EF4-FFF2-40B4-BE49-F238E27FC236}">
                <a16:creationId xmlns:a16="http://schemas.microsoft.com/office/drawing/2014/main" id="{2E6A11E5-E0E7-8D48-BD0B-69CC5D8C6EAE}"/>
              </a:ext>
            </a:extLst>
          </p:cNvPr>
          <p:cNvSpPr/>
          <p:nvPr/>
        </p:nvSpPr>
        <p:spPr>
          <a:xfrm>
            <a:off x="6367709" y="4093587"/>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solidFill>
                  <a:srgbClr val="38761D"/>
                </a:solidFill>
                <a:latin typeface="Economica"/>
                <a:ea typeface="Economica"/>
                <a:cs typeface="Economica"/>
                <a:sym typeface="Economica"/>
              </a:rPr>
              <a:t>30</a:t>
            </a:r>
            <a:endParaRPr sz="900">
              <a:solidFill>
                <a:srgbClr val="38761D"/>
              </a:solidFill>
              <a:latin typeface="Economica"/>
              <a:ea typeface="Economica"/>
              <a:cs typeface="Economica"/>
              <a:sym typeface="Economica"/>
            </a:endParaRPr>
          </a:p>
        </p:txBody>
      </p:sp>
      <p:sp>
        <p:nvSpPr>
          <p:cNvPr id="21" name="Shape 286">
            <a:extLst>
              <a:ext uri="{FF2B5EF4-FFF2-40B4-BE49-F238E27FC236}">
                <a16:creationId xmlns:a16="http://schemas.microsoft.com/office/drawing/2014/main" id="{C2B69441-2085-D74C-ACBF-436E76B38370}"/>
              </a:ext>
            </a:extLst>
          </p:cNvPr>
          <p:cNvSpPr/>
          <p:nvPr/>
        </p:nvSpPr>
        <p:spPr>
          <a:xfrm>
            <a:off x="207292" y="3800099"/>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solidFill>
                  <a:srgbClr val="38761D"/>
                </a:solidFill>
                <a:latin typeface="Economica"/>
                <a:ea typeface="Economica"/>
                <a:cs typeface="Economica"/>
                <a:sym typeface="Economica"/>
              </a:rPr>
              <a:t>chr3</a:t>
            </a:r>
            <a:endParaRPr sz="900">
              <a:solidFill>
                <a:srgbClr val="38761D"/>
              </a:solidFill>
              <a:latin typeface="Economica"/>
              <a:ea typeface="Economica"/>
              <a:cs typeface="Economica"/>
              <a:sym typeface="Economica"/>
            </a:endParaRPr>
          </a:p>
        </p:txBody>
      </p:sp>
      <p:cxnSp>
        <p:nvCxnSpPr>
          <p:cNvPr id="22" name="Shape 287">
            <a:extLst>
              <a:ext uri="{FF2B5EF4-FFF2-40B4-BE49-F238E27FC236}">
                <a16:creationId xmlns:a16="http://schemas.microsoft.com/office/drawing/2014/main" id="{8D83790C-66FC-CD4A-83E8-0684CFB36028}"/>
              </a:ext>
            </a:extLst>
          </p:cNvPr>
          <p:cNvCxnSpPr/>
          <p:nvPr/>
        </p:nvCxnSpPr>
        <p:spPr>
          <a:xfrm rot="10800000">
            <a:off x="1535660" y="392917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23" name="Shape 288">
            <a:extLst>
              <a:ext uri="{FF2B5EF4-FFF2-40B4-BE49-F238E27FC236}">
                <a16:creationId xmlns:a16="http://schemas.microsoft.com/office/drawing/2014/main" id="{9E13EAD2-3715-5D40-AA97-3DDD510F9B1B}"/>
              </a:ext>
            </a:extLst>
          </p:cNvPr>
          <p:cNvCxnSpPr/>
          <p:nvPr/>
        </p:nvCxnSpPr>
        <p:spPr>
          <a:xfrm>
            <a:off x="2282407" y="3313912"/>
            <a:ext cx="901800" cy="0"/>
          </a:xfrm>
          <a:prstGeom prst="straightConnector1">
            <a:avLst/>
          </a:prstGeom>
          <a:noFill/>
          <a:ln w="28575" cap="flat" cmpd="sng">
            <a:solidFill>
              <a:srgbClr val="1155CC"/>
            </a:solidFill>
            <a:prstDash val="solid"/>
            <a:round/>
            <a:headEnd type="none" w="med" len="med"/>
            <a:tailEnd type="none" w="med" len="med"/>
          </a:ln>
        </p:spPr>
      </p:cxnSp>
      <p:cxnSp>
        <p:nvCxnSpPr>
          <p:cNvPr id="24" name="Shape 289">
            <a:extLst>
              <a:ext uri="{FF2B5EF4-FFF2-40B4-BE49-F238E27FC236}">
                <a16:creationId xmlns:a16="http://schemas.microsoft.com/office/drawing/2014/main" id="{B0698FCC-9C75-414C-852A-263D775FDF34}"/>
              </a:ext>
            </a:extLst>
          </p:cNvPr>
          <p:cNvCxnSpPr/>
          <p:nvPr/>
        </p:nvCxnSpPr>
        <p:spPr>
          <a:xfrm>
            <a:off x="4568407" y="3313912"/>
            <a:ext cx="2078700" cy="0"/>
          </a:xfrm>
          <a:prstGeom prst="straightConnector1">
            <a:avLst/>
          </a:prstGeom>
          <a:noFill/>
          <a:ln w="28575" cap="flat" cmpd="sng">
            <a:solidFill>
              <a:srgbClr val="1155CC"/>
            </a:solidFill>
            <a:prstDash val="solid"/>
            <a:round/>
            <a:headEnd type="none" w="med" len="med"/>
            <a:tailEnd type="none" w="med" len="med"/>
          </a:ln>
        </p:spPr>
      </p:cxnSp>
      <p:cxnSp>
        <p:nvCxnSpPr>
          <p:cNvPr id="25" name="Shape 290">
            <a:extLst>
              <a:ext uri="{FF2B5EF4-FFF2-40B4-BE49-F238E27FC236}">
                <a16:creationId xmlns:a16="http://schemas.microsoft.com/office/drawing/2014/main" id="{D93F0C91-40C1-5548-BD2D-1A8A1F84B842}"/>
              </a:ext>
            </a:extLst>
          </p:cNvPr>
          <p:cNvCxnSpPr/>
          <p:nvPr/>
        </p:nvCxnSpPr>
        <p:spPr>
          <a:xfrm>
            <a:off x="1519082" y="3046212"/>
            <a:ext cx="1301400" cy="0"/>
          </a:xfrm>
          <a:prstGeom prst="straightConnector1">
            <a:avLst/>
          </a:prstGeom>
          <a:noFill/>
          <a:ln w="28575" cap="flat" cmpd="sng">
            <a:solidFill>
              <a:srgbClr val="1155CC"/>
            </a:solidFill>
            <a:prstDash val="solid"/>
            <a:round/>
            <a:headEnd type="none" w="med" len="med"/>
            <a:tailEnd type="none" w="med" len="med"/>
          </a:ln>
        </p:spPr>
      </p:cxnSp>
      <p:sp>
        <p:nvSpPr>
          <p:cNvPr id="26" name="Shape 291">
            <a:extLst>
              <a:ext uri="{FF2B5EF4-FFF2-40B4-BE49-F238E27FC236}">
                <a16:creationId xmlns:a16="http://schemas.microsoft.com/office/drawing/2014/main" id="{944FDAAD-1159-364B-B20E-D4CC9FD0E318}"/>
              </a:ext>
            </a:extLst>
          </p:cNvPr>
          <p:cNvSpPr/>
          <p:nvPr/>
        </p:nvSpPr>
        <p:spPr>
          <a:xfrm>
            <a:off x="2607132" y="2117212"/>
            <a:ext cx="33312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dirty="0">
                <a:solidFill>
                  <a:srgbClr val="1155CC"/>
                </a:solidFill>
                <a:latin typeface="Economica"/>
                <a:ea typeface="Economica"/>
                <a:cs typeface="Economica"/>
                <a:sym typeface="Economica"/>
              </a:rPr>
              <a:t>c</a:t>
            </a:r>
            <a:r>
              <a:rPr lang="en" sz="2700" b="0" i="0" u="none" strike="noStrike" cap="none" dirty="0">
                <a:solidFill>
                  <a:srgbClr val="1155CC"/>
                </a:solidFill>
                <a:latin typeface="Economica"/>
                <a:ea typeface="Economica"/>
                <a:cs typeface="Economica"/>
                <a:sym typeface="Economica"/>
              </a:rPr>
              <a:t>hr3	</a:t>
            </a:r>
            <a:r>
              <a:rPr lang="en" sz="2700" dirty="0">
                <a:solidFill>
                  <a:srgbClr val="1155CC"/>
                </a:solidFill>
                <a:latin typeface="Economica"/>
                <a:ea typeface="Economica"/>
                <a:cs typeface="Economica"/>
                <a:sym typeface="Economica"/>
              </a:rPr>
              <a:t>1	8	</a:t>
            </a:r>
            <a:r>
              <a:rPr lang="en" sz="2700" dirty="0" err="1">
                <a:solidFill>
                  <a:srgbClr val="1155CC"/>
                </a:solidFill>
                <a:latin typeface="Economica"/>
                <a:ea typeface="Economica"/>
                <a:cs typeface="Economica"/>
                <a:sym typeface="Economica"/>
              </a:rPr>
              <a:t>geneB</a:t>
            </a:r>
            <a:endParaRPr sz="900" dirty="0">
              <a:solidFill>
                <a:srgbClr val="1155CC"/>
              </a:solidFill>
              <a:latin typeface="Economica"/>
              <a:ea typeface="Economica"/>
              <a:cs typeface="Economica"/>
              <a:sym typeface="Economica"/>
            </a:endParaRPr>
          </a:p>
        </p:txBody>
      </p:sp>
      <p:cxnSp>
        <p:nvCxnSpPr>
          <p:cNvPr id="27" name="Shape 292">
            <a:extLst>
              <a:ext uri="{FF2B5EF4-FFF2-40B4-BE49-F238E27FC236}">
                <a16:creationId xmlns:a16="http://schemas.microsoft.com/office/drawing/2014/main" id="{91D12550-A528-0A4C-989C-94CDEC897B24}"/>
              </a:ext>
            </a:extLst>
          </p:cNvPr>
          <p:cNvCxnSpPr/>
          <p:nvPr/>
        </p:nvCxnSpPr>
        <p:spPr>
          <a:xfrm flipH="1">
            <a:off x="2388132" y="2460412"/>
            <a:ext cx="219000" cy="482100"/>
          </a:xfrm>
          <a:prstGeom prst="straightConnector1">
            <a:avLst/>
          </a:prstGeom>
          <a:noFill/>
          <a:ln w="9525" cap="flat" cmpd="sng">
            <a:solidFill>
              <a:srgbClr val="1155CC"/>
            </a:solidFill>
            <a:prstDash val="solid"/>
            <a:round/>
            <a:headEnd type="none" w="med" len="med"/>
            <a:tailEnd type="triangle" w="med" len="med"/>
          </a:ln>
        </p:spPr>
      </p:cxnSp>
    </p:spTree>
    <p:extLst>
      <p:ext uri="{BB962C8B-B14F-4D97-AF65-F5344CB8AC3E}">
        <p14:creationId xmlns:p14="http://schemas.microsoft.com/office/powerpoint/2010/main" val="884478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6B2C-BE19-BA4B-BBB3-1BD1C4BD2F59}"/>
              </a:ext>
            </a:extLst>
          </p:cNvPr>
          <p:cNvSpPr>
            <a:spLocks noGrp="1"/>
          </p:cNvSpPr>
          <p:nvPr>
            <p:ph type="title"/>
          </p:nvPr>
        </p:nvSpPr>
        <p:spPr/>
        <p:txBody>
          <a:bodyPr/>
          <a:lstStyle/>
          <a:p>
            <a:r>
              <a:rPr lang="en-US" dirty="0"/>
              <a:t>File Formats</a:t>
            </a:r>
          </a:p>
        </p:txBody>
      </p:sp>
      <p:sp>
        <p:nvSpPr>
          <p:cNvPr id="3" name="Slide Number Placeholder 2">
            <a:extLst>
              <a:ext uri="{FF2B5EF4-FFF2-40B4-BE49-F238E27FC236}">
                <a16:creationId xmlns:a16="http://schemas.microsoft.com/office/drawing/2014/main" id="{5713BECA-0069-CD4A-80FC-D9D8C0D3C9DC}"/>
              </a:ext>
            </a:extLst>
          </p:cNvPr>
          <p:cNvSpPr>
            <a:spLocks noGrp="1"/>
          </p:cNvSpPr>
          <p:nvPr>
            <p:ph type="sldNum" sz="quarter" idx="10"/>
          </p:nvPr>
        </p:nvSpPr>
        <p:spPr/>
        <p:txBody>
          <a:bodyPr/>
          <a:lstStyle/>
          <a:p>
            <a:pPr>
              <a:defRPr/>
            </a:pPr>
            <a:fld id="{A8C65370-7898-40B8-8246-60A93FC25CB8}" type="slidenum">
              <a:rPr lang="en-US" smtClean="0"/>
              <a:pPr>
                <a:defRPr/>
              </a:pPr>
              <a:t>23</a:t>
            </a:fld>
            <a:endParaRPr lang="en-US"/>
          </a:p>
        </p:txBody>
      </p:sp>
      <p:sp>
        <p:nvSpPr>
          <p:cNvPr id="7" name="TextBox 6">
            <a:extLst>
              <a:ext uri="{FF2B5EF4-FFF2-40B4-BE49-F238E27FC236}">
                <a16:creationId xmlns:a16="http://schemas.microsoft.com/office/drawing/2014/main" id="{A1B64F29-59D2-A442-B6CD-0E597FFCEB97}"/>
              </a:ext>
            </a:extLst>
          </p:cNvPr>
          <p:cNvSpPr txBox="1"/>
          <p:nvPr/>
        </p:nvSpPr>
        <p:spPr>
          <a:xfrm>
            <a:off x="1005680" y="1408670"/>
            <a:ext cx="422122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BED (Browser Extensible Format)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GFF (General Feature Format)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GTF (Gene Transfer Format, GTF2.2)</a:t>
            </a:r>
          </a:p>
        </p:txBody>
      </p:sp>
    </p:spTree>
    <p:extLst>
      <p:ext uri="{BB962C8B-B14F-4D97-AF65-F5344CB8AC3E}">
        <p14:creationId xmlns:p14="http://schemas.microsoft.com/office/powerpoint/2010/main" val="3716750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A8026-CCD9-F548-92F1-D8BACAE88C25}"/>
              </a:ext>
            </a:extLst>
          </p:cNvPr>
          <p:cNvSpPr>
            <a:spLocks noGrp="1"/>
          </p:cNvSpPr>
          <p:nvPr>
            <p:ph type="title"/>
          </p:nvPr>
        </p:nvSpPr>
        <p:spPr/>
        <p:txBody>
          <a:bodyPr/>
          <a:lstStyle/>
          <a:p>
            <a:r>
              <a:rPr lang="en-US" dirty="0"/>
              <a:t>BED File Format</a:t>
            </a:r>
          </a:p>
        </p:txBody>
      </p:sp>
      <p:sp>
        <p:nvSpPr>
          <p:cNvPr id="3" name="Slide Number Placeholder 2">
            <a:extLst>
              <a:ext uri="{FF2B5EF4-FFF2-40B4-BE49-F238E27FC236}">
                <a16:creationId xmlns:a16="http://schemas.microsoft.com/office/drawing/2014/main" id="{E40FDA87-22D9-9240-9FA2-59DF85BE2D80}"/>
              </a:ext>
            </a:extLst>
          </p:cNvPr>
          <p:cNvSpPr>
            <a:spLocks noGrp="1"/>
          </p:cNvSpPr>
          <p:nvPr>
            <p:ph type="sldNum" sz="quarter" idx="10"/>
          </p:nvPr>
        </p:nvSpPr>
        <p:spPr/>
        <p:txBody>
          <a:bodyPr/>
          <a:lstStyle/>
          <a:p>
            <a:pPr>
              <a:defRPr/>
            </a:pPr>
            <a:fld id="{A8C65370-7898-40B8-8246-60A93FC25CB8}" type="slidenum">
              <a:rPr lang="en-US" smtClean="0"/>
              <a:pPr>
                <a:defRPr/>
              </a:pPr>
              <a:t>24</a:t>
            </a:fld>
            <a:endParaRPr lang="en-US"/>
          </a:p>
        </p:txBody>
      </p:sp>
      <p:pic>
        <p:nvPicPr>
          <p:cNvPr id="4" name="Shape 226">
            <a:extLst>
              <a:ext uri="{FF2B5EF4-FFF2-40B4-BE49-F238E27FC236}">
                <a16:creationId xmlns:a16="http://schemas.microsoft.com/office/drawing/2014/main" id="{9E586ED9-BF1A-9B4F-82D1-058B9789D1FC}"/>
              </a:ext>
            </a:extLst>
          </p:cNvPr>
          <p:cNvPicPr preferRelativeResize="0"/>
          <p:nvPr/>
        </p:nvPicPr>
        <p:blipFill rotWithShape="1">
          <a:blip r:embed="rId2">
            <a:alphaModFix/>
          </a:blip>
          <a:srcRect/>
          <a:stretch/>
        </p:blipFill>
        <p:spPr>
          <a:xfrm>
            <a:off x="777875" y="1207532"/>
            <a:ext cx="7838436" cy="4366735"/>
          </a:xfrm>
          <a:prstGeom prst="rect">
            <a:avLst/>
          </a:prstGeom>
          <a:noFill/>
          <a:ln>
            <a:noFill/>
          </a:ln>
        </p:spPr>
      </p:pic>
    </p:spTree>
    <p:extLst>
      <p:ext uri="{BB962C8B-B14F-4D97-AF65-F5344CB8AC3E}">
        <p14:creationId xmlns:p14="http://schemas.microsoft.com/office/powerpoint/2010/main" val="2873128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8A5A-B2D9-0846-9E80-EE549F0EEEA8}"/>
              </a:ext>
            </a:extLst>
          </p:cNvPr>
          <p:cNvSpPr>
            <a:spLocks noGrp="1"/>
          </p:cNvSpPr>
          <p:nvPr>
            <p:ph type="title"/>
          </p:nvPr>
        </p:nvSpPr>
        <p:spPr/>
        <p:txBody>
          <a:bodyPr/>
          <a:lstStyle/>
          <a:p>
            <a:r>
              <a:rPr lang="en-US" dirty="0"/>
              <a:t>BED File use 0-based, half open intervals</a:t>
            </a:r>
          </a:p>
        </p:txBody>
      </p:sp>
      <p:sp>
        <p:nvSpPr>
          <p:cNvPr id="3" name="Slide Number Placeholder 2">
            <a:extLst>
              <a:ext uri="{FF2B5EF4-FFF2-40B4-BE49-F238E27FC236}">
                <a16:creationId xmlns:a16="http://schemas.microsoft.com/office/drawing/2014/main" id="{FAAC6452-E340-2B46-B4B1-35B398759A83}"/>
              </a:ext>
            </a:extLst>
          </p:cNvPr>
          <p:cNvSpPr>
            <a:spLocks noGrp="1"/>
          </p:cNvSpPr>
          <p:nvPr>
            <p:ph type="sldNum" sz="quarter" idx="10"/>
          </p:nvPr>
        </p:nvSpPr>
        <p:spPr/>
        <p:txBody>
          <a:bodyPr/>
          <a:lstStyle/>
          <a:p>
            <a:pPr>
              <a:defRPr/>
            </a:pPr>
            <a:fld id="{A8C65370-7898-40B8-8246-60A93FC25CB8}" type="slidenum">
              <a:rPr lang="en-US" smtClean="0"/>
              <a:pPr>
                <a:defRPr/>
              </a:pPr>
              <a:t>25</a:t>
            </a:fld>
            <a:endParaRPr lang="en-US"/>
          </a:p>
        </p:txBody>
      </p:sp>
      <p:pic>
        <p:nvPicPr>
          <p:cNvPr id="4" name="Shape 232">
            <a:extLst>
              <a:ext uri="{FF2B5EF4-FFF2-40B4-BE49-F238E27FC236}">
                <a16:creationId xmlns:a16="http://schemas.microsoft.com/office/drawing/2014/main" id="{F3C2D71E-B09F-4C42-9A08-3FC79829E66E}"/>
              </a:ext>
            </a:extLst>
          </p:cNvPr>
          <p:cNvPicPr preferRelativeResize="0"/>
          <p:nvPr/>
        </p:nvPicPr>
        <p:blipFill>
          <a:blip r:embed="rId2">
            <a:alphaModFix/>
          </a:blip>
          <a:stretch>
            <a:fillRect/>
          </a:stretch>
        </p:blipFill>
        <p:spPr>
          <a:xfrm>
            <a:off x="152400" y="1692387"/>
            <a:ext cx="8839199" cy="1698513"/>
          </a:xfrm>
          <a:prstGeom prst="rect">
            <a:avLst/>
          </a:prstGeom>
          <a:noFill/>
          <a:ln>
            <a:noFill/>
          </a:ln>
        </p:spPr>
      </p:pic>
      <p:grpSp>
        <p:nvGrpSpPr>
          <p:cNvPr id="5" name="Shape 234">
            <a:extLst>
              <a:ext uri="{FF2B5EF4-FFF2-40B4-BE49-F238E27FC236}">
                <a16:creationId xmlns:a16="http://schemas.microsoft.com/office/drawing/2014/main" id="{80CC0D34-930F-5B49-84BF-A8399643A9B1}"/>
              </a:ext>
            </a:extLst>
          </p:cNvPr>
          <p:cNvGrpSpPr/>
          <p:nvPr/>
        </p:nvGrpSpPr>
        <p:grpSpPr>
          <a:xfrm>
            <a:off x="2767975" y="3161112"/>
            <a:ext cx="2857800" cy="1974300"/>
            <a:chOff x="2767975" y="2522050"/>
            <a:chExt cx="2857800" cy="1974300"/>
          </a:xfrm>
        </p:grpSpPr>
        <p:sp>
          <p:nvSpPr>
            <p:cNvPr id="6" name="Shape 235">
              <a:extLst>
                <a:ext uri="{FF2B5EF4-FFF2-40B4-BE49-F238E27FC236}">
                  <a16:creationId xmlns:a16="http://schemas.microsoft.com/office/drawing/2014/main" id="{4711A582-EB9F-3346-BB4F-9763C0979458}"/>
                </a:ext>
              </a:extLst>
            </p:cNvPr>
            <p:cNvSpPr txBox="1"/>
            <p:nvPr/>
          </p:nvSpPr>
          <p:spPr>
            <a:xfrm>
              <a:off x="2767975" y="4163050"/>
              <a:ext cx="28578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980000"/>
                  </a:solidFill>
                  <a:latin typeface="Consolas"/>
                  <a:ea typeface="Consolas"/>
                  <a:cs typeface="Consolas"/>
                  <a:sym typeface="Consolas"/>
                </a:rPr>
                <a:t>chr1    1     3</a:t>
              </a:r>
              <a:endParaRPr sz="1800">
                <a:solidFill>
                  <a:srgbClr val="980000"/>
                </a:solidFill>
                <a:latin typeface="Consolas"/>
                <a:ea typeface="Consolas"/>
                <a:cs typeface="Consolas"/>
                <a:sym typeface="Consolas"/>
              </a:endParaRPr>
            </a:p>
          </p:txBody>
        </p:sp>
        <p:cxnSp>
          <p:nvCxnSpPr>
            <p:cNvPr id="7" name="Shape 236">
              <a:extLst>
                <a:ext uri="{FF2B5EF4-FFF2-40B4-BE49-F238E27FC236}">
                  <a16:creationId xmlns:a16="http://schemas.microsoft.com/office/drawing/2014/main" id="{C02233CA-10BE-DE4A-B834-19D218DBDF4E}"/>
                </a:ext>
              </a:extLst>
            </p:cNvPr>
            <p:cNvCxnSpPr/>
            <p:nvPr/>
          </p:nvCxnSpPr>
          <p:spPr>
            <a:xfrm rot="10800000">
              <a:off x="2797775" y="2532100"/>
              <a:ext cx="1116300" cy="1577700"/>
            </a:xfrm>
            <a:prstGeom prst="straightConnector1">
              <a:avLst/>
            </a:prstGeom>
            <a:noFill/>
            <a:ln w="9525" cap="flat" cmpd="sng">
              <a:solidFill>
                <a:srgbClr val="85200C"/>
              </a:solidFill>
              <a:prstDash val="solid"/>
              <a:round/>
              <a:headEnd type="none" w="med" len="med"/>
              <a:tailEnd type="triangle" w="med" len="med"/>
            </a:ln>
          </p:spPr>
        </p:cxnSp>
        <p:cxnSp>
          <p:nvCxnSpPr>
            <p:cNvPr id="8" name="Shape 237">
              <a:extLst>
                <a:ext uri="{FF2B5EF4-FFF2-40B4-BE49-F238E27FC236}">
                  <a16:creationId xmlns:a16="http://schemas.microsoft.com/office/drawing/2014/main" id="{1EC8F423-D076-D24B-8CA0-85AA767931E3}"/>
                </a:ext>
              </a:extLst>
            </p:cNvPr>
            <p:cNvCxnSpPr/>
            <p:nvPr/>
          </p:nvCxnSpPr>
          <p:spPr>
            <a:xfrm rot="10800000">
              <a:off x="4687925" y="2522050"/>
              <a:ext cx="5100" cy="1582800"/>
            </a:xfrm>
            <a:prstGeom prst="straightConnector1">
              <a:avLst/>
            </a:prstGeom>
            <a:noFill/>
            <a:ln w="9525" cap="flat" cmpd="sng">
              <a:solidFill>
                <a:srgbClr val="85200C"/>
              </a:solidFill>
              <a:prstDash val="solid"/>
              <a:round/>
              <a:headEnd type="none" w="med" len="med"/>
              <a:tailEnd type="triangle" w="med" len="med"/>
            </a:ln>
          </p:spPr>
        </p:cxnSp>
      </p:grpSp>
      <p:sp>
        <p:nvSpPr>
          <p:cNvPr id="9" name="Shape 237">
            <a:extLst>
              <a:ext uri="{FF2B5EF4-FFF2-40B4-BE49-F238E27FC236}">
                <a16:creationId xmlns:a16="http://schemas.microsoft.com/office/drawing/2014/main" id="{36BE7CEF-036D-274C-BA18-28FFE22442DA}"/>
              </a:ext>
            </a:extLst>
          </p:cNvPr>
          <p:cNvSpPr txBox="1"/>
          <p:nvPr/>
        </p:nvSpPr>
        <p:spPr>
          <a:xfrm>
            <a:off x="1097280" y="6391604"/>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Tree>
    <p:extLst>
      <p:ext uri="{BB962C8B-B14F-4D97-AF65-F5344CB8AC3E}">
        <p14:creationId xmlns:p14="http://schemas.microsoft.com/office/powerpoint/2010/main" val="301105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10CE-09A5-3844-ADB3-E9C0531DF8B5}"/>
              </a:ext>
            </a:extLst>
          </p:cNvPr>
          <p:cNvSpPr>
            <a:spLocks noGrp="1"/>
          </p:cNvSpPr>
          <p:nvPr>
            <p:ph type="title"/>
          </p:nvPr>
        </p:nvSpPr>
        <p:spPr/>
        <p:txBody>
          <a:bodyPr/>
          <a:lstStyle/>
          <a:p>
            <a:r>
              <a:rPr lang="en-US" dirty="0"/>
              <a:t>Example BED3</a:t>
            </a:r>
          </a:p>
        </p:txBody>
      </p:sp>
      <p:sp>
        <p:nvSpPr>
          <p:cNvPr id="3" name="Slide Number Placeholder 2">
            <a:extLst>
              <a:ext uri="{FF2B5EF4-FFF2-40B4-BE49-F238E27FC236}">
                <a16:creationId xmlns:a16="http://schemas.microsoft.com/office/drawing/2014/main" id="{5298AE72-033F-6245-8B48-EBD862B23E6E}"/>
              </a:ext>
            </a:extLst>
          </p:cNvPr>
          <p:cNvSpPr>
            <a:spLocks noGrp="1"/>
          </p:cNvSpPr>
          <p:nvPr>
            <p:ph type="sldNum" sz="quarter" idx="10"/>
          </p:nvPr>
        </p:nvSpPr>
        <p:spPr/>
        <p:txBody>
          <a:bodyPr/>
          <a:lstStyle/>
          <a:p>
            <a:pPr>
              <a:defRPr/>
            </a:pPr>
            <a:fld id="{A8C65370-7898-40B8-8246-60A93FC25CB8}" type="slidenum">
              <a:rPr lang="en-US" smtClean="0"/>
              <a:pPr>
                <a:defRPr/>
              </a:pPr>
              <a:t>26</a:t>
            </a:fld>
            <a:endParaRPr lang="en-US"/>
          </a:p>
        </p:txBody>
      </p:sp>
      <p:sp>
        <p:nvSpPr>
          <p:cNvPr id="4" name="Shape 237">
            <a:extLst>
              <a:ext uri="{FF2B5EF4-FFF2-40B4-BE49-F238E27FC236}">
                <a16:creationId xmlns:a16="http://schemas.microsoft.com/office/drawing/2014/main" id="{860B6F03-3482-6242-88B3-57ED385FD822}"/>
              </a:ext>
            </a:extLst>
          </p:cNvPr>
          <p:cNvSpPr txBox="1"/>
          <p:nvPr/>
        </p:nvSpPr>
        <p:spPr>
          <a:xfrm>
            <a:off x="1097280" y="6391604"/>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
        <p:nvSpPr>
          <p:cNvPr id="5" name="Shape 244">
            <a:extLst>
              <a:ext uri="{FF2B5EF4-FFF2-40B4-BE49-F238E27FC236}">
                <a16:creationId xmlns:a16="http://schemas.microsoft.com/office/drawing/2014/main" id="{566DF5B2-EE9F-B44B-BCEC-A5CBF9302A49}"/>
              </a:ext>
            </a:extLst>
          </p:cNvPr>
          <p:cNvSpPr/>
          <p:nvPr/>
        </p:nvSpPr>
        <p:spPr>
          <a:xfrm>
            <a:off x="784506" y="2264870"/>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6" name="Shape 245">
            <a:extLst>
              <a:ext uri="{FF2B5EF4-FFF2-40B4-BE49-F238E27FC236}">
                <a16:creationId xmlns:a16="http://schemas.microsoft.com/office/drawing/2014/main" id="{7D3410E0-43E0-AA44-9AF3-E5B131D356AB}"/>
              </a:ext>
            </a:extLst>
          </p:cNvPr>
          <p:cNvCxnSpPr/>
          <p:nvPr/>
        </p:nvCxnSpPr>
        <p:spPr>
          <a:xfrm>
            <a:off x="1443994" y="2765032"/>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7" name="Shape 246">
            <a:extLst>
              <a:ext uri="{FF2B5EF4-FFF2-40B4-BE49-F238E27FC236}">
                <a16:creationId xmlns:a16="http://schemas.microsoft.com/office/drawing/2014/main" id="{54AA7D67-115F-E347-87D9-2C621AACC70E}"/>
              </a:ext>
            </a:extLst>
          </p:cNvPr>
          <p:cNvCxnSpPr/>
          <p:nvPr/>
        </p:nvCxnSpPr>
        <p:spPr>
          <a:xfrm rot="10800000">
            <a:off x="2374972" y="276504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247">
            <a:extLst>
              <a:ext uri="{FF2B5EF4-FFF2-40B4-BE49-F238E27FC236}">
                <a16:creationId xmlns:a16="http://schemas.microsoft.com/office/drawing/2014/main" id="{731798E2-26F3-7E48-AC70-E7BBF22FD359}"/>
              </a:ext>
            </a:extLst>
          </p:cNvPr>
          <p:cNvCxnSpPr/>
          <p:nvPr/>
        </p:nvCxnSpPr>
        <p:spPr>
          <a:xfrm rot="10800000">
            <a:off x="3283478" y="2763703"/>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248">
            <a:extLst>
              <a:ext uri="{FF2B5EF4-FFF2-40B4-BE49-F238E27FC236}">
                <a16:creationId xmlns:a16="http://schemas.microsoft.com/office/drawing/2014/main" id="{587E4994-65D2-7040-9CB9-1D47A9100C5F}"/>
              </a:ext>
            </a:extLst>
          </p:cNvPr>
          <p:cNvCxnSpPr/>
          <p:nvPr/>
        </p:nvCxnSpPr>
        <p:spPr>
          <a:xfrm rot="10800000">
            <a:off x="4194106" y="2758345"/>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249">
            <a:extLst>
              <a:ext uri="{FF2B5EF4-FFF2-40B4-BE49-F238E27FC236}">
                <a16:creationId xmlns:a16="http://schemas.microsoft.com/office/drawing/2014/main" id="{DE0C2E45-ACA1-AC47-ABD8-665A7ADCB4A3}"/>
              </a:ext>
            </a:extLst>
          </p:cNvPr>
          <p:cNvCxnSpPr/>
          <p:nvPr/>
        </p:nvCxnSpPr>
        <p:spPr>
          <a:xfrm rot="10800000">
            <a:off x="5111838" y="277669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250">
            <a:extLst>
              <a:ext uri="{FF2B5EF4-FFF2-40B4-BE49-F238E27FC236}">
                <a16:creationId xmlns:a16="http://schemas.microsoft.com/office/drawing/2014/main" id="{429A9AE5-D418-9C42-9511-065F5DF47F21}"/>
              </a:ext>
            </a:extLst>
          </p:cNvPr>
          <p:cNvCxnSpPr/>
          <p:nvPr/>
        </p:nvCxnSpPr>
        <p:spPr>
          <a:xfrm rot="10800000">
            <a:off x="6037753" y="276504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2" name="Shape 251">
            <a:extLst>
              <a:ext uri="{FF2B5EF4-FFF2-40B4-BE49-F238E27FC236}">
                <a16:creationId xmlns:a16="http://schemas.microsoft.com/office/drawing/2014/main" id="{46018C58-FAA3-E948-9F20-C6698D769014}"/>
              </a:ext>
            </a:extLst>
          </p:cNvPr>
          <p:cNvCxnSpPr/>
          <p:nvPr/>
        </p:nvCxnSpPr>
        <p:spPr>
          <a:xfrm rot="10800000">
            <a:off x="6919997" y="2753220"/>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3" name="Shape 252">
            <a:extLst>
              <a:ext uri="{FF2B5EF4-FFF2-40B4-BE49-F238E27FC236}">
                <a16:creationId xmlns:a16="http://schemas.microsoft.com/office/drawing/2014/main" id="{8EAFD68C-BF0E-0040-B0D9-1D773CEAB1AB}"/>
              </a:ext>
            </a:extLst>
          </p:cNvPr>
          <p:cNvSpPr/>
          <p:nvPr/>
        </p:nvSpPr>
        <p:spPr>
          <a:xfrm>
            <a:off x="1342297" y="292788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a:latin typeface="Economica"/>
                <a:ea typeface="Economica"/>
                <a:cs typeface="Economica"/>
                <a:sym typeface="Economica"/>
              </a:rPr>
              <a:t>0</a:t>
            </a:r>
            <a:endParaRPr sz="900">
              <a:latin typeface="Economica"/>
              <a:ea typeface="Economica"/>
              <a:cs typeface="Economica"/>
              <a:sym typeface="Economica"/>
            </a:endParaRPr>
          </a:p>
        </p:txBody>
      </p:sp>
      <p:sp>
        <p:nvSpPr>
          <p:cNvPr id="14" name="Shape 253">
            <a:extLst>
              <a:ext uri="{FF2B5EF4-FFF2-40B4-BE49-F238E27FC236}">
                <a16:creationId xmlns:a16="http://schemas.microsoft.com/office/drawing/2014/main" id="{9104314F-B972-A041-9AD4-B657C04F539F}"/>
              </a:ext>
            </a:extLst>
          </p:cNvPr>
          <p:cNvSpPr/>
          <p:nvPr/>
        </p:nvSpPr>
        <p:spPr>
          <a:xfrm>
            <a:off x="2231693" y="2927884"/>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5</a:t>
            </a:r>
            <a:endParaRPr sz="900">
              <a:latin typeface="Economica"/>
              <a:ea typeface="Economica"/>
              <a:cs typeface="Economica"/>
              <a:sym typeface="Economica"/>
            </a:endParaRPr>
          </a:p>
        </p:txBody>
      </p:sp>
      <p:sp>
        <p:nvSpPr>
          <p:cNvPr id="15" name="Shape 254">
            <a:extLst>
              <a:ext uri="{FF2B5EF4-FFF2-40B4-BE49-F238E27FC236}">
                <a16:creationId xmlns:a16="http://schemas.microsoft.com/office/drawing/2014/main" id="{4D18AC5D-8B71-EC49-A921-AD3ADBFDAA9F}"/>
              </a:ext>
            </a:extLst>
          </p:cNvPr>
          <p:cNvSpPr/>
          <p:nvPr/>
        </p:nvSpPr>
        <p:spPr>
          <a:xfrm>
            <a:off x="3043926" y="292103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10</a:t>
            </a:r>
            <a:endParaRPr sz="900">
              <a:latin typeface="Economica"/>
              <a:ea typeface="Economica"/>
              <a:cs typeface="Economica"/>
              <a:sym typeface="Economica"/>
            </a:endParaRPr>
          </a:p>
        </p:txBody>
      </p:sp>
      <p:sp>
        <p:nvSpPr>
          <p:cNvPr id="16" name="Shape 255">
            <a:extLst>
              <a:ext uri="{FF2B5EF4-FFF2-40B4-BE49-F238E27FC236}">
                <a16:creationId xmlns:a16="http://schemas.microsoft.com/office/drawing/2014/main" id="{042FB9D2-EF16-9B4C-905D-A5F398C4AABE}"/>
              </a:ext>
            </a:extLst>
          </p:cNvPr>
          <p:cNvSpPr/>
          <p:nvPr/>
        </p:nvSpPr>
        <p:spPr>
          <a:xfrm>
            <a:off x="3964854" y="292103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15</a:t>
            </a:r>
            <a:endParaRPr sz="900">
              <a:latin typeface="Economica"/>
              <a:ea typeface="Economica"/>
              <a:cs typeface="Economica"/>
              <a:sym typeface="Economica"/>
            </a:endParaRPr>
          </a:p>
        </p:txBody>
      </p:sp>
      <p:sp>
        <p:nvSpPr>
          <p:cNvPr id="17" name="Shape 256">
            <a:extLst>
              <a:ext uri="{FF2B5EF4-FFF2-40B4-BE49-F238E27FC236}">
                <a16:creationId xmlns:a16="http://schemas.microsoft.com/office/drawing/2014/main" id="{316009A6-6C1E-4846-BC39-F04D88748D34}"/>
              </a:ext>
            </a:extLst>
          </p:cNvPr>
          <p:cNvSpPr/>
          <p:nvPr/>
        </p:nvSpPr>
        <p:spPr>
          <a:xfrm>
            <a:off x="4865461" y="293953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20</a:t>
            </a:r>
            <a:endParaRPr sz="900">
              <a:latin typeface="Economica"/>
              <a:ea typeface="Economica"/>
              <a:cs typeface="Economica"/>
              <a:sym typeface="Economica"/>
            </a:endParaRPr>
          </a:p>
        </p:txBody>
      </p:sp>
      <p:sp>
        <p:nvSpPr>
          <p:cNvPr id="18" name="Shape 257">
            <a:extLst>
              <a:ext uri="{FF2B5EF4-FFF2-40B4-BE49-F238E27FC236}">
                <a16:creationId xmlns:a16="http://schemas.microsoft.com/office/drawing/2014/main" id="{ED49E80D-FE95-8F4C-8948-03B3FE967822}"/>
              </a:ext>
            </a:extLst>
          </p:cNvPr>
          <p:cNvSpPr/>
          <p:nvPr/>
        </p:nvSpPr>
        <p:spPr>
          <a:xfrm>
            <a:off x="5791376" y="292788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25</a:t>
            </a:r>
            <a:endParaRPr sz="900">
              <a:latin typeface="Economica"/>
              <a:ea typeface="Economica"/>
              <a:cs typeface="Economica"/>
              <a:sym typeface="Economica"/>
            </a:endParaRPr>
          </a:p>
        </p:txBody>
      </p:sp>
      <p:sp>
        <p:nvSpPr>
          <p:cNvPr id="19" name="Shape 258">
            <a:extLst>
              <a:ext uri="{FF2B5EF4-FFF2-40B4-BE49-F238E27FC236}">
                <a16:creationId xmlns:a16="http://schemas.microsoft.com/office/drawing/2014/main" id="{0429FF65-7C94-1E40-BFBA-EEA5973351CF}"/>
              </a:ext>
            </a:extLst>
          </p:cNvPr>
          <p:cNvSpPr/>
          <p:nvPr/>
        </p:nvSpPr>
        <p:spPr>
          <a:xfrm>
            <a:off x="6673621" y="2929457"/>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30</a:t>
            </a:r>
            <a:endParaRPr sz="900">
              <a:latin typeface="Economica"/>
              <a:ea typeface="Economica"/>
              <a:cs typeface="Economica"/>
              <a:sym typeface="Economica"/>
            </a:endParaRPr>
          </a:p>
        </p:txBody>
      </p:sp>
      <p:sp>
        <p:nvSpPr>
          <p:cNvPr id="20" name="Shape 259">
            <a:extLst>
              <a:ext uri="{FF2B5EF4-FFF2-40B4-BE49-F238E27FC236}">
                <a16:creationId xmlns:a16="http://schemas.microsoft.com/office/drawing/2014/main" id="{B26FBFD1-BA40-7A48-8672-6E5F1DA5DE2D}"/>
              </a:ext>
            </a:extLst>
          </p:cNvPr>
          <p:cNvSpPr/>
          <p:nvPr/>
        </p:nvSpPr>
        <p:spPr>
          <a:xfrm>
            <a:off x="132204" y="2635969"/>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latin typeface="Economica"/>
                <a:ea typeface="Economica"/>
                <a:cs typeface="Economica"/>
                <a:sym typeface="Economica"/>
              </a:rPr>
              <a:t>chr3</a:t>
            </a:r>
            <a:endParaRPr sz="900">
              <a:latin typeface="Economica"/>
              <a:ea typeface="Economica"/>
              <a:cs typeface="Economica"/>
              <a:sym typeface="Economica"/>
            </a:endParaRPr>
          </a:p>
        </p:txBody>
      </p:sp>
      <p:cxnSp>
        <p:nvCxnSpPr>
          <p:cNvPr id="21" name="Shape 260">
            <a:extLst>
              <a:ext uri="{FF2B5EF4-FFF2-40B4-BE49-F238E27FC236}">
                <a16:creationId xmlns:a16="http://schemas.microsoft.com/office/drawing/2014/main" id="{B9A5BCC0-5871-A343-A198-894D0B949770}"/>
              </a:ext>
            </a:extLst>
          </p:cNvPr>
          <p:cNvCxnSpPr/>
          <p:nvPr/>
        </p:nvCxnSpPr>
        <p:spPr>
          <a:xfrm rot="10800000">
            <a:off x="1460572" y="276504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22" name="Shape 261">
            <a:extLst>
              <a:ext uri="{FF2B5EF4-FFF2-40B4-BE49-F238E27FC236}">
                <a16:creationId xmlns:a16="http://schemas.microsoft.com/office/drawing/2014/main" id="{2D71258A-11E5-7641-AAC2-A34DC423D40A}"/>
              </a:ext>
            </a:extLst>
          </p:cNvPr>
          <p:cNvCxnSpPr/>
          <p:nvPr/>
        </p:nvCxnSpPr>
        <p:spPr>
          <a:xfrm>
            <a:off x="1367794" y="1882082"/>
            <a:ext cx="1148100" cy="0"/>
          </a:xfrm>
          <a:prstGeom prst="straightConnector1">
            <a:avLst/>
          </a:prstGeom>
          <a:noFill/>
          <a:ln w="28575" cap="flat" cmpd="sng">
            <a:solidFill>
              <a:srgbClr val="38761D"/>
            </a:solidFill>
            <a:prstDash val="solid"/>
            <a:round/>
            <a:headEnd type="none" w="med" len="med"/>
            <a:tailEnd type="none" w="med" len="med"/>
          </a:ln>
        </p:spPr>
      </p:cxnSp>
      <p:sp>
        <p:nvSpPr>
          <p:cNvPr id="23" name="Shape 262">
            <a:extLst>
              <a:ext uri="{FF2B5EF4-FFF2-40B4-BE49-F238E27FC236}">
                <a16:creationId xmlns:a16="http://schemas.microsoft.com/office/drawing/2014/main" id="{47F91BA2-F4E5-0146-8D13-64A458EC6C70}"/>
              </a:ext>
            </a:extLst>
          </p:cNvPr>
          <p:cNvSpPr txBox="1"/>
          <p:nvPr/>
        </p:nvSpPr>
        <p:spPr>
          <a:xfrm>
            <a:off x="2972894" y="3900857"/>
            <a:ext cx="28578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0     7</a:t>
            </a:r>
            <a:endParaRPr sz="2400">
              <a:solidFill>
                <a:srgbClr val="38761D"/>
              </a:solidFill>
              <a:latin typeface="Consolas"/>
              <a:ea typeface="Consolas"/>
              <a:cs typeface="Consolas"/>
              <a:sym typeface="Consolas"/>
            </a:endParaRPr>
          </a:p>
        </p:txBody>
      </p:sp>
      <p:cxnSp>
        <p:nvCxnSpPr>
          <p:cNvPr id="24" name="Shape 263">
            <a:extLst>
              <a:ext uri="{FF2B5EF4-FFF2-40B4-BE49-F238E27FC236}">
                <a16:creationId xmlns:a16="http://schemas.microsoft.com/office/drawing/2014/main" id="{4A411067-2BFF-4F4C-81C4-20A878BABF25}"/>
              </a:ext>
            </a:extLst>
          </p:cNvPr>
          <p:cNvCxnSpPr/>
          <p:nvPr/>
        </p:nvCxnSpPr>
        <p:spPr>
          <a:xfrm>
            <a:off x="2110544" y="2149832"/>
            <a:ext cx="1101900" cy="0"/>
          </a:xfrm>
          <a:prstGeom prst="straightConnector1">
            <a:avLst/>
          </a:prstGeom>
          <a:noFill/>
          <a:ln w="28575" cap="flat" cmpd="sng">
            <a:solidFill>
              <a:srgbClr val="38761D"/>
            </a:solidFill>
            <a:prstDash val="solid"/>
            <a:round/>
            <a:headEnd type="none" w="med" len="med"/>
            <a:tailEnd type="none" w="med" len="med"/>
          </a:ln>
        </p:spPr>
      </p:cxnSp>
      <p:sp>
        <p:nvSpPr>
          <p:cNvPr id="25" name="Shape 264">
            <a:extLst>
              <a:ext uri="{FF2B5EF4-FFF2-40B4-BE49-F238E27FC236}">
                <a16:creationId xmlns:a16="http://schemas.microsoft.com/office/drawing/2014/main" id="{9C7ACF3F-58F2-6D40-9CD9-E2D424352F4F}"/>
              </a:ext>
            </a:extLst>
          </p:cNvPr>
          <p:cNvSpPr txBox="1"/>
          <p:nvPr/>
        </p:nvSpPr>
        <p:spPr>
          <a:xfrm>
            <a:off x="2972894" y="4358057"/>
            <a:ext cx="31221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4     10</a:t>
            </a:r>
            <a:endParaRPr sz="2400">
              <a:solidFill>
                <a:srgbClr val="38761D"/>
              </a:solidFill>
              <a:latin typeface="Consolas"/>
              <a:ea typeface="Consolas"/>
              <a:cs typeface="Consolas"/>
              <a:sym typeface="Consolas"/>
            </a:endParaRPr>
          </a:p>
        </p:txBody>
      </p:sp>
    </p:spTree>
    <p:extLst>
      <p:ext uri="{BB962C8B-B14F-4D97-AF65-F5344CB8AC3E}">
        <p14:creationId xmlns:p14="http://schemas.microsoft.com/office/powerpoint/2010/main" val="410867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74E7-3D9E-CD4B-960C-4A9670334A43}"/>
              </a:ext>
            </a:extLst>
          </p:cNvPr>
          <p:cNvSpPr>
            <a:spLocks noGrp="1"/>
          </p:cNvSpPr>
          <p:nvPr>
            <p:ph type="title"/>
          </p:nvPr>
        </p:nvSpPr>
        <p:spPr/>
        <p:txBody>
          <a:bodyPr/>
          <a:lstStyle/>
          <a:p>
            <a:r>
              <a:rPr lang="en-US" dirty="0"/>
              <a:t>Add Name in 4</a:t>
            </a:r>
            <a:r>
              <a:rPr lang="en-US" baseline="30000" dirty="0"/>
              <a:t>th</a:t>
            </a:r>
            <a:r>
              <a:rPr lang="en-US" dirty="0"/>
              <a:t> column to BED format</a:t>
            </a:r>
          </a:p>
        </p:txBody>
      </p:sp>
      <p:sp>
        <p:nvSpPr>
          <p:cNvPr id="3" name="Slide Number Placeholder 2">
            <a:extLst>
              <a:ext uri="{FF2B5EF4-FFF2-40B4-BE49-F238E27FC236}">
                <a16:creationId xmlns:a16="http://schemas.microsoft.com/office/drawing/2014/main" id="{04706D75-5730-5A4A-B94A-5BD7DD171BC2}"/>
              </a:ext>
            </a:extLst>
          </p:cNvPr>
          <p:cNvSpPr>
            <a:spLocks noGrp="1"/>
          </p:cNvSpPr>
          <p:nvPr>
            <p:ph type="sldNum" sz="quarter" idx="10"/>
          </p:nvPr>
        </p:nvSpPr>
        <p:spPr/>
        <p:txBody>
          <a:bodyPr/>
          <a:lstStyle/>
          <a:p>
            <a:pPr>
              <a:defRPr/>
            </a:pPr>
            <a:fld id="{A8C65370-7898-40B8-8246-60A93FC25CB8}" type="slidenum">
              <a:rPr lang="en-US" smtClean="0"/>
              <a:pPr>
                <a:defRPr/>
              </a:pPr>
              <a:t>27</a:t>
            </a:fld>
            <a:endParaRPr lang="en-US"/>
          </a:p>
        </p:txBody>
      </p:sp>
      <p:sp>
        <p:nvSpPr>
          <p:cNvPr id="25" name="Shape 237">
            <a:extLst>
              <a:ext uri="{FF2B5EF4-FFF2-40B4-BE49-F238E27FC236}">
                <a16:creationId xmlns:a16="http://schemas.microsoft.com/office/drawing/2014/main" id="{28368C7F-D02D-3C4E-BEE9-E97C4CC9C4A8}"/>
              </a:ext>
            </a:extLst>
          </p:cNvPr>
          <p:cNvSpPr txBox="1"/>
          <p:nvPr/>
        </p:nvSpPr>
        <p:spPr>
          <a:xfrm>
            <a:off x="1097280" y="6318065"/>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
        <p:nvSpPr>
          <p:cNvPr id="26" name="Shape 270">
            <a:extLst>
              <a:ext uri="{FF2B5EF4-FFF2-40B4-BE49-F238E27FC236}">
                <a16:creationId xmlns:a16="http://schemas.microsoft.com/office/drawing/2014/main" id="{BAD9E329-2E17-894C-B28D-1DA43819D56E}"/>
              </a:ext>
            </a:extLst>
          </p:cNvPr>
          <p:cNvSpPr/>
          <p:nvPr/>
        </p:nvSpPr>
        <p:spPr>
          <a:xfrm>
            <a:off x="784506" y="2166016"/>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27" name="Shape 271">
            <a:extLst>
              <a:ext uri="{FF2B5EF4-FFF2-40B4-BE49-F238E27FC236}">
                <a16:creationId xmlns:a16="http://schemas.microsoft.com/office/drawing/2014/main" id="{A5F1AB1D-2483-1648-BDA1-5A529C314057}"/>
              </a:ext>
            </a:extLst>
          </p:cNvPr>
          <p:cNvCxnSpPr/>
          <p:nvPr/>
        </p:nvCxnSpPr>
        <p:spPr>
          <a:xfrm>
            <a:off x="1443994" y="2666178"/>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28" name="Shape 272">
            <a:extLst>
              <a:ext uri="{FF2B5EF4-FFF2-40B4-BE49-F238E27FC236}">
                <a16:creationId xmlns:a16="http://schemas.microsoft.com/office/drawing/2014/main" id="{3A58E4DF-8D6F-7449-8F3B-78EA96FA0650}"/>
              </a:ext>
            </a:extLst>
          </p:cNvPr>
          <p:cNvCxnSpPr/>
          <p:nvPr/>
        </p:nvCxnSpPr>
        <p:spPr>
          <a:xfrm rot="10800000">
            <a:off x="2374972" y="2666188"/>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29" name="Shape 273">
            <a:extLst>
              <a:ext uri="{FF2B5EF4-FFF2-40B4-BE49-F238E27FC236}">
                <a16:creationId xmlns:a16="http://schemas.microsoft.com/office/drawing/2014/main" id="{987D4C3B-16A0-BA4B-A67E-E67E18E52FD5}"/>
              </a:ext>
            </a:extLst>
          </p:cNvPr>
          <p:cNvCxnSpPr/>
          <p:nvPr/>
        </p:nvCxnSpPr>
        <p:spPr>
          <a:xfrm rot="10800000">
            <a:off x="3283478" y="266484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30" name="Shape 274">
            <a:extLst>
              <a:ext uri="{FF2B5EF4-FFF2-40B4-BE49-F238E27FC236}">
                <a16:creationId xmlns:a16="http://schemas.microsoft.com/office/drawing/2014/main" id="{A1F1EDC6-81AD-FC41-A8E8-94E4F6C104EE}"/>
              </a:ext>
            </a:extLst>
          </p:cNvPr>
          <p:cNvCxnSpPr/>
          <p:nvPr/>
        </p:nvCxnSpPr>
        <p:spPr>
          <a:xfrm rot="10800000">
            <a:off x="4194106" y="2659491"/>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31" name="Shape 275">
            <a:extLst>
              <a:ext uri="{FF2B5EF4-FFF2-40B4-BE49-F238E27FC236}">
                <a16:creationId xmlns:a16="http://schemas.microsoft.com/office/drawing/2014/main" id="{A424FE58-5F7B-924E-A1D0-92EF78FE1CF1}"/>
              </a:ext>
            </a:extLst>
          </p:cNvPr>
          <p:cNvCxnSpPr/>
          <p:nvPr/>
        </p:nvCxnSpPr>
        <p:spPr>
          <a:xfrm rot="10800000">
            <a:off x="5111838" y="2677838"/>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32" name="Shape 276">
            <a:extLst>
              <a:ext uri="{FF2B5EF4-FFF2-40B4-BE49-F238E27FC236}">
                <a16:creationId xmlns:a16="http://schemas.microsoft.com/office/drawing/2014/main" id="{37073FA1-E0D9-3C4C-920B-2F11E3D611E2}"/>
              </a:ext>
            </a:extLst>
          </p:cNvPr>
          <p:cNvCxnSpPr/>
          <p:nvPr/>
        </p:nvCxnSpPr>
        <p:spPr>
          <a:xfrm rot="10800000">
            <a:off x="6037753" y="2666188"/>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33" name="Shape 277">
            <a:extLst>
              <a:ext uri="{FF2B5EF4-FFF2-40B4-BE49-F238E27FC236}">
                <a16:creationId xmlns:a16="http://schemas.microsoft.com/office/drawing/2014/main" id="{E5CDD053-75CE-6640-9B29-21ED18962D7B}"/>
              </a:ext>
            </a:extLst>
          </p:cNvPr>
          <p:cNvCxnSpPr/>
          <p:nvPr/>
        </p:nvCxnSpPr>
        <p:spPr>
          <a:xfrm rot="10800000">
            <a:off x="6919997" y="2654366"/>
            <a:ext cx="0" cy="136800"/>
          </a:xfrm>
          <a:prstGeom prst="straightConnector1">
            <a:avLst/>
          </a:prstGeom>
          <a:noFill/>
          <a:ln w="50800" cap="flat" cmpd="sng">
            <a:solidFill>
              <a:srgbClr val="000000"/>
            </a:solidFill>
            <a:prstDash val="solid"/>
            <a:miter lim="8000"/>
            <a:headEnd type="none" w="sm" len="sm"/>
            <a:tailEnd type="none" w="sm" len="sm"/>
          </a:ln>
        </p:spPr>
      </p:cxnSp>
      <p:sp>
        <p:nvSpPr>
          <p:cNvPr id="34" name="Shape 278">
            <a:extLst>
              <a:ext uri="{FF2B5EF4-FFF2-40B4-BE49-F238E27FC236}">
                <a16:creationId xmlns:a16="http://schemas.microsoft.com/office/drawing/2014/main" id="{B3DA68B3-4474-7C4D-8353-302B5CCF25B0}"/>
              </a:ext>
            </a:extLst>
          </p:cNvPr>
          <p:cNvSpPr/>
          <p:nvPr/>
        </p:nvSpPr>
        <p:spPr>
          <a:xfrm>
            <a:off x="1342297" y="2829030"/>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a:latin typeface="Economica"/>
                <a:ea typeface="Economica"/>
                <a:cs typeface="Economica"/>
                <a:sym typeface="Economica"/>
              </a:rPr>
              <a:t>0</a:t>
            </a:r>
            <a:endParaRPr sz="900">
              <a:latin typeface="Economica"/>
              <a:ea typeface="Economica"/>
              <a:cs typeface="Economica"/>
              <a:sym typeface="Economica"/>
            </a:endParaRPr>
          </a:p>
        </p:txBody>
      </p:sp>
      <p:sp>
        <p:nvSpPr>
          <p:cNvPr id="35" name="Shape 279">
            <a:extLst>
              <a:ext uri="{FF2B5EF4-FFF2-40B4-BE49-F238E27FC236}">
                <a16:creationId xmlns:a16="http://schemas.microsoft.com/office/drawing/2014/main" id="{4FBFCF97-9D2D-EC4D-8997-759440DCFA31}"/>
              </a:ext>
            </a:extLst>
          </p:cNvPr>
          <p:cNvSpPr/>
          <p:nvPr/>
        </p:nvSpPr>
        <p:spPr>
          <a:xfrm>
            <a:off x="2231693" y="2829030"/>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5</a:t>
            </a:r>
            <a:endParaRPr sz="900">
              <a:latin typeface="Economica"/>
              <a:ea typeface="Economica"/>
              <a:cs typeface="Economica"/>
              <a:sym typeface="Economica"/>
            </a:endParaRPr>
          </a:p>
        </p:txBody>
      </p:sp>
      <p:sp>
        <p:nvSpPr>
          <p:cNvPr id="36" name="Shape 280">
            <a:extLst>
              <a:ext uri="{FF2B5EF4-FFF2-40B4-BE49-F238E27FC236}">
                <a16:creationId xmlns:a16="http://schemas.microsoft.com/office/drawing/2014/main" id="{97CB3461-017A-0B41-8C59-829F589E336D}"/>
              </a:ext>
            </a:extLst>
          </p:cNvPr>
          <p:cNvSpPr/>
          <p:nvPr/>
        </p:nvSpPr>
        <p:spPr>
          <a:xfrm>
            <a:off x="3043926" y="2822180"/>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10</a:t>
            </a:r>
            <a:endParaRPr sz="900">
              <a:latin typeface="Economica"/>
              <a:ea typeface="Economica"/>
              <a:cs typeface="Economica"/>
              <a:sym typeface="Economica"/>
            </a:endParaRPr>
          </a:p>
        </p:txBody>
      </p:sp>
      <p:sp>
        <p:nvSpPr>
          <p:cNvPr id="37" name="Shape 281">
            <a:extLst>
              <a:ext uri="{FF2B5EF4-FFF2-40B4-BE49-F238E27FC236}">
                <a16:creationId xmlns:a16="http://schemas.microsoft.com/office/drawing/2014/main" id="{0FE7B1E1-2CC1-1B44-81E9-6258EA75AC22}"/>
              </a:ext>
            </a:extLst>
          </p:cNvPr>
          <p:cNvSpPr/>
          <p:nvPr/>
        </p:nvSpPr>
        <p:spPr>
          <a:xfrm>
            <a:off x="3964854" y="2822180"/>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15</a:t>
            </a:r>
            <a:endParaRPr sz="900">
              <a:latin typeface="Economica"/>
              <a:ea typeface="Economica"/>
              <a:cs typeface="Economica"/>
              <a:sym typeface="Economica"/>
            </a:endParaRPr>
          </a:p>
        </p:txBody>
      </p:sp>
      <p:sp>
        <p:nvSpPr>
          <p:cNvPr id="38" name="Shape 282">
            <a:extLst>
              <a:ext uri="{FF2B5EF4-FFF2-40B4-BE49-F238E27FC236}">
                <a16:creationId xmlns:a16="http://schemas.microsoft.com/office/drawing/2014/main" id="{096227A7-40E6-FB49-8C4A-76D7A1372183}"/>
              </a:ext>
            </a:extLst>
          </p:cNvPr>
          <p:cNvSpPr/>
          <p:nvPr/>
        </p:nvSpPr>
        <p:spPr>
          <a:xfrm>
            <a:off x="4865461" y="2840680"/>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20</a:t>
            </a:r>
            <a:endParaRPr sz="900">
              <a:latin typeface="Economica"/>
              <a:ea typeface="Economica"/>
              <a:cs typeface="Economica"/>
              <a:sym typeface="Economica"/>
            </a:endParaRPr>
          </a:p>
        </p:txBody>
      </p:sp>
      <p:sp>
        <p:nvSpPr>
          <p:cNvPr id="39" name="Shape 283">
            <a:extLst>
              <a:ext uri="{FF2B5EF4-FFF2-40B4-BE49-F238E27FC236}">
                <a16:creationId xmlns:a16="http://schemas.microsoft.com/office/drawing/2014/main" id="{73075CE0-BBAC-124C-90ED-6E26DDCF1641}"/>
              </a:ext>
            </a:extLst>
          </p:cNvPr>
          <p:cNvSpPr/>
          <p:nvPr/>
        </p:nvSpPr>
        <p:spPr>
          <a:xfrm>
            <a:off x="5791376" y="2829030"/>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25</a:t>
            </a:r>
            <a:endParaRPr sz="900">
              <a:latin typeface="Economica"/>
              <a:ea typeface="Economica"/>
              <a:cs typeface="Economica"/>
              <a:sym typeface="Economica"/>
            </a:endParaRPr>
          </a:p>
        </p:txBody>
      </p:sp>
      <p:sp>
        <p:nvSpPr>
          <p:cNvPr id="40" name="Shape 284">
            <a:extLst>
              <a:ext uri="{FF2B5EF4-FFF2-40B4-BE49-F238E27FC236}">
                <a16:creationId xmlns:a16="http://schemas.microsoft.com/office/drawing/2014/main" id="{34C61852-FDD5-6141-844C-FF35338D27B4}"/>
              </a:ext>
            </a:extLst>
          </p:cNvPr>
          <p:cNvSpPr/>
          <p:nvPr/>
        </p:nvSpPr>
        <p:spPr>
          <a:xfrm>
            <a:off x="6673621" y="2830603"/>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30</a:t>
            </a:r>
            <a:endParaRPr sz="900">
              <a:latin typeface="Economica"/>
              <a:ea typeface="Economica"/>
              <a:cs typeface="Economica"/>
              <a:sym typeface="Economica"/>
            </a:endParaRPr>
          </a:p>
        </p:txBody>
      </p:sp>
      <p:sp>
        <p:nvSpPr>
          <p:cNvPr id="41" name="Shape 285">
            <a:extLst>
              <a:ext uri="{FF2B5EF4-FFF2-40B4-BE49-F238E27FC236}">
                <a16:creationId xmlns:a16="http://schemas.microsoft.com/office/drawing/2014/main" id="{820AA2BF-EE84-1548-97E6-522180D8B737}"/>
              </a:ext>
            </a:extLst>
          </p:cNvPr>
          <p:cNvSpPr/>
          <p:nvPr/>
        </p:nvSpPr>
        <p:spPr>
          <a:xfrm>
            <a:off x="132204" y="2537115"/>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latin typeface="Economica"/>
                <a:ea typeface="Economica"/>
                <a:cs typeface="Economica"/>
                <a:sym typeface="Economica"/>
              </a:rPr>
              <a:t>chr3</a:t>
            </a:r>
            <a:endParaRPr sz="900">
              <a:latin typeface="Economica"/>
              <a:ea typeface="Economica"/>
              <a:cs typeface="Economica"/>
              <a:sym typeface="Economica"/>
            </a:endParaRPr>
          </a:p>
        </p:txBody>
      </p:sp>
      <p:cxnSp>
        <p:nvCxnSpPr>
          <p:cNvPr id="42" name="Shape 286">
            <a:extLst>
              <a:ext uri="{FF2B5EF4-FFF2-40B4-BE49-F238E27FC236}">
                <a16:creationId xmlns:a16="http://schemas.microsoft.com/office/drawing/2014/main" id="{3C0FC789-04C9-E842-89D7-330ECC46E44F}"/>
              </a:ext>
            </a:extLst>
          </p:cNvPr>
          <p:cNvCxnSpPr/>
          <p:nvPr/>
        </p:nvCxnSpPr>
        <p:spPr>
          <a:xfrm rot="10800000">
            <a:off x="1460572" y="2666188"/>
            <a:ext cx="0" cy="136800"/>
          </a:xfrm>
          <a:prstGeom prst="straightConnector1">
            <a:avLst/>
          </a:prstGeom>
          <a:noFill/>
          <a:ln w="50800" cap="flat" cmpd="sng">
            <a:solidFill>
              <a:srgbClr val="000000"/>
            </a:solidFill>
            <a:prstDash val="solid"/>
            <a:miter lim="8000"/>
            <a:headEnd type="none" w="sm" len="sm"/>
            <a:tailEnd type="none" w="sm" len="sm"/>
          </a:ln>
        </p:spPr>
      </p:cxnSp>
      <p:sp>
        <p:nvSpPr>
          <p:cNvPr id="43" name="Shape 287">
            <a:extLst>
              <a:ext uri="{FF2B5EF4-FFF2-40B4-BE49-F238E27FC236}">
                <a16:creationId xmlns:a16="http://schemas.microsoft.com/office/drawing/2014/main" id="{D16D74CD-7E8C-CA42-BED1-BD78941539DD}"/>
              </a:ext>
            </a:extLst>
          </p:cNvPr>
          <p:cNvSpPr txBox="1"/>
          <p:nvPr/>
        </p:nvSpPr>
        <p:spPr>
          <a:xfrm>
            <a:off x="1372694" y="3802003"/>
            <a:ext cx="44433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0     7    first</a:t>
            </a:r>
            <a:endParaRPr sz="2400">
              <a:solidFill>
                <a:srgbClr val="38761D"/>
              </a:solidFill>
              <a:latin typeface="Consolas"/>
              <a:ea typeface="Consolas"/>
              <a:cs typeface="Consolas"/>
              <a:sym typeface="Consolas"/>
            </a:endParaRPr>
          </a:p>
        </p:txBody>
      </p:sp>
      <p:sp>
        <p:nvSpPr>
          <p:cNvPr id="44" name="Shape 288">
            <a:extLst>
              <a:ext uri="{FF2B5EF4-FFF2-40B4-BE49-F238E27FC236}">
                <a16:creationId xmlns:a16="http://schemas.microsoft.com/office/drawing/2014/main" id="{EE4F9FEF-2B25-EA49-8B59-C91F89A8466F}"/>
              </a:ext>
            </a:extLst>
          </p:cNvPr>
          <p:cNvSpPr txBox="1"/>
          <p:nvPr/>
        </p:nvSpPr>
        <p:spPr>
          <a:xfrm>
            <a:off x="1372694" y="4259203"/>
            <a:ext cx="46557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4     10   second</a:t>
            </a:r>
            <a:endParaRPr sz="2400">
              <a:solidFill>
                <a:srgbClr val="38761D"/>
              </a:solidFill>
              <a:latin typeface="Consolas"/>
              <a:ea typeface="Consolas"/>
              <a:cs typeface="Consolas"/>
              <a:sym typeface="Consolas"/>
            </a:endParaRPr>
          </a:p>
        </p:txBody>
      </p:sp>
      <p:cxnSp>
        <p:nvCxnSpPr>
          <p:cNvPr id="45" name="Shape 289">
            <a:extLst>
              <a:ext uri="{FF2B5EF4-FFF2-40B4-BE49-F238E27FC236}">
                <a16:creationId xmlns:a16="http://schemas.microsoft.com/office/drawing/2014/main" id="{B99E8A44-4925-C14E-B9B5-30AA75B3D3AB}"/>
              </a:ext>
            </a:extLst>
          </p:cNvPr>
          <p:cNvCxnSpPr/>
          <p:nvPr/>
        </p:nvCxnSpPr>
        <p:spPr>
          <a:xfrm>
            <a:off x="1367794" y="1783228"/>
            <a:ext cx="1148100" cy="0"/>
          </a:xfrm>
          <a:prstGeom prst="straightConnector1">
            <a:avLst/>
          </a:prstGeom>
          <a:noFill/>
          <a:ln w="28575" cap="flat" cmpd="sng">
            <a:solidFill>
              <a:srgbClr val="38761D"/>
            </a:solidFill>
            <a:prstDash val="solid"/>
            <a:round/>
            <a:headEnd type="none" w="med" len="med"/>
            <a:tailEnd type="none" w="med" len="med"/>
          </a:ln>
        </p:spPr>
      </p:cxnSp>
      <p:cxnSp>
        <p:nvCxnSpPr>
          <p:cNvPr id="46" name="Shape 290">
            <a:extLst>
              <a:ext uri="{FF2B5EF4-FFF2-40B4-BE49-F238E27FC236}">
                <a16:creationId xmlns:a16="http://schemas.microsoft.com/office/drawing/2014/main" id="{AEF23B22-8E59-384D-803E-1921DC923A97}"/>
              </a:ext>
            </a:extLst>
          </p:cNvPr>
          <p:cNvCxnSpPr/>
          <p:nvPr/>
        </p:nvCxnSpPr>
        <p:spPr>
          <a:xfrm>
            <a:off x="2110544" y="2050978"/>
            <a:ext cx="1101900" cy="0"/>
          </a:xfrm>
          <a:prstGeom prst="straightConnector1">
            <a:avLst/>
          </a:prstGeom>
          <a:noFill/>
          <a:ln w="28575" cap="flat" cmpd="sng">
            <a:solidFill>
              <a:srgbClr val="38761D"/>
            </a:solidFill>
            <a:prstDash val="solid"/>
            <a:round/>
            <a:headEnd type="none" w="med" len="med"/>
            <a:tailEnd type="none" w="med" len="med"/>
          </a:ln>
        </p:spPr>
      </p:cxnSp>
    </p:spTree>
    <p:extLst>
      <p:ext uri="{BB962C8B-B14F-4D97-AF65-F5344CB8AC3E}">
        <p14:creationId xmlns:p14="http://schemas.microsoft.com/office/powerpoint/2010/main" val="2286637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2254-1771-404C-BFD6-635F7EAC25A9}"/>
              </a:ext>
            </a:extLst>
          </p:cNvPr>
          <p:cNvSpPr>
            <a:spLocks noGrp="1"/>
          </p:cNvSpPr>
          <p:nvPr>
            <p:ph type="title"/>
          </p:nvPr>
        </p:nvSpPr>
        <p:spPr/>
        <p:txBody>
          <a:bodyPr/>
          <a:lstStyle/>
          <a:p>
            <a:r>
              <a:rPr lang="en-US" dirty="0"/>
              <a:t>Add Intensity in 5</a:t>
            </a:r>
            <a:r>
              <a:rPr lang="en-US" baseline="30000" dirty="0"/>
              <a:t>th</a:t>
            </a:r>
            <a:r>
              <a:rPr lang="en-US" dirty="0"/>
              <a:t> column to BED format</a:t>
            </a:r>
          </a:p>
        </p:txBody>
      </p:sp>
      <p:sp>
        <p:nvSpPr>
          <p:cNvPr id="3" name="Slide Number Placeholder 2">
            <a:extLst>
              <a:ext uri="{FF2B5EF4-FFF2-40B4-BE49-F238E27FC236}">
                <a16:creationId xmlns:a16="http://schemas.microsoft.com/office/drawing/2014/main" id="{A4D6F069-64D9-B14C-B26B-FC668E995646}"/>
              </a:ext>
            </a:extLst>
          </p:cNvPr>
          <p:cNvSpPr>
            <a:spLocks noGrp="1"/>
          </p:cNvSpPr>
          <p:nvPr>
            <p:ph type="sldNum" sz="quarter" idx="10"/>
          </p:nvPr>
        </p:nvSpPr>
        <p:spPr/>
        <p:txBody>
          <a:bodyPr/>
          <a:lstStyle/>
          <a:p>
            <a:pPr>
              <a:defRPr/>
            </a:pPr>
            <a:fld id="{A8C65370-7898-40B8-8246-60A93FC25CB8}" type="slidenum">
              <a:rPr lang="en-US" smtClean="0"/>
              <a:pPr>
                <a:defRPr/>
              </a:pPr>
              <a:t>28</a:t>
            </a:fld>
            <a:endParaRPr lang="en-US"/>
          </a:p>
        </p:txBody>
      </p:sp>
      <p:sp>
        <p:nvSpPr>
          <p:cNvPr id="4" name="Shape 296">
            <a:extLst>
              <a:ext uri="{FF2B5EF4-FFF2-40B4-BE49-F238E27FC236}">
                <a16:creationId xmlns:a16="http://schemas.microsoft.com/office/drawing/2014/main" id="{88E0F920-45E0-574E-9D97-AA587D86D354}"/>
              </a:ext>
            </a:extLst>
          </p:cNvPr>
          <p:cNvSpPr/>
          <p:nvPr/>
        </p:nvSpPr>
        <p:spPr>
          <a:xfrm>
            <a:off x="784506" y="2461347"/>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5" name="Shape 297">
            <a:extLst>
              <a:ext uri="{FF2B5EF4-FFF2-40B4-BE49-F238E27FC236}">
                <a16:creationId xmlns:a16="http://schemas.microsoft.com/office/drawing/2014/main" id="{5D7CF462-C1E7-234B-A645-10C7954A4E6A}"/>
              </a:ext>
            </a:extLst>
          </p:cNvPr>
          <p:cNvCxnSpPr/>
          <p:nvPr/>
        </p:nvCxnSpPr>
        <p:spPr>
          <a:xfrm>
            <a:off x="1443994" y="2961509"/>
            <a:ext cx="7331700" cy="12600"/>
          </a:xfrm>
          <a:prstGeom prst="straightConnector1">
            <a:avLst/>
          </a:prstGeom>
          <a:noFill/>
          <a:ln w="63500" cap="flat" cmpd="sng">
            <a:solidFill>
              <a:srgbClr val="000000"/>
            </a:solidFill>
            <a:prstDash val="solid"/>
            <a:miter lim="8000"/>
            <a:headEnd type="none" w="med" len="med"/>
            <a:tailEnd type="triangle" w="med" len="med"/>
          </a:ln>
        </p:spPr>
      </p:cxnSp>
      <p:cxnSp>
        <p:nvCxnSpPr>
          <p:cNvPr id="6" name="Shape 298">
            <a:extLst>
              <a:ext uri="{FF2B5EF4-FFF2-40B4-BE49-F238E27FC236}">
                <a16:creationId xmlns:a16="http://schemas.microsoft.com/office/drawing/2014/main" id="{30F3C6D5-3AF9-9140-8FDE-62A96BA2B5C5}"/>
              </a:ext>
            </a:extLst>
          </p:cNvPr>
          <p:cNvCxnSpPr/>
          <p:nvPr/>
        </p:nvCxnSpPr>
        <p:spPr>
          <a:xfrm rot="10800000">
            <a:off x="2374972" y="296151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299">
            <a:extLst>
              <a:ext uri="{FF2B5EF4-FFF2-40B4-BE49-F238E27FC236}">
                <a16:creationId xmlns:a16="http://schemas.microsoft.com/office/drawing/2014/main" id="{2BC7DDF0-95A9-9744-91E5-39BA7DFF92F2}"/>
              </a:ext>
            </a:extLst>
          </p:cNvPr>
          <p:cNvCxnSpPr/>
          <p:nvPr/>
        </p:nvCxnSpPr>
        <p:spPr>
          <a:xfrm rot="10800000">
            <a:off x="3283478" y="296018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300">
            <a:extLst>
              <a:ext uri="{FF2B5EF4-FFF2-40B4-BE49-F238E27FC236}">
                <a16:creationId xmlns:a16="http://schemas.microsoft.com/office/drawing/2014/main" id="{98BDA8E1-18BB-F841-9978-07EF32B373CE}"/>
              </a:ext>
            </a:extLst>
          </p:cNvPr>
          <p:cNvCxnSpPr/>
          <p:nvPr/>
        </p:nvCxnSpPr>
        <p:spPr>
          <a:xfrm rot="10800000">
            <a:off x="4194106" y="295482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301">
            <a:extLst>
              <a:ext uri="{FF2B5EF4-FFF2-40B4-BE49-F238E27FC236}">
                <a16:creationId xmlns:a16="http://schemas.microsoft.com/office/drawing/2014/main" id="{4B7B5E9D-9274-5E47-9D1F-40F97816BE5E}"/>
              </a:ext>
            </a:extLst>
          </p:cNvPr>
          <p:cNvCxnSpPr/>
          <p:nvPr/>
        </p:nvCxnSpPr>
        <p:spPr>
          <a:xfrm rot="10800000">
            <a:off x="5111838" y="297316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302">
            <a:extLst>
              <a:ext uri="{FF2B5EF4-FFF2-40B4-BE49-F238E27FC236}">
                <a16:creationId xmlns:a16="http://schemas.microsoft.com/office/drawing/2014/main" id="{1AB7B398-5025-7045-A840-9F44C7DFD429}"/>
              </a:ext>
            </a:extLst>
          </p:cNvPr>
          <p:cNvCxnSpPr/>
          <p:nvPr/>
        </p:nvCxnSpPr>
        <p:spPr>
          <a:xfrm rot="10800000">
            <a:off x="6037753" y="296151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1" name="Shape 303">
            <a:extLst>
              <a:ext uri="{FF2B5EF4-FFF2-40B4-BE49-F238E27FC236}">
                <a16:creationId xmlns:a16="http://schemas.microsoft.com/office/drawing/2014/main" id="{560A0EE5-E345-9C4C-85DD-5A0FC574B3DA}"/>
              </a:ext>
            </a:extLst>
          </p:cNvPr>
          <p:cNvCxnSpPr/>
          <p:nvPr/>
        </p:nvCxnSpPr>
        <p:spPr>
          <a:xfrm rot="10800000">
            <a:off x="6919997" y="2949697"/>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2" name="Shape 304">
            <a:extLst>
              <a:ext uri="{FF2B5EF4-FFF2-40B4-BE49-F238E27FC236}">
                <a16:creationId xmlns:a16="http://schemas.microsoft.com/office/drawing/2014/main" id="{D31DCF97-4512-774B-936B-7766C06E3C21}"/>
              </a:ext>
            </a:extLst>
          </p:cNvPr>
          <p:cNvSpPr/>
          <p:nvPr/>
        </p:nvSpPr>
        <p:spPr>
          <a:xfrm>
            <a:off x="1342297" y="3124361"/>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a:latin typeface="Economica"/>
                <a:ea typeface="Economica"/>
                <a:cs typeface="Economica"/>
                <a:sym typeface="Economica"/>
              </a:rPr>
              <a:t>0</a:t>
            </a:r>
            <a:endParaRPr sz="900">
              <a:latin typeface="Economica"/>
              <a:ea typeface="Economica"/>
              <a:cs typeface="Economica"/>
              <a:sym typeface="Economica"/>
            </a:endParaRPr>
          </a:p>
        </p:txBody>
      </p:sp>
      <p:sp>
        <p:nvSpPr>
          <p:cNvPr id="13" name="Shape 305">
            <a:extLst>
              <a:ext uri="{FF2B5EF4-FFF2-40B4-BE49-F238E27FC236}">
                <a16:creationId xmlns:a16="http://schemas.microsoft.com/office/drawing/2014/main" id="{9612F74D-D991-6B45-89C2-FE471CF22B54}"/>
              </a:ext>
            </a:extLst>
          </p:cNvPr>
          <p:cNvSpPr/>
          <p:nvPr/>
        </p:nvSpPr>
        <p:spPr>
          <a:xfrm>
            <a:off x="2231693" y="3124361"/>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5</a:t>
            </a:r>
            <a:endParaRPr sz="900">
              <a:latin typeface="Economica"/>
              <a:ea typeface="Economica"/>
              <a:cs typeface="Economica"/>
              <a:sym typeface="Economica"/>
            </a:endParaRPr>
          </a:p>
        </p:txBody>
      </p:sp>
      <p:sp>
        <p:nvSpPr>
          <p:cNvPr id="14" name="Shape 306">
            <a:extLst>
              <a:ext uri="{FF2B5EF4-FFF2-40B4-BE49-F238E27FC236}">
                <a16:creationId xmlns:a16="http://schemas.microsoft.com/office/drawing/2014/main" id="{4F1A02A6-BBCE-B942-91C7-3F8D3C1530EC}"/>
              </a:ext>
            </a:extLst>
          </p:cNvPr>
          <p:cNvSpPr/>
          <p:nvPr/>
        </p:nvSpPr>
        <p:spPr>
          <a:xfrm>
            <a:off x="3043926" y="31175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10</a:t>
            </a:r>
            <a:endParaRPr sz="900">
              <a:latin typeface="Economica"/>
              <a:ea typeface="Economica"/>
              <a:cs typeface="Economica"/>
              <a:sym typeface="Economica"/>
            </a:endParaRPr>
          </a:p>
        </p:txBody>
      </p:sp>
      <p:sp>
        <p:nvSpPr>
          <p:cNvPr id="15" name="Shape 307">
            <a:extLst>
              <a:ext uri="{FF2B5EF4-FFF2-40B4-BE49-F238E27FC236}">
                <a16:creationId xmlns:a16="http://schemas.microsoft.com/office/drawing/2014/main" id="{606E8F69-9ECD-EB40-A6A7-FC6182C93E5C}"/>
              </a:ext>
            </a:extLst>
          </p:cNvPr>
          <p:cNvSpPr/>
          <p:nvPr/>
        </p:nvSpPr>
        <p:spPr>
          <a:xfrm>
            <a:off x="3964854" y="31175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15</a:t>
            </a:r>
            <a:endParaRPr sz="900">
              <a:latin typeface="Economica"/>
              <a:ea typeface="Economica"/>
              <a:cs typeface="Economica"/>
              <a:sym typeface="Economica"/>
            </a:endParaRPr>
          </a:p>
        </p:txBody>
      </p:sp>
      <p:sp>
        <p:nvSpPr>
          <p:cNvPr id="16" name="Shape 308">
            <a:extLst>
              <a:ext uri="{FF2B5EF4-FFF2-40B4-BE49-F238E27FC236}">
                <a16:creationId xmlns:a16="http://schemas.microsoft.com/office/drawing/2014/main" id="{06D3BDB5-BD97-BA4F-A643-27CCDB6ED6F8}"/>
              </a:ext>
            </a:extLst>
          </p:cNvPr>
          <p:cNvSpPr/>
          <p:nvPr/>
        </p:nvSpPr>
        <p:spPr>
          <a:xfrm>
            <a:off x="4865461" y="31360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20</a:t>
            </a:r>
            <a:endParaRPr sz="900">
              <a:latin typeface="Economica"/>
              <a:ea typeface="Economica"/>
              <a:cs typeface="Economica"/>
              <a:sym typeface="Economica"/>
            </a:endParaRPr>
          </a:p>
        </p:txBody>
      </p:sp>
      <p:sp>
        <p:nvSpPr>
          <p:cNvPr id="17" name="Shape 309">
            <a:extLst>
              <a:ext uri="{FF2B5EF4-FFF2-40B4-BE49-F238E27FC236}">
                <a16:creationId xmlns:a16="http://schemas.microsoft.com/office/drawing/2014/main" id="{ACBB311D-E01C-654A-8E49-840B07F1CDC6}"/>
              </a:ext>
            </a:extLst>
          </p:cNvPr>
          <p:cNvSpPr/>
          <p:nvPr/>
        </p:nvSpPr>
        <p:spPr>
          <a:xfrm>
            <a:off x="5791376" y="312436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25</a:t>
            </a:r>
            <a:endParaRPr sz="900">
              <a:latin typeface="Economica"/>
              <a:ea typeface="Economica"/>
              <a:cs typeface="Economica"/>
              <a:sym typeface="Economica"/>
            </a:endParaRPr>
          </a:p>
        </p:txBody>
      </p:sp>
      <p:sp>
        <p:nvSpPr>
          <p:cNvPr id="18" name="Shape 310">
            <a:extLst>
              <a:ext uri="{FF2B5EF4-FFF2-40B4-BE49-F238E27FC236}">
                <a16:creationId xmlns:a16="http://schemas.microsoft.com/office/drawing/2014/main" id="{110B5983-2528-BE47-ABCA-1264883BF045}"/>
              </a:ext>
            </a:extLst>
          </p:cNvPr>
          <p:cNvSpPr/>
          <p:nvPr/>
        </p:nvSpPr>
        <p:spPr>
          <a:xfrm>
            <a:off x="6673621" y="312593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30</a:t>
            </a:r>
            <a:endParaRPr sz="900">
              <a:latin typeface="Economica"/>
              <a:ea typeface="Economica"/>
              <a:cs typeface="Economica"/>
              <a:sym typeface="Economica"/>
            </a:endParaRPr>
          </a:p>
        </p:txBody>
      </p:sp>
      <p:sp>
        <p:nvSpPr>
          <p:cNvPr id="19" name="Shape 311">
            <a:extLst>
              <a:ext uri="{FF2B5EF4-FFF2-40B4-BE49-F238E27FC236}">
                <a16:creationId xmlns:a16="http://schemas.microsoft.com/office/drawing/2014/main" id="{5C5DFA13-EF36-C04D-896E-8A3CB174EEDC}"/>
              </a:ext>
            </a:extLst>
          </p:cNvPr>
          <p:cNvSpPr/>
          <p:nvPr/>
        </p:nvSpPr>
        <p:spPr>
          <a:xfrm>
            <a:off x="132204" y="2832446"/>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latin typeface="Economica"/>
                <a:ea typeface="Economica"/>
                <a:cs typeface="Economica"/>
                <a:sym typeface="Economica"/>
              </a:rPr>
              <a:t>chr3</a:t>
            </a:r>
            <a:endParaRPr sz="900">
              <a:latin typeface="Economica"/>
              <a:ea typeface="Economica"/>
              <a:cs typeface="Economica"/>
              <a:sym typeface="Economica"/>
            </a:endParaRPr>
          </a:p>
        </p:txBody>
      </p:sp>
      <p:cxnSp>
        <p:nvCxnSpPr>
          <p:cNvPr id="20" name="Shape 312">
            <a:extLst>
              <a:ext uri="{FF2B5EF4-FFF2-40B4-BE49-F238E27FC236}">
                <a16:creationId xmlns:a16="http://schemas.microsoft.com/office/drawing/2014/main" id="{39FBADAE-587A-4A46-AD7F-989A36AE30BA}"/>
              </a:ext>
            </a:extLst>
          </p:cNvPr>
          <p:cNvCxnSpPr/>
          <p:nvPr/>
        </p:nvCxnSpPr>
        <p:spPr>
          <a:xfrm rot="10800000">
            <a:off x="1460572" y="2961519"/>
            <a:ext cx="0" cy="136800"/>
          </a:xfrm>
          <a:prstGeom prst="straightConnector1">
            <a:avLst/>
          </a:prstGeom>
          <a:noFill/>
          <a:ln w="50800" cap="flat" cmpd="sng">
            <a:solidFill>
              <a:srgbClr val="000000"/>
            </a:solidFill>
            <a:prstDash val="solid"/>
            <a:miter lim="8000"/>
            <a:headEnd type="none" w="sm" len="sm"/>
            <a:tailEnd type="none" w="sm" len="sm"/>
          </a:ln>
        </p:spPr>
      </p:cxnSp>
      <p:sp>
        <p:nvSpPr>
          <p:cNvPr id="21" name="Shape 313">
            <a:extLst>
              <a:ext uri="{FF2B5EF4-FFF2-40B4-BE49-F238E27FC236}">
                <a16:creationId xmlns:a16="http://schemas.microsoft.com/office/drawing/2014/main" id="{58C1EEA2-5155-D04E-A7B2-FEDDA11169F3}"/>
              </a:ext>
            </a:extLst>
          </p:cNvPr>
          <p:cNvSpPr txBox="1"/>
          <p:nvPr/>
        </p:nvSpPr>
        <p:spPr>
          <a:xfrm>
            <a:off x="1372694" y="4097334"/>
            <a:ext cx="61641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0     7    first    7.39</a:t>
            </a:r>
            <a:endParaRPr sz="2400">
              <a:solidFill>
                <a:srgbClr val="38761D"/>
              </a:solidFill>
              <a:latin typeface="Consolas"/>
              <a:ea typeface="Consolas"/>
              <a:cs typeface="Consolas"/>
              <a:sym typeface="Consolas"/>
            </a:endParaRPr>
          </a:p>
        </p:txBody>
      </p:sp>
      <p:sp>
        <p:nvSpPr>
          <p:cNvPr id="22" name="Shape 314">
            <a:extLst>
              <a:ext uri="{FF2B5EF4-FFF2-40B4-BE49-F238E27FC236}">
                <a16:creationId xmlns:a16="http://schemas.microsoft.com/office/drawing/2014/main" id="{A3075C94-4761-434B-B850-146583FF654F}"/>
              </a:ext>
            </a:extLst>
          </p:cNvPr>
          <p:cNvSpPr txBox="1"/>
          <p:nvPr/>
        </p:nvSpPr>
        <p:spPr>
          <a:xfrm>
            <a:off x="1372694" y="4554534"/>
            <a:ext cx="67845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4     10   second   1e-8</a:t>
            </a:r>
            <a:endParaRPr sz="2400">
              <a:solidFill>
                <a:srgbClr val="38761D"/>
              </a:solidFill>
              <a:latin typeface="Consolas"/>
              <a:ea typeface="Consolas"/>
              <a:cs typeface="Consolas"/>
              <a:sym typeface="Consolas"/>
            </a:endParaRPr>
          </a:p>
        </p:txBody>
      </p:sp>
      <p:cxnSp>
        <p:nvCxnSpPr>
          <p:cNvPr id="23" name="Shape 315">
            <a:extLst>
              <a:ext uri="{FF2B5EF4-FFF2-40B4-BE49-F238E27FC236}">
                <a16:creationId xmlns:a16="http://schemas.microsoft.com/office/drawing/2014/main" id="{A7FFCA2F-360A-934C-ABA6-39C963BDE228}"/>
              </a:ext>
            </a:extLst>
          </p:cNvPr>
          <p:cNvCxnSpPr/>
          <p:nvPr/>
        </p:nvCxnSpPr>
        <p:spPr>
          <a:xfrm>
            <a:off x="1367794" y="2078559"/>
            <a:ext cx="1148100" cy="0"/>
          </a:xfrm>
          <a:prstGeom prst="straightConnector1">
            <a:avLst/>
          </a:prstGeom>
          <a:noFill/>
          <a:ln w="28575" cap="flat" cmpd="sng">
            <a:solidFill>
              <a:srgbClr val="38761D"/>
            </a:solidFill>
            <a:prstDash val="solid"/>
            <a:round/>
            <a:headEnd type="none" w="med" len="med"/>
            <a:tailEnd type="none" w="med" len="med"/>
          </a:ln>
        </p:spPr>
      </p:cxnSp>
      <p:cxnSp>
        <p:nvCxnSpPr>
          <p:cNvPr id="24" name="Shape 316">
            <a:extLst>
              <a:ext uri="{FF2B5EF4-FFF2-40B4-BE49-F238E27FC236}">
                <a16:creationId xmlns:a16="http://schemas.microsoft.com/office/drawing/2014/main" id="{309F8AD7-79F8-0C42-B9FF-5100F4795950}"/>
              </a:ext>
            </a:extLst>
          </p:cNvPr>
          <p:cNvCxnSpPr/>
          <p:nvPr/>
        </p:nvCxnSpPr>
        <p:spPr>
          <a:xfrm>
            <a:off x="2110544" y="2346309"/>
            <a:ext cx="1101900" cy="0"/>
          </a:xfrm>
          <a:prstGeom prst="straightConnector1">
            <a:avLst/>
          </a:prstGeom>
          <a:noFill/>
          <a:ln w="28575" cap="flat" cmpd="sng">
            <a:solidFill>
              <a:srgbClr val="38761D"/>
            </a:solidFill>
            <a:prstDash val="solid"/>
            <a:round/>
            <a:headEnd type="none" w="med" len="med"/>
            <a:tailEnd type="none" w="med" len="med"/>
          </a:ln>
        </p:spPr>
      </p:cxnSp>
      <p:sp>
        <p:nvSpPr>
          <p:cNvPr id="25" name="Shape 237">
            <a:extLst>
              <a:ext uri="{FF2B5EF4-FFF2-40B4-BE49-F238E27FC236}">
                <a16:creationId xmlns:a16="http://schemas.microsoft.com/office/drawing/2014/main" id="{4A42327E-5AF2-0A46-9E3B-7AC389FC09FB}"/>
              </a:ext>
            </a:extLst>
          </p:cNvPr>
          <p:cNvSpPr txBox="1"/>
          <p:nvPr/>
        </p:nvSpPr>
        <p:spPr>
          <a:xfrm>
            <a:off x="1097280" y="6318065"/>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Tree>
    <p:extLst>
      <p:ext uri="{BB962C8B-B14F-4D97-AF65-F5344CB8AC3E}">
        <p14:creationId xmlns:p14="http://schemas.microsoft.com/office/powerpoint/2010/main" val="237028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D9B4-FEB0-4E41-87AE-B22F74B7FD26}"/>
              </a:ext>
            </a:extLst>
          </p:cNvPr>
          <p:cNvSpPr>
            <a:spLocks noGrp="1"/>
          </p:cNvSpPr>
          <p:nvPr>
            <p:ph type="title"/>
          </p:nvPr>
        </p:nvSpPr>
        <p:spPr/>
        <p:txBody>
          <a:bodyPr/>
          <a:lstStyle/>
          <a:p>
            <a:r>
              <a:rPr lang="en-US" dirty="0"/>
              <a:t>Add orientation/strand to the 6</a:t>
            </a:r>
            <a:r>
              <a:rPr lang="en-US" baseline="30000" dirty="0"/>
              <a:t>th</a:t>
            </a:r>
            <a:r>
              <a:rPr lang="en-US" dirty="0"/>
              <a:t> field</a:t>
            </a:r>
          </a:p>
        </p:txBody>
      </p:sp>
      <p:sp>
        <p:nvSpPr>
          <p:cNvPr id="3" name="Slide Number Placeholder 2">
            <a:extLst>
              <a:ext uri="{FF2B5EF4-FFF2-40B4-BE49-F238E27FC236}">
                <a16:creationId xmlns:a16="http://schemas.microsoft.com/office/drawing/2014/main" id="{09DDAB5B-E211-A148-B6B9-2F80540E7451}"/>
              </a:ext>
            </a:extLst>
          </p:cNvPr>
          <p:cNvSpPr>
            <a:spLocks noGrp="1"/>
          </p:cNvSpPr>
          <p:nvPr>
            <p:ph type="sldNum" sz="quarter" idx="10"/>
          </p:nvPr>
        </p:nvSpPr>
        <p:spPr/>
        <p:txBody>
          <a:bodyPr/>
          <a:lstStyle/>
          <a:p>
            <a:pPr>
              <a:defRPr/>
            </a:pPr>
            <a:fld id="{A8C65370-7898-40B8-8246-60A93FC25CB8}" type="slidenum">
              <a:rPr lang="en-US" smtClean="0"/>
              <a:pPr>
                <a:defRPr/>
              </a:pPr>
              <a:t>29</a:t>
            </a:fld>
            <a:endParaRPr lang="en-US"/>
          </a:p>
        </p:txBody>
      </p:sp>
      <p:sp>
        <p:nvSpPr>
          <p:cNvPr id="4" name="Shape 322">
            <a:extLst>
              <a:ext uri="{FF2B5EF4-FFF2-40B4-BE49-F238E27FC236}">
                <a16:creationId xmlns:a16="http://schemas.microsoft.com/office/drawing/2014/main" id="{C8B191FF-239E-AE4B-9E3A-77C8A21E5240}"/>
              </a:ext>
            </a:extLst>
          </p:cNvPr>
          <p:cNvSpPr/>
          <p:nvPr/>
        </p:nvSpPr>
        <p:spPr>
          <a:xfrm>
            <a:off x="859594" y="2294547"/>
            <a:ext cx="79161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Consolas"/>
              <a:buNone/>
            </a:pPr>
            <a:r>
              <a:rPr lang="en" sz="2600" b="0" i="0" u="none" strike="noStrike" cap="none">
                <a:solidFill>
                  <a:srgbClr val="000000"/>
                </a:solidFill>
                <a:latin typeface="Consolas"/>
                <a:ea typeface="Consolas"/>
                <a:cs typeface="Consolas"/>
                <a:sym typeface="Consolas"/>
              </a:rPr>
              <a:t>CAGTCGACATAGACTGATATGACACCACACTGAG...</a:t>
            </a:r>
            <a:endParaRPr sz="2600"/>
          </a:p>
        </p:txBody>
      </p:sp>
      <p:cxnSp>
        <p:nvCxnSpPr>
          <p:cNvPr id="5" name="Shape 324">
            <a:extLst>
              <a:ext uri="{FF2B5EF4-FFF2-40B4-BE49-F238E27FC236}">
                <a16:creationId xmlns:a16="http://schemas.microsoft.com/office/drawing/2014/main" id="{C13BBBD9-CC8C-554A-AD26-FFE6FDDAC074}"/>
              </a:ext>
            </a:extLst>
          </p:cNvPr>
          <p:cNvCxnSpPr/>
          <p:nvPr/>
        </p:nvCxnSpPr>
        <p:spPr>
          <a:xfrm rot="10800000">
            <a:off x="2450060" y="279471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6" name="Shape 325">
            <a:extLst>
              <a:ext uri="{FF2B5EF4-FFF2-40B4-BE49-F238E27FC236}">
                <a16:creationId xmlns:a16="http://schemas.microsoft.com/office/drawing/2014/main" id="{4B5EAEFE-8D3A-0342-AA75-006631517116}"/>
              </a:ext>
            </a:extLst>
          </p:cNvPr>
          <p:cNvCxnSpPr/>
          <p:nvPr/>
        </p:nvCxnSpPr>
        <p:spPr>
          <a:xfrm rot="10800000">
            <a:off x="3358566" y="2793380"/>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7" name="Shape 326">
            <a:extLst>
              <a:ext uri="{FF2B5EF4-FFF2-40B4-BE49-F238E27FC236}">
                <a16:creationId xmlns:a16="http://schemas.microsoft.com/office/drawing/2014/main" id="{9120221E-34C8-DB4C-B224-62B185F19D42}"/>
              </a:ext>
            </a:extLst>
          </p:cNvPr>
          <p:cNvCxnSpPr/>
          <p:nvPr/>
        </p:nvCxnSpPr>
        <p:spPr>
          <a:xfrm rot="10800000">
            <a:off x="4269194" y="2788022"/>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8" name="Shape 327">
            <a:extLst>
              <a:ext uri="{FF2B5EF4-FFF2-40B4-BE49-F238E27FC236}">
                <a16:creationId xmlns:a16="http://schemas.microsoft.com/office/drawing/2014/main" id="{F8BE2D7E-6BF9-6B42-9EEA-052D4F22DEE5}"/>
              </a:ext>
            </a:extLst>
          </p:cNvPr>
          <p:cNvCxnSpPr/>
          <p:nvPr/>
        </p:nvCxnSpPr>
        <p:spPr>
          <a:xfrm rot="10800000">
            <a:off x="5186926" y="280636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9" name="Shape 328">
            <a:extLst>
              <a:ext uri="{FF2B5EF4-FFF2-40B4-BE49-F238E27FC236}">
                <a16:creationId xmlns:a16="http://schemas.microsoft.com/office/drawing/2014/main" id="{859F333D-7AD6-7F41-B546-A0299AFA18A6}"/>
              </a:ext>
            </a:extLst>
          </p:cNvPr>
          <p:cNvCxnSpPr/>
          <p:nvPr/>
        </p:nvCxnSpPr>
        <p:spPr>
          <a:xfrm rot="10800000">
            <a:off x="6112841" y="2794719"/>
            <a:ext cx="0" cy="136800"/>
          </a:xfrm>
          <a:prstGeom prst="straightConnector1">
            <a:avLst/>
          </a:prstGeom>
          <a:noFill/>
          <a:ln w="50800" cap="flat" cmpd="sng">
            <a:solidFill>
              <a:srgbClr val="000000"/>
            </a:solidFill>
            <a:prstDash val="solid"/>
            <a:miter lim="8000"/>
            <a:headEnd type="none" w="sm" len="sm"/>
            <a:tailEnd type="none" w="sm" len="sm"/>
          </a:ln>
        </p:spPr>
      </p:cxnSp>
      <p:cxnSp>
        <p:nvCxnSpPr>
          <p:cNvPr id="10" name="Shape 329">
            <a:extLst>
              <a:ext uri="{FF2B5EF4-FFF2-40B4-BE49-F238E27FC236}">
                <a16:creationId xmlns:a16="http://schemas.microsoft.com/office/drawing/2014/main" id="{33675122-0DE9-CD4F-AD0C-430B4ABF9DB4}"/>
              </a:ext>
            </a:extLst>
          </p:cNvPr>
          <p:cNvCxnSpPr/>
          <p:nvPr/>
        </p:nvCxnSpPr>
        <p:spPr>
          <a:xfrm rot="10800000">
            <a:off x="6995085" y="2782897"/>
            <a:ext cx="0" cy="136800"/>
          </a:xfrm>
          <a:prstGeom prst="straightConnector1">
            <a:avLst/>
          </a:prstGeom>
          <a:noFill/>
          <a:ln w="50800" cap="flat" cmpd="sng">
            <a:solidFill>
              <a:srgbClr val="000000"/>
            </a:solidFill>
            <a:prstDash val="solid"/>
            <a:miter lim="8000"/>
            <a:headEnd type="none" w="sm" len="sm"/>
            <a:tailEnd type="none" w="sm" len="sm"/>
          </a:ln>
        </p:spPr>
      </p:cxnSp>
      <p:sp>
        <p:nvSpPr>
          <p:cNvPr id="11" name="Shape 330">
            <a:extLst>
              <a:ext uri="{FF2B5EF4-FFF2-40B4-BE49-F238E27FC236}">
                <a16:creationId xmlns:a16="http://schemas.microsoft.com/office/drawing/2014/main" id="{6A14DF80-F955-2445-9B01-1051021CD0C5}"/>
              </a:ext>
            </a:extLst>
          </p:cNvPr>
          <p:cNvSpPr/>
          <p:nvPr/>
        </p:nvSpPr>
        <p:spPr>
          <a:xfrm>
            <a:off x="1417385" y="2957561"/>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a:latin typeface="Economica"/>
                <a:ea typeface="Economica"/>
                <a:cs typeface="Economica"/>
                <a:sym typeface="Economica"/>
              </a:rPr>
              <a:t>0</a:t>
            </a:r>
            <a:endParaRPr sz="900">
              <a:latin typeface="Economica"/>
              <a:ea typeface="Economica"/>
              <a:cs typeface="Economica"/>
              <a:sym typeface="Economica"/>
            </a:endParaRPr>
          </a:p>
        </p:txBody>
      </p:sp>
      <p:sp>
        <p:nvSpPr>
          <p:cNvPr id="12" name="Shape 331">
            <a:extLst>
              <a:ext uri="{FF2B5EF4-FFF2-40B4-BE49-F238E27FC236}">
                <a16:creationId xmlns:a16="http://schemas.microsoft.com/office/drawing/2014/main" id="{18F556E6-65F5-974B-86C1-E23D7F9F90A7}"/>
              </a:ext>
            </a:extLst>
          </p:cNvPr>
          <p:cNvSpPr/>
          <p:nvPr/>
        </p:nvSpPr>
        <p:spPr>
          <a:xfrm>
            <a:off x="2306781" y="2957561"/>
            <a:ext cx="2868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5</a:t>
            </a:r>
            <a:endParaRPr sz="900">
              <a:latin typeface="Economica"/>
              <a:ea typeface="Economica"/>
              <a:cs typeface="Economica"/>
              <a:sym typeface="Economica"/>
            </a:endParaRPr>
          </a:p>
        </p:txBody>
      </p:sp>
      <p:sp>
        <p:nvSpPr>
          <p:cNvPr id="13" name="Shape 332">
            <a:extLst>
              <a:ext uri="{FF2B5EF4-FFF2-40B4-BE49-F238E27FC236}">
                <a16:creationId xmlns:a16="http://schemas.microsoft.com/office/drawing/2014/main" id="{1D688D63-54BF-9248-A23F-7971ED0C5E8A}"/>
              </a:ext>
            </a:extLst>
          </p:cNvPr>
          <p:cNvSpPr/>
          <p:nvPr/>
        </p:nvSpPr>
        <p:spPr>
          <a:xfrm>
            <a:off x="3119014" y="29507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10</a:t>
            </a:r>
            <a:endParaRPr sz="900">
              <a:latin typeface="Economica"/>
              <a:ea typeface="Economica"/>
              <a:cs typeface="Economica"/>
              <a:sym typeface="Economica"/>
            </a:endParaRPr>
          </a:p>
        </p:txBody>
      </p:sp>
      <p:sp>
        <p:nvSpPr>
          <p:cNvPr id="14" name="Shape 333">
            <a:extLst>
              <a:ext uri="{FF2B5EF4-FFF2-40B4-BE49-F238E27FC236}">
                <a16:creationId xmlns:a16="http://schemas.microsoft.com/office/drawing/2014/main" id="{D5188DAA-F5F0-CD4B-B42A-FD4F35879791}"/>
              </a:ext>
            </a:extLst>
          </p:cNvPr>
          <p:cNvSpPr/>
          <p:nvPr/>
        </p:nvSpPr>
        <p:spPr>
          <a:xfrm>
            <a:off x="4039942" y="29507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15</a:t>
            </a:r>
            <a:endParaRPr sz="900">
              <a:latin typeface="Economica"/>
              <a:ea typeface="Economica"/>
              <a:cs typeface="Economica"/>
              <a:sym typeface="Economica"/>
            </a:endParaRPr>
          </a:p>
        </p:txBody>
      </p:sp>
      <p:sp>
        <p:nvSpPr>
          <p:cNvPr id="15" name="Shape 334">
            <a:extLst>
              <a:ext uri="{FF2B5EF4-FFF2-40B4-BE49-F238E27FC236}">
                <a16:creationId xmlns:a16="http://schemas.microsoft.com/office/drawing/2014/main" id="{4A1537C4-F858-7C4B-9224-42E661FE3855}"/>
              </a:ext>
            </a:extLst>
          </p:cNvPr>
          <p:cNvSpPr/>
          <p:nvPr/>
        </p:nvSpPr>
        <p:spPr>
          <a:xfrm>
            <a:off x="4940549" y="296921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20</a:t>
            </a:r>
            <a:endParaRPr sz="900">
              <a:latin typeface="Economica"/>
              <a:ea typeface="Economica"/>
              <a:cs typeface="Economica"/>
              <a:sym typeface="Economica"/>
            </a:endParaRPr>
          </a:p>
        </p:txBody>
      </p:sp>
      <p:sp>
        <p:nvSpPr>
          <p:cNvPr id="16" name="Shape 335">
            <a:extLst>
              <a:ext uri="{FF2B5EF4-FFF2-40B4-BE49-F238E27FC236}">
                <a16:creationId xmlns:a16="http://schemas.microsoft.com/office/drawing/2014/main" id="{D91C6945-83BB-564C-BBA0-08A14831F36A}"/>
              </a:ext>
            </a:extLst>
          </p:cNvPr>
          <p:cNvSpPr/>
          <p:nvPr/>
        </p:nvSpPr>
        <p:spPr>
          <a:xfrm>
            <a:off x="5866464" y="2957561"/>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25</a:t>
            </a:r>
            <a:endParaRPr sz="900">
              <a:latin typeface="Economica"/>
              <a:ea typeface="Economica"/>
              <a:cs typeface="Economica"/>
              <a:sym typeface="Economica"/>
            </a:endParaRPr>
          </a:p>
        </p:txBody>
      </p:sp>
      <p:sp>
        <p:nvSpPr>
          <p:cNvPr id="17" name="Shape 336">
            <a:extLst>
              <a:ext uri="{FF2B5EF4-FFF2-40B4-BE49-F238E27FC236}">
                <a16:creationId xmlns:a16="http://schemas.microsoft.com/office/drawing/2014/main" id="{6459BF1E-08EC-9C45-98D5-790BE2923154}"/>
              </a:ext>
            </a:extLst>
          </p:cNvPr>
          <p:cNvSpPr/>
          <p:nvPr/>
        </p:nvSpPr>
        <p:spPr>
          <a:xfrm>
            <a:off x="6748709" y="2959134"/>
            <a:ext cx="492600" cy="333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365C0"/>
              </a:buClr>
              <a:buFont typeface="Consolas"/>
              <a:buNone/>
            </a:pPr>
            <a:r>
              <a:rPr lang="en" sz="2700" b="0" i="0" u="none" strike="noStrike" cap="none">
                <a:latin typeface="Economica"/>
                <a:ea typeface="Economica"/>
                <a:cs typeface="Economica"/>
                <a:sym typeface="Economica"/>
              </a:rPr>
              <a:t>30</a:t>
            </a:r>
            <a:endParaRPr sz="900">
              <a:latin typeface="Economica"/>
              <a:ea typeface="Economica"/>
              <a:cs typeface="Economica"/>
              <a:sym typeface="Economica"/>
            </a:endParaRPr>
          </a:p>
        </p:txBody>
      </p:sp>
      <p:sp>
        <p:nvSpPr>
          <p:cNvPr id="18" name="Shape 337">
            <a:extLst>
              <a:ext uri="{FF2B5EF4-FFF2-40B4-BE49-F238E27FC236}">
                <a16:creationId xmlns:a16="http://schemas.microsoft.com/office/drawing/2014/main" id="{7669004F-6E09-FE42-A491-B074F1431A30}"/>
              </a:ext>
            </a:extLst>
          </p:cNvPr>
          <p:cNvSpPr/>
          <p:nvPr/>
        </p:nvSpPr>
        <p:spPr>
          <a:xfrm>
            <a:off x="207292" y="2665646"/>
            <a:ext cx="768300" cy="381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Font typeface="Gill Sans"/>
              <a:buNone/>
            </a:pPr>
            <a:r>
              <a:rPr lang="en" sz="2700" b="0" i="0" u="none" strike="noStrike" cap="none">
                <a:latin typeface="Economica"/>
                <a:ea typeface="Economica"/>
                <a:cs typeface="Economica"/>
                <a:sym typeface="Economica"/>
              </a:rPr>
              <a:t>chr3</a:t>
            </a:r>
            <a:endParaRPr sz="900">
              <a:latin typeface="Economica"/>
              <a:ea typeface="Economica"/>
              <a:cs typeface="Economica"/>
              <a:sym typeface="Economica"/>
            </a:endParaRPr>
          </a:p>
        </p:txBody>
      </p:sp>
      <p:cxnSp>
        <p:nvCxnSpPr>
          <p:cNvPr id="19" name="Shape 338">
            <a:extLst>
              <a:ext uri="{FF2B5EF4-FFF2-40B4-BE49-F238E27FC236}">
                <a16:creationId xmlns:a16="http://schemas.microsoft.com/office/drawing/2014/main" id="{6D2B582C-27FB-AD4F-B708-9895A208B0A9}"/>
              </a:ext>
            </a:extLst>
          </p:cNvPr>
          <p:cNvCxnSpPr/>
          <p:nvPr/>
        </p:nvCxnSpPr>
        <p:spPr>
          <a:xfrm rot="10800000">
            <a:off x="1535660" y="2794719"/>
            <a:ext cx="0" cy="136800"/>
          </a:xfrm>
          <a:prstGeom prst="straightConnector1">
            <a:avLst/>
          </a:prstGeom>
          <a:noFill/>
          <a:ln w="50800" cap="flat" cmpd="sng">
            <a:solidFill>
              <a:srgbClr val="000000"/>
            </a:solidFill>
            <a:prstDash val="solid"/>
            <a:miter lim="8000"/>
            <a:headEnd type="none" w="sm" len="sm"/>
            <a:tailEnd type="none" w="sm" len="sm"/>
          </a:ln>
        </p:spPr>
      </p:cxnSp>
      <p:sp>
        <p:nvSpPr>
          <p:cNvPr id="20" name="Shape 339">
            <a:extLst>
              <a:ext uri="{FF2B5EF4-FFF2-40B4-BE49-F238E27FC236}">
                <a16:creationId xmlns:a16="http://schemas.microsoft.com/office/drawing/2014/main" id="{A45C11F2-BE71-FF47-9788-2B63EB3269AA}"/>
              </a:ext>
            </a:extLst>
          </p:cNvPr>
          <p:cNvSpPr txBox="1"/>
          <p:nvPr/>
        </p:nvSpPr>
        <p:spPr>
          <a:xfrm>
            <a:off x="1447782" y="3930534"/>
            <a:ext cx="61641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0     7    first    7.39  +</a:t>
            </a:r>
            <a:endParaRPr sz="2400">
              <a:solidFill>
                <a:srgbClr val="38761D"/>
              </a:solidFill>
              <a:latin typeface="Consolas"/>
              <a:ea typeface="Consolas"/>
              <a:cs typeface="Consolas"/>
              <a:sym typeface="Consolas"/>
            </a:endParaRPr>
          </a:p>
        </p:txBody>
      </p:sp>
      <p:sp>
        <p:nvSpPr>
          <p:cNvPr id="21" name="Shape 340">
            <a:extLst>
              <a:ext uri="{FF2B5EF4-FFF2-40B4-BE49-F238E27FC236}">
                <a16:creationId xmlns:a16="http://schemas.microsoft.com/office/drawing/2014/main" id="{9F03B0FD-C813-704B-BF6B-EB2CB7DD7347}"/>
              </a:ext>
            </a:extLst>
          </p:cNvPr>
          <p:cNvSpPr txBox="1"/>
          <p:nvPr/>
        </p:nvSpPr>
        <p:spPr>
          <a:xfrm>
            <a:off x="1447782" y="4387734"/>
            <a:ext cx="6784500" cy="33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chr3    4     10   second   1e-8  -</a:t>
            </a:r>
            <a:endParaRPr sz="2400">
              <a:solidFill>
                <a:srgbClr val="38761D"/>
              </a:solidFill>
              <a:latin typeface="Consolas"/>
              <a:ea typeface="Consolas"/>
              <a:cs typeface="Consolas"/>
              <a:sym typeface="Consolas"/>
            </a:endParaRPr>
          </a:p>
        </p:txBody>
      </p:sp>
      <p:cxnSp>
        <p:nvCxnSpPr>
          <p:cNvPr id="22" name="Shape 341">
            <a:extLst>
              <a:ext uri="{FF2B5EF4-FFF2-40B4-BE49-F238E27FC236}">
                <a16:creationId xmlns:a16="http://schemas.microsoft.com/office/drawing/2014/main" id="{184B298A-4ABC-7349-9DC9-A3B6DDDC19F8}"/>
              </a:ext>
            </a:extLst>
          </p:cNvPr>
          <p:cNvCxnSpPr/>
          <p:nvPr/>
        </p:nvCxnSpPr>
        <p:spPr>
          <a:xfrm>
            <a:off x="1442882" y="1911759"/>
            <a:ext cx="1148100" cy="0"/>
          </a:xfrm>
          <a:prstGeom prst="straightConnector1">
            <a:avLst/>
          </a:prstGeom>
          <a:noFill/>
          <a:ln w="28575" cap="flat" cmpd="sng">
            <a:solidFill>
              <a:srgbClr val="38761D"/>
            </a:solidFill>
            <a:prstDash val="solid"/>
            <a:round/>
            <a:headEnd type="none" w="med" len="med"/>
            <a:tailEnd type="stealth" w="med" len="med"/>
          </a:ln>
        </p:spPr>
      </p:cxnSp>
      <p:cxnSp>
        <p:nvCxnSpPr>
          <p:cNvPr id="23" name="Shape 342">
            <a:extLst>
              <a:ext uri="{FF2B5EF4-FFF2-40B4-BE49-F238E27FC236}">
                <a16:creationId xmlns:a16="http://schemas.microsoft.com/office/drawing/2014/main" id="{953209CF-63BD-5A49-ACE3-E37369082724}"/>
              </a:ext>
            </a:extLst>
          </p:cNvPr>
          <p:cNvCxnSpPr/>
          <p:nvPr/>
        </p:nvCxnSpPr>
        <p:spPr>
          <a:xfrm>
            <a:off x="2185632" y="2179509"/>
            <a:ext cx="1101900" cy="0"/>
          </a:xfrm>
          <a:prstGeom prst="straightConnector1">
            <a:avLst/>
          </a:prstGeom>
          <a:noFill/>
          <a:ln w="28575" cap="flat" cmpd="sng">
            <a:solidFill>
              <a:srgbClr val="38761D"/>
            </a:solidFill>
            <a:prstDash val="solid"/>
            <a:round/>
            <a:headEnd type="stealth" w="med" len="med"/>
            <a:tailEnd type="none" w="med" len="med"/>
          </a:ln>
        </p:spPr>
      </p:cxnSp>
      <p:sp>
        <p:nvSpPr>
          <p:cNvPr id="24" name="Shape 343">
            <a:extLst>
              <a:ext uri="{FF2B5EF4-FFF2-40B4-BE49-F238E27FC236}">
                <a16:creationId xmlns:a16="http://schemas.microsoft.com/office/drawing/2014/main" id="{B06DFE81-DD85-E647-A149-7A42B6AF4E98}"/>
              </a:ext>
            </a:extLst>
          </p:cNvPr>
          <p:cNvSpPr txBox="1"/>
          <p:nvPr/>
        </p:nvSpPr>
        <p:spPr>
          <a:xfrm>
            <a:off x="1417385" y="1350454"/>
            <a:ext cx="1101900" cy="638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rgbClr val="38761D"/>
                </a:solidFill>
                <a:latin typeface="Consolas"/>
                <a:ea typeface="Consolas"/>
                <a:cs typeface="Consolas"/>
                <a:sym typeface="Consolas"/>
              </a:rPr>
              <a:t>first</a:t>
            </a:r>
            <a:endParaRPr dirty="0"/>
          </a:p>
        </p:txBody>
      </p:sp>
      <p:sp>
        <p:nvSpPr>
          <p:cNvPr id="25" name="Shape 344">
            <a:extLst>
              <a:ext uri="{FF2B5EF4-FFF2-40B4-BE49-F238E27FC236}">
                <a16:creationId xmlns:a16="http://schemas.microsoft.com/office/drawing/2014/main" id="{0C97F5C7-DE33-F844-9E2E-96FD7F186D5D}"/>
              </a:ext>
            </a:extLst>
          </p:cNvPr>
          <p:cNvSpPr txBox="1"/>
          <p:nvPr/>
        </p:nvSpPr>
        <p:spPr>
          <a:xfrm>
            <a:off x="2636585" y="1579054"/>
            <a:ext cx="1611900" cy="638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solidFill>
                  <a:srgbClr val="38761D"/>
                </a:solidFill>
                <a:latin typeface="Consolas"/>
                <a:ea typeface="Consolas"/>
                <a:cs typeface="Consolas"/>
                <a:sym typeface="Consolas"/>
              </a:rPr>
              <a:t>second</a:t>
            </a:r>
            <a:endParaRPr/>
          </a:p>
        </p:txBody>
      </p:sp>
      <p:sp>
        <p:nvSpPr>
          <p:cNvPr id="26" name="Shape 237">
            <a:extLst>
              <a:ext uri="{FF2B5EF4-FFF2-40B4-BE49-F238E27FC236}">
                <a16:creationId xmlns:a16="http://schemas.microsoft.com/office/drawing/2014/main" id="{ECBCEA79-0084-6A41-B986-0EE3269E13D7}"/>
              </a:ext>
            </a:extLst>
          </p:cNvPr>
          <p:cNvSpPr txBox="1"/>
          <p:nvPr/>
        </p:nvSpPr>
        <p:spPr>
          <a:xfrm>
            <a:off x="1097280" y="6318065"/>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Tree>
    <p:extLst>
      <p:ext uri="{BB962C8B-B14F-4D97-AF65-F5344CB8AC3E}">
        <p14:creationId xmlns:p14="http://schemas.microsoft.com/office/powerpoint/2010/main" val="323903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7B9-12EE-CB4E-9C14-777073764E87}"/>
              </a:ext>
            </a:extLst>
          </p:cNvPr>
          <p:cNvSpPr>
            <a:spLocks noGrp="1"/>
          </p:cNvSpPr>
          <p:nvPr>
            <p:ph type="title"/>
          </p:nvPr>
        </p:nvSpPr>
        <p:spPr/>
        <p:txBody>
          <a:bodyPr/>
          <a:lstStyle/>
          <a:p>
            <a:r>
              <a:rPr lang="en-US" dirty="0"/>
              <a:t>Class overview</a:t>
            </a:r>
          </a:p>
        </p:txBody>
      </p:sp>
      <p:sp>
        <p:nvSpPr>
          <p:cNvPr id="3" name="Slide Number Placeholder 2">
            <a:extLst>
              <a:ext uri="{FF2B5EF4-FFF2-40B4-BE49-F238E27FC236}">
                <a16:creationId xmlns:a16="http://schemas.microsoft.com/office/drawing/2014/main" id="{1748B83F-A0F4-744E-B429-C758C50C5F12}"/>
              </a:ext>
            </a:extLst>
          </p:cNvPr>
          <p:cNvSpPr>
            <a:spLocks noGrp="1"/>
          </p:cNvSpPr>
          <p:nvPr>
            <p:ph type="sldNum" sz="quarter" idx="10"/>
          </p:nvPr>
        </p:nvSpPr>
        <p:spPr/>
        <p:txBody>
          <a:bodyPr/>
          <a:lstStyle/>
          <a:p>
            <a:pPr>
              <a:defRPr/>
            </a:pPr>
            <a:fld id="{A8C65370-7898-40B8-8246-60A93FC25CB8}" type="slidenum">
              <a:rPr lang="en-US" smtClean="0"/>
              <a:pPr>
                <a:defRPr/>
              </a:pPr>
              <a:t>3</a:t>
            </a:fld>
            <a:endParaRPr lang="en-US"/>
          </a:p>
        </p:txBody>
      </p:sp>
      <p:sp>
        <p:nvSpPr>
          <p:cNvPr id="4" name="Content Placeholder 2">
            <a:extLst>
              <a:ext uri="{FF2B5EF4-FFF2-40B4-BE49-F238E27FC236}">
                <a16:creationId xmlns:a16="http://schemas.microsoft.com/office/drawing/2014/main" id="{6A661550-CFD4-EE4D-A324-1134E6B92DE8}"/>
              </a:ext>
            </a:extLst>
          </p:cNvPr>
          <p:cNvSpPr txBox="1">
            <a:spLocks/>
          </p:cNvSpPr>
          <p:nvPr/>
        </p:nvSpPr>
        <p:spPr>
          <a:xfrm>
            <a:off x="406465" y="1047135"/>
            <a:ext cx="4723292" cy="4351337"/>
          </a:xfrm>
          <a:prstGeom prst="rect">
            <a:avLst/>
          </a:prstGeom>
        </p:spPr>
        <p:txBody>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Morning</a:t>
            </a:r>
          </a:p>
          <a:p>
            <a:pPr marL="914400" lvl="1" indent="-457200"/>
            <a:r>
              <a:rPr lang="en-US" sz="2400" dirty="0"/>
              <a:t>RNA experiments</a:t>
            </a:r>
          </a:p>
          <a:p>
            <a:pPr marL="914400" lvl="1" indent="-457200"/>
            <a:r>
              <a:rPr lang="en-US" sz="2400" dirty="0"/>
              <a:t>Genome Annotations</a:t>
            </a:r>
          </a:p>
          <a:p>
            <a:pPr marL="914400" lvl="1" indent="-457200"/>
            <a:r>
              <a:rPr lang="en-US" sz="2400" dirty="0"/>
              <a:t>Mapping ( +QC)</a:t>
            </a:r>
          </a:p>
          <a:p>
            <a:pPr marL="914400" lvl="1" indent="-457200"/>
            <a:r>
              <a:rPr lang="en-US" sz="2400" dirty="0"/>
              <a:t>Visualization (+QC)</a:t>
            </a:r>
          </a:p>
          <a:p>
            <a:pPr marL="914400" lvl="1" indent="-457200"/>
            <a:r>
              <a:rPr lang="en-US" sz="2400" dirty="0"/>
              <a:t>Quantification</a:t>
            </a:r>
          </a:p>
          <a:p>
            <a:pPr marL="914400" lvl="1" indent="-457200">
              <a:buFont typeface="+mj-lt"/>
              <a:buAutoNum type="arabicPeriod"/>
            </a:pPr>
            <a:endParaRPr lang="en-US" sz="2400" dirty="0"/>
          </a:p>
        </p:txBody>
      </p:sp>
      <p:sp>
        <p:nvSpPr>
          <p:cNvPr id="5" name="Content Placeholder 3">
            <a:extLst>
              <a:ext uri="{FF2B5EF4-FFF2-40B4-BE49-F238E27FC236}">
                <a16:creationId xmlns:a16="http://schemas.microsoft.com/office/drawing/2014/main" id="{57F5D566-F702-DF42-B214-46B9435B71FE}"/>
              </a:ext>
            </a:extLst>
          </p:cNvPr>
          <p:cNvSpPr txBox="1">
            <a:spLocks/>
          </p:cNvSpPr>
          <p:nvPr/>
        </p:nvSpPr>
        <p:spPr>
          <a:xfrm>
            <a:off x="5271073" y="1047135"/>
            <a:ext cx="44805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Afternoon</a:t>
            </a:r>
          </a:p>
          <a:p>
            <a:pPr marL="914400" lvl="1" indent="-457200"/>
            <a:r>
              <a:rPr lang="en-US" sz="2400" dirty="0"/>
              <a:t>Intro To R</a:t>
            </a:r>
          </a:p>
          <a:p>
            <a:pPr marL="914400" lvl="1" indent="-457200"/>
            <a:r>
              <a:rPr lang="en-US" sz="2400" dirty="0"/>
              <a:t>Correlation</a:t>
            </a:r>
          </a:p>
          <a:p>
            <a:pPr marL="914400" lvl="1" indent="-457200"/>
            <a:r>
              <a:rPr lang="en-US" sz="2400" dirty="0"/>
              <a:t>Differential analysis</a:t>
            </a:r>
          </a:p>
          <a:p>
            <a:pPr marL="914400" lvl="1" indent="-457200"/>
            <a:r>
              <a:rPr lang="en-US" sz="2400" dirty="0"/>
              <a:t>Figure making</a:t>
            </a:r>
          </a:p>
        </p:txBody>
      </p:sp>
    </p:spTree>
    <p:extLst>
      <p:ext uri="{BB962C8B-B14F-4D97-AF65-F5344CB8AC3E}">
        <p14:creationId xmlns:p14="http://schemas.microsoft.com/office/powerpoint/2010/main" val="2185250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D317-E2C1-ED4D-87CA-BAA58A19F6B7}"/>
              </a:ext>
            </a:extLst>
          </p:cNvPr>
          <p:cNvSpPr>
            <a:spLocks noGrp="1"/>
          </p:cNvSpPr>
          <p:nvPr>
            <p:ph type="title"/>
          </p:nvPr>
        </p:nvSpPr>
        <p:spPr/>
        <p:txBody>
          <a:bodyPr/>
          <a:lstStyle/>
          <a:p>
            <a:r>
              <a:rPr lang="en-US" dirty="0"/>
              <a:t>BED can also track Genome Annotations</a:t>
            </a:r>
          </a:p>
        </p:txBody>
      </p:sp>
      <p:sp>
        <p:nvSpPr>
          <p:cNvPr id="3" name="Slide Number Placeholder 2">
            <a:extLst>
              <a:ext uri="{FF2B5EF4-FFF2-40B4-BE49-F238E27FC236}">
                <a16:creationId xmlns:a16="http://schemas.microsoft.com/office/drawing/2014/main" id="{DF073CC0-5600-B94C-8610-8BFEA44BCE24}"/>
              </a:ext>
            </a:extLst>
          </p:cNvPr>
          <p:cNvSpPr>
            <a:spLocks noGrp="1"/>
          </p:cNvSpPr>
          <p:nvPr>
            <p:ph type="sldNum" sz="quarter" idx="10"/>
          </p:nvPr>
        </p:nvSpPr>
        <p:spPr/>
        <p:txBody>
          <a:bodyPr/>
          <a:lstStyle/>
          <a:p>
            <a:pPr>
              <a:defRPr/>
            </a:pPr>
            <a:fld id="{A8C65370-7898-40B8-8246-60A93FC25CB8}" type="slidenum">
              <a:rPr lang="en-US" smtClean="0"/>
              <a:pPr>
                <a:defRPr/>
              </a:pPr>
              <a:t>30</a:t>
            </a:fld>
            <a:endParaRPr lang="en-US"/>
          </a:p>
        </p:txBody>
      </p:sp>
      <p:pic>
        <p:nvPicPr>
          <p:cNvPr id="4" name="Shape 350">
            <a:extLst>
              <a:ext uri="{FF2B5EF4-FFF2-40B4-BE49-F238E27FC236}">
                <a16:creationId xmlns:a16="http://schemas.microsoft.com/office/drawing/2014/main" id="{55B5482B-78F9-6A41-A66D-3B484247300A}"/>
              </a:ext>
            </a:extLst>
          </p:cNvPr>
          <p:cNvPicPr preferRelativeResize="0"/>
          <p:nvPr/>
        </p:nvPicPr>
        <p:blipFill rotWithShape="1">
          <a:blip r:embed="rId2">
            <a:alphaModFix/>
          </a:blip>
          <a:srcRect/>
          <a:stretch/>
        </p:blipFill>
        <p:spPr>
          <a:xfrm>
            <a:off x="914399" y="1285103"/>
            <a:ext cx="7620276" cy="4411715"/>
          </a:xfrm>
          <a:prstGeom prst="rect">
            <a:avLst/>
          </a:prstGeom>
          <a:noFill/>
          <a:ln>
            <a:noFill/>
          </a:ln>
        </p:spPr>
      </p:pic>
      <p:sp>
        <p:nvSpPr>
          <p:cNvPr id="5" name="Shape 351">
            <a:extLst>
              <a:ext uri="{FF2B5EF4-FFF2-40B4-BE49-F238E27FC236}">
                <a16:creationId xmlns:a16="http://schemas.microsoft.com/office/drawing/2014/main" id="{CE49CE9E-F729-CE4E-AD85-6F19A5CA14BB}"/>
              </a:ext>
            </a:extLst>
          </p:cNvPr>
          <p:cNvSpPr/>
          <p:nvPr/>
        </p:nvSpPr>
        <p:spPr>
          <a:xfrm>
            <a:off x="1006436" y="4305124"/>
            <a:ext cx="7424715" cy="1342769"/>
          </a:xfrm>
          <a:prstGeom prst="rect">
            <a:avLst/>
          </a:prstGeom>
          <a:no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74313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EBFB-B804-2E45-AE13-95713D319CEB}"/>
              </a:ext>
            </a:extLst>
          </p:cNvPr>
          <p:cNvSpPr>
            <a:spLocks noGrp="1"/>
          </p:cNvSpPr>
          <p:nvPr>
            <p:ph type="title"/>
          </p:nvPr>
        </p:nvSpPr>
        <p:spPr/>
        <p:txBody>
          <a:bodyPr/>
          <a:lstStyle/>
          <a:p>
            <a:r>
              <a:rPr lang="en-US" dirty="0"/>
              <a:t>BED12 Example</a:t>
            </a:r>
          </a:p>
        </p:txBody>
      </p:sp>
      <p:sp>
        <p:nvSpPr>
          <p:cNvPr id="3" name="Slide Number Placeholder 2">
            <a:extLst>
              <a:ext uri="{FF2B5EF4-FFF2-40B4-BE49-F238E27FC236}">
                <a16:creationId xmlns:a16="http://schemas.microsoft.com/office/drawing/2014/main" id="{7661D6EF-1A59-C641-BFDD-59F998521725}"/>
              </a:ext>
            </a:extLst>
          </p:cNvPr>
          <p:cNvSpPr>
            <a:spLocks noGrp="1"/>
          </p:cNvSpPr>
          <p:nvPr>
            <p:ph type="sldNum" sz="quarter" idx="10"/>
          </p:nvPr>
        </p:nvSpPr>
        <p:spPr/>
        <p:txBody>
          <a:bodyPr/>
          <a:lstStyle/>
          <a:p>
            <a:pPr>
              <a:defRPr/>
            </a:pPr>
            <a:fld id="{A8C65370-7898-40B8-8246-60A93FC25CB8}" type="slidenum">
              <a:rPr lang="en-US" smtClean="0"/>
              <a:pPr>
                <a:defRPr/>
              </a:pPr>
              <a:t>31</a:t>
            </a:fld>
            <a:endParaRPr lang="en-US"/>
          </a:p>
        </p:txBody>
      </p:sp>
      <p:pic>
        <p:nvPicPr>
          <p:cNvPr id="4" name="Shape 357">
            <a:extLst>
              <a:ext uri="{FF2B5EF4-FFF2-40B4-BE49-F238E27FC236}">
                <a16:creationId xmlns:a16="http://schemas.microsoft.com/office/drawing/2014/main" id="{1E5890F0-5A78-9345-AA03-96E9D702E347}"/>
              </a:ext>
            </a:extLst>
          </p:cNvPr>
          <p:cNvPicPr preferRelativeResize="0"/>
          <p:nvPr/>
        </p:nvPicPr>
        <p:blipFill rotWithShape="1">
          <a:blip r:embed="rId2">
            <a:alphaModFix/>
          </a:blip>
          <a:srcRect l="999" t="6226"/>
          <a:stretch/>
        </p:blipFill>
        <p:spPr>
          <a:xfrm>
            <a:off x="531341" y="1322173"/>
            <a:ext cx="8648034" cy="1675107"/>
          </a:xfrm>
          <a:prstGeom prst="rect">
            <a:avLst/>
          </a:prstGeom>
          <a:noFill/>
          <a:ln>
            <a:noFill/>
          </a:ln>
        </p:spPr>
      </p:pic>
      <p:pic>
        <p:nvPicPr>
          <p:cNvPr id="5" name="Shape 358">
            <a:extLst>
              <a:ext uri="{FF2B5EF4-FFF2-40B4-BE49-F238E27FC236}">
                <a16:creationId xmlns:a16="http://schemas.microsoft.com/office/drawing/2014/main" id="{25D46ED1-243D-844D-963A-CB16576C80F9}"/>
              </a:ext>
            </a:extLst>
          </p:cNvPr>
          <p:cNvPicPr preferRelativeResize="0"/>
          <p:nvPr/>
        </p:nvPicPr>
        <p:blipFill rotWithShape="1">
          <a:blip r:embed="rId3">
            <a:alphaModFix/>
          </a:blip>
          <a:srcRect t="8433"/>
          <a:stretch/>
        </p:blipFill>
        <p:spPr>
          <a:xfrm>
            <a:off x="427938" y="3410759"/>
            <a:ext cx="8761322" cy="2336743"/>
          </a:xfrm>
          <a:prstGeom prst="rect">
            <a:avLst/>
          </a:prstGeom>
          <a:noFill/>
          <a:ln>
            <a:noFill/>
          </a:ln>
        </p:spPr>
      </p:pic>
    </p:spTree>
    <p:extLst>
      <p:ext uri="{BB962C8B-B14F-4D97-AF65-F5344CB8AC3E}">
        <p14:creationId xmlns:p14="http://schemas.microsoft.com/office/powerpoint/2010/main" val="366166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643D2-CF68-D848-A51A-72696E17CED3}"/>
              </a:ext>
            </a:extLst>
          </p:cNvPr>
          <p:cNvSpPr>
            <a:spLocks noGrp="1"/>
          </p:cNvSpPr>
          <p:nvPr>
            <p:ph type="title"/>
          </p:nvPr>
        </p:nvSpPr>
        <p:spPr/>
        <p:txBody>
          <a:bodyPr/>
          <a:lstStyle/>
          <a:p>
            <a:r>
              <a:rPr lang="en-US" dirty="0"/>
              <a:t>GTF/GFF</a:t>
            </a:r>
          </a:p>
        </p:txBody>
      </p:sp>
      <p:sp>
        <p:nvSpPr>
          <p:cNvPr id="3" name="Slide Number Placeholder 2">
            <a:extLst>
              <a:ext uri="{FF2B5EF4-FFF2-40B4-BE49-F238E27FC236}">
                <a16:creationId xmlns:a16="http://schemas.microsoft.com/office/drawing/2014/main" id="{9CB66CA0-5E03-504A-B505-B03F4EFADFE2}"/>
              </a:ext>
            </a:extLst>
          </p:cNvPr>
          <p:cNvSpPr>
            <a:spLocks noGrp="1"/>
          </p:cNvSpPr>
          <p:nvPr>
            <p:ph type="sldNum" sz="quarter" idx="10"/>
          </p:nvPr>
        </p:nvSpPr>
        <p:spPr/>
        <p:txBody>
          <a:bodyPr/>
          <a:lstStyle/>
          <a:p>
            <a:pPr>
              <a:defRPr/>
            </a:pPr>
            <a:fld id="{A8C65370-7898-40B8-8246-60A93FC25CB8}" type="slidenum">
              <a:rPr lang="en-US" smtClean="0"/>
              <a:pPr>
                <a:defRPr/>
              </a:pPr>
              <a:t>32</a:t>
            </a:fld>
            <a:endParaRPr lang="en-US"/>
          </a:p>
        </p:txBody>
      </p:sp>
      <p:sp>
        <p:nvSpPr>
          <p:cNvPr id="4" name="Content Placeholder 18">
            <a:extLst>
              <a:ext uri="{FF2B5EF4-FFF2-40B4-BE49-F238E27FC236}">
                <a16:creationId xmlns:a16="http://schemas.microsoft.com/office/drawing/2014/main" id="{716ABD7F-84CC-1349-A848-0671CA2D30C0}"/>
              </a:ext>
            </a:extLst>
          </p:cNvPr>
          <p:cNvSpPr txBox="1">
            <a:spLocks/>
          </p:cNvSpPr>
          <p:nvPr/>
        </p:nvSpPr>
        <p:spPr>
          <a:xfrm>
            <a:off x="4211595" y="908694"/>
            <a:ext cx="5315464" cy="5630973"/>
          </a:xfrm>
          <a:prstGeom prst="rect">
            <a:avLst/>
          </a:prstGeom>
        </p:spPr>
        <p:txBody>
          <a:bodyPr>
            <a:no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Wingdings" panose="05000000000000000000" pitchFamily="2" charset="2"/>
              <a:buNone/>
            </a:pPr>
            <a:r>
              <a:rPr lang="en-US" sz="1600" dirty="0"/>
              <a:t>Fields:</a:t>
            </a:r>
          </a:p>
          <a:p>
            <a:pPr marL="514350" indent="-514350">
              <a:spcBef>
                <a:spcPts val="0"/>
              </a:spcBef>
              <a:buFont typeface="+mj-lt"/>
              <a:buAutoNum type="arabicPeriod"/>
            </a:pPr>
            <a:r>
              <a:rPr lang="en-US" sz="1600" dirty="0" err="1"/>
              <a:t>Seqname</a:t>
            </a:r>
            <a:r>
              <a:rPr lang="en-US" sz="1600" dirty="0"/>
              <a:t> </a:t>
            </a:r>
            <a:r>
              <a:rPr lang="mr-IN" sz="1600" dirty="0"/>
              <a:t>–</a:t>
            </a:r>
            <a:r>
              <a:rPr lang="en-US" sz="1600" dirty="0"/>
              <a:t> name of </a:t>
            </a:r>
            <a:r>
              <a:rPr lang="en-US" sz="1600" dirty="0" err="1"/>
              <a:t>chrom</a:t>
            </a:r>
            <a:endParaRPr lang="en-US" sz="1600" dirty="0"/>
          </a:p>
          <a:p>
            <a:pPr marL="514350" indent="-514350">
              <a:spcBef>
                <a:spcPts val="0"/>
              </a:spcBef>
              <a:buFont typeface="+mj-lt"/>
              <a:buAutoNum type="arabicPeriod"/>
            </a:pPr>
            <a:r>
              <a:rPr lang="en-US" sz="1600" dirty="0"/>
              <a:t>Source </a:t>
            </a:r>
            <a:r>
              <a:rPr lang="mr-IN" sz="1600" dirty="0"/>
              <a:t>–</a:t>
            </a:r>
            <a:r>
              <a:rPr lang="en-US" sz="1600" dirty="0"/>
              <a:t> name of data source</a:t>
            </a:r>
          </a:p>
          <a:p>
            <a:pPr marL="514350" indent="-514350">
              <a:spcBef>
                <a:spcPts val="0"/>
              </a:spcBef>
              <a:buFont typeface="+mj-lt"/>
              <a:buAutoNum type="arabicPeriod"/>
            </a:pPr>
            <a:r>
              <a:rPr lang="en-US" sz="1600" dirty="0"/>
              <a:t>Feature - type</a:t>
            </a:r>
          </a:p>
          <a:p>
            <a:pPr marL="514350" indent="-514350">
              <a:spcBef>
                <a:spcPts val="0"/>
              </a:spcBef>
              <a:buFont typeface="+mj-lt"/>
              <a:buAutoNum type="arabicPeriod"/>
            </a:pPr>
            <a:r>
              <a:rPr lang="en-US" sz="1600" dirty="0"/>
              <a:t>Start </a:t>
            </a:r>
            <a:r>
              <a:rPr lang="mr-IN" sz="1600" dirty="0"/>
              <a:t>–</a:t>
            </a:r>
            <a:r>
              <a:rPr lang="en-US" sz="1600" dirty="0"/>
              <a:t> Start position</a:t>
            </a:r>
          </a:p>
          <a:p>
            <a:pPr marL="514350" indent="-514350">
              <a:spcBef>
                <a:spcPts val="0"/>
              </a:spcBef>
              <a:buFont typeface="+mj-lt"/>
              <a:buAutoNum type="arabicPeriod"/>
            </a:pPr>
            <a:r>
              <a:rPr lang="en-US" sz="1600" dirty="0"/>
              <a:t>End </a:t>
            </a:r>
            <a:r>
              <a:rPr lang="mr-IN" sz="1600" dirty="0"/>
              <a:t>–</a:t>
            </a:r>
            <a:r>
              <a:rPr lang="en-US" sz="1600" dirty="0"/>
              <a:t> End position</a:t>
            </a:r>
          </a:p>
          <a:p>
            <a:pPr marL="514350" indent="-514350">
              <a:spcBef>
                <a:spcPts val="0"/>
              </a:spcBef>
              <a:buFont typeface="+mj-lt"/>
              <a:buAutoNum type="arabicPeriod"/>
            </a:pPr>
            <a:r>
              <a:rPr lang="en-US" sz="1600" dirty="0"/>
              <a:t>Score </a:t>
            </a:r>
          </a:p>
          <a:p>
            <a:pPr marL="514350" indent="-514350">
              <a:spcBef>
                <a:spcPts val="0"/>
              </a:spcBef>
              <a:buFont typeface="+mj-lt"/>
              <a:buAutoNum type="arabicPeriod"/>
            </a:pPr>
            <a:r>
              <a:rPr lang="en-US" sz="1600" dirty="0"/>
              <a:t>Strand</a:t>
            </a:r>
          </a:p>
          <a:p>
            <a:pPr marL="514350" indent="-514350">
              <a:spcBef>
                <a:spcPts val="0"/>
              </a:spcBef>
              <a:buFont typeface="+mj-lt"/>
              <a:buAutoNum type="arabicPeriod"/>
            </a:pPr>
            <a:r>
              <a:rPr lang="en-US" sz="1600" dirty="0"/>
              <a:t>Frame </a:t>
            </a:r>
            <a:r>
              <a:rPr lang="mr-IN" sz="1600" dirty="0"/>
              <a:t>–</a:t>
            </a:r>
            <a:r>
              <a:rPr lang="en-US" sz="1600" dirty="0"/>
              <a:t> Indicates that base of codon</a:t>
            </a:r>
          </a:p>
          <a:p>
            <a:pPr marL="514350" indent="-514350">
              <a:spcBef>
                <a:spcPts val="0"/>
              </a:spcBef>
              <a:buFont typeface="+mj-lt"/>
              <a:buAutoNum type="arabicPeriod"/>
            </a:pPr>
            <a:r>
              <a:rPr lang="en-US" sz="1600" dirty="0"/>
              <a:t>Attribute </a:t>
            </a:r>
            <a:r>
              <a:rPr lang="mr-IN" sz="1600" dirty="0"/>
              <a:t>–</a:t>
            </a:r>
            <a:r>
              <a:rPr lang="en-US" sz="1600" dirty="0"/>
              <a:t> Semicolon list</a:t>
            </a:r>
          </a:p>
          <a:p>
            <a:pPr marL="514350" indent="-514350">
              <a:buFont typeface="+mj-lt"/>
              <a:buAutoNum type="arabicPeriod"/>
            </a:pPr>
            <a:endParaRPr lang="en-US" sz="2800" dirty="0"/>
          </a:p>
          <a:p>
            <a:pPr marL="457200" indent="-457200">
              <a:buFont typeface="+mj-lt"/>
              <a:buAutoNum type="arabicPeriod"/>
            </a:pPr>
            <a:endParaRPr lang="en-US" sz="2400" dirty="0"/>
          </a:p>
        </p:txBody>
      </p:sp>
      <p:sp>
        <p:nvSpPr>
          <p:cNvPr id="5" name="Content Placeholder 18">
            <a:extLst>
              <a:ext uri="{FF2B5EF4-FFF2-40B4-BE49-F238E27FC236}">
                <a16:creationId xmlns:a16="http://schemas.microsoft.com/office/drawing/2014/main" id="{EADF3C6D-E11E-6C48-A39B-D28F889AE58C}"/>
              </a:ext>
            </a:extLst>
          </p:cNvPr>
          <p:cNvSpPr txBox="1">
            <a:spLocks/>
          </p:cNvSpPr>
          <p:nvPr/>
        </p:nvSpPr>
        <p:spPr bwMode="auto">
          <a:xfrm>
            <a:off x="457200" y="1068860"/>
            <a:ext cx="4114800" cy="11205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Verdana" pitchFamily="34" charset="0"/>
              <a:buChar char=" "/>
              <a:defRPr sz="2400">
                <a:solidFill>
                  <a:schemeClr val="hlink"/>
                </a:solidFill>
                <a:latin typeface="+mn-lt"/>
                <a:ea typeface="ＭＳ Ｐゴシック" charset="0"/>
                <a:cs typeface="+mn-cs"/>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charset="0"/>
              </a:defRPr>
            </a:lvl2pPr>
            <a:lvl3pPr marL="1085850" indent="-228600" algn="l" rtl="0" eaLnBrk="0" fontAlgn="base" hangingPunct="0">
              <a:spcBef>
                <a:spcPct val="20000"/>
              </a:spcBef>
              <a:spcAft>
                <a:spcPct val="0"/>
              </a:spcAft>
              <a:buChar char="•"/>
              <a:defRPr>
                <a:solidFill>
                  <a:schemeClr val="tx1"/>
                </a:solidFill>
                <a:latin typeface="+mn-lt"/>
                <a:ea typeface="ＭＳ Ｐゴシック" charset="0"/>
              </a:defRPr>
            </a:lvl3pPr>
            <a:lvl4pPr marL="1428750" indent="-228600" algn="l" rtl="0" eaLnBrk="0" fontAlgn="base" hangingPunct="0">
              <a:spcBef>
                <a:spcPct val="20000"/>
              </a:spcBef>
              <a:spcAft>
                <a:spcPct val="0"/>
              </a:spcAft>
              <a:buChar char="–"/>
              <a:defRPr sz="1600">
                <a:solidFill>
                  <a:schemeClr val="tx1"/>
                </a:solidFill>
                <a:latin typeface="+mn-lt"/>
                <a:ea typeface="ＭＳ Ｐゴシック" charset="0"/>
              </a:defRPr>
            </a:lvl4pPr>
            <a:lvl5pPr marL="1771650" indent="-228600" algn="l" rtl="0" eaLnBrk="0" fontAlgn="base" hangingPunct="0">
              <a:spcBef>
                <a:spcPct val="20000"/>
              </a:spcBef>
              <a:spcAft>
                <a:spcPct val="0"/>
              </a:spcAft>
              <a:buChar char="»"/>
              <a:defRPr sz="1400">
                <a:solidFill>
                  <a:schemeClr val="tx1"/>
                </a:solidFill>
                <a:latin typeface="+mn-lt"/>
                <a:ea typeface="ＭＳ Ｐゴシック" charset="0"/>
              </a:defRPr>
            </a:lvl5pPr>
            <a:lvl6pPr marL="2228850" indent="-228600" algn="l" rtl="0" fontAlgn="base">
              <a:spcBef>
                <a:spcPct val="20000"/>
              </a:spcBef>
              <a:spcAft>
                <a:spcPct val="0"/>
              </a:spcAft>
              <a:buChar char="»"/>
              <a:defRPr sz="1400">
                <a:solidFill>
                  <a:schemeClr val="tx1"/>
                </a:solidFill>
                <a:latin typeface="+mn-lt"/>
              </a:defRPr>
            </a:lvl6pPr>
            <a:lvl7pPr marL="2686050" indent="-228600" algn="l" rtl="0" fontAlgn="base">
              <a:spcBef>
                <a:spcPct val="20000"/>
              </a:spcBef>
              <a:spcAft>
                <a:spcPct val="0"/>
              </a:spcAft>
              <a:buChar char="»"/>
              <a:defRPr sz="1400">
                <a:solidFill>
                  <a:schemeClr val="tx1"/>
                </a:solidFill>
                <a:latin typeface="+mn-lt"/>
              </a:defRPr>
            </a:lvl7pPr>
            <a:lvl8pPr marL="3143250" indent="-228600" algn="l" rtl="0" fontAlgn="base">
              <a:spcBef>
                <a:spcPct val="20000"/>
              </a:spcBef>
              <a:spcAft>
                <a:spcPct val="0"/>
              </a:spcAft>
              <a:buChar char="»"/>
              <a:defRPr sz="1400">
                <a:solidFill>
                  <a:schemeClr val="tx1"/>
                </a:solidFill>
                <a:latin typeface="+mn-lt"/>
              </a:defRPr>
            </a:lvl8pPr>
            <a:lvl9pPr marL="3600450" indent="-228600" algn="l" rtl="0" fontAlgn="base">
              <a:spcBef>
                <a:spcPct val="20000"/>
              </a:spcBef>
              <a:spcAft>
                <a:spcPct val="0"/>
              </a:spcAft>
              <a:buChar char="»"/>
              <a:defRPr sz="1400">
                <a:solidFill>
                  <a:schemeClr val="tx1"/>
                </a:solidFill>
                <a:latin typeface="+mn-lt"/>
              </a:defRPr>
            </a:lvl9pPr>
          </a:lstStyle>
          <a:p>
            <a:pPr marL="0" indent="0">
              <a:buNone/>
            </a:pPr>
            <a:r>
              <a:rPr lang="en-US" sz="2000" b="0" dirty="0"/>
              <a:t>GFF (General Feature Format)</a:t>
            </a:r>
          </a:p>
          <a:p>
            <a:pPr marL="0" indent="0">
              <a:buNone/>
            </a:pPr>
            <a:r>
              <a:rPr lang="en-US" sz="2000" b="0" dirty="0"/>
              <a:t>GTF (General Transfer Format)</a:t>
            </a:r>
          </a:p>
          <a:p>
            <a:pPr marL="0" indent="0">
              <a:buNone/>
            </a:pPr>
            <a:r>
              <a:rPr lang="en-US" sz="2000" b="0" dirty="0"/>
              <a:t>Note: GFFv2 == GTF</a:t>
            </a:r>
          </a:p>
          <a:p>
            <a:endParaRPr lang="en-US" sz="2800" dirty="0"/>
          </a:p>
          <a:p>
            <a:endParaRPr lang="en-US" dirty="0"/>
          </a:p>
        </p:txBody>
      </p:sp>
      <p:sp>
        <p:nvSpPr>
          <p:cNvPr id="6" name="Shape 361">
            <a:extLst>
              <a:ext uri="{FF2B5EF4-FFF2-40B4-BE49-F238E27FC236}">
                <a16:creationId xmlns:a16="http://schemas.microsoft.com/office/drawing/2014/main" id="{BFF7A4F2-D9DE-9943-B71E-346BEA71E707}"/>
              </a:ext>
            </a:extLst>
          </p:cNvPr>
          <p:cNvSpPr/>
          <p:nvPr/>
        </p:nvSpPr>
        <p:spPr>
          <a:xfrm>
            <a:off x="182639" y="4482626"/>
            <a:ext cx="7503600" cy="5886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000000"/>
              </a:buClr>
              <a:buSzPct val="25000"/>
              <a:buFont typeface="Consolas"/>
              <a:buNone/>
            </a:pPr>
            <a:r>
              <a:rPr lang="en" sz="1500" b="0" i="0" u="none" strike="noStrike" cap="none" dirty="0">
                <a:solidFill>
                  <a:srgbClr val="000000"/>
                </a:solidFill>
                <a:latin typeface="Consolas"/>
                <a:ea typeface="Consolas"/>
                <a:cs typeface="Consolas"/>
                <a:sym typeface="Consolas"/>
              </a:rPr>
              <a:t>chr22  TeleGene enhancer  10000000  10001000  500 +  .  touch1</a:t>
            </a:r>
          </a:p>
          <a:p>
            <a:pPr marL="0" marR="0" lvl="0" indent="0" algn="ctr" rtl="0">
              <a:lnSpc>
                <a:spcPct val="100000"/>
              </a:lnSpc>
              <a:spcBef>
                <a:spcPts val="0"/>
              </a:spcBef>
              <a:spcAft>
                <a:spcPts val="0"/>
              </a:spcAft>
              <a:buClr>
                <a:srgbClr val="000000"/>
              </a:buClr>
              <a:buSzPct val="25000"/>
              <a:buFont typeface="Consolas"/>
              <a:buNone/>
            </a:pPr>
            <a:r>
              <a:rPr lang="en" sz="1500" b="0" i="0" u="none" strike="noStrike" cap="none" dirty="0">
                <a:solidFill>
                  <a:srgbClr val="000000"/>
                </a:solidFill>
                <a:latin typeface="Consolas"/>
                <a:ea typeface="Consolas"/>
                <a:cs typeface="Consolas"/>
                <a:sym typeface="Consolas"/>
              </a:rPr>
              <a:t>chr22  TeleGene promoter  10010000  10010100  900 +  .  touch1</a:t>
            </a:r>
          </a:p>
          <a:p>
            <a:pPr marL="0" marR="0" lvl="0" indent="0" algn="ctr" rtl="0">
              <a:lnSpc>
                <a:spcPct val="100000"/>
              </a:lnSpc>
              <a:spcBef>
                <a:spcPts val="0"/>
              </a:spcBef>
              <a:spcAft>
                <a:spcPts val="0"/>
              </a:spcAft>
              <a:buClr>
                <a:srgbClr val="000000"/>
              </a:buClr>
              <a:buSzPct val="25000"/>
              <a:buFont typeface="Consolas"/>
              <a:buNone/>
            </a:pPr>
            <a:r>
              <a:rPr lang="en" sz="1500" b="0" i="0" u="none" strike="noStrike" cap="none" dirty="0">
                <a:solidFill>
                  <a:srgbClr val="000000"/>
                </a:solidFill>
                <a:latin typeface="Consolas"/>
                <a:ea typeface="Consolas"/>
                <a:cs typeface="Consolas"/>
                <a:sym typeface="Consolas"/>
              </a:rPr>
              <a:t>chr22  TeleGene promoter  10020000  10025000  800 -  .  touch2</a:t>
            </a:r>
          </a:p>
        </p:txBody>
      </p:sp>
      <p:sp>
        <p:nvSpPr>
          <p:cNvPr id="7" name="Shape 363">
            <a:extLst>
              <a:ext uri="{FF2B5EF4-FFF2-40B4-BE49-F238E27FC236}">
                <a16:creationId xmlns:a16="http://schemas.microsoft.com/office/drawing/2014/main" id="{9EA85FCF-525D-AB4F-A9D1-2D1111DF5BA9}"/>
              </a:ext>
            </a:extLst>
          </p:cNvPr>
          <p:cNvSpPr txBox="1"/>
          <p:nvPr/>
        </p:nvSpPr>
        <p:spPr>
          <a:xfrm>
            <a:off x="326794" y="5367929"/>
            <a:ext cx="8448900" cy="460200"/>
          </a:xfrm>
          <a:prstGeom prst="rect">
            <a:avLst/>
          </a:prstGeom>
          <a:noFill/>
          <a:ln>
            <a:noFill/>
          </a:ln>
        </p:spPr>
        <p:txBody>
          <a:bodyPr lIns="91425" tIns="91425" rIns="91425" bIns="91425" anchor="t" anchorCtr="0">
            <a:noAutofit/>
          </a:bodyPr>
          <a:lstStyle/>
          <a:p>
            <a:pPr lvl="0" rtl="0">
              <a:spcBef>
                <a:spcPts val="0"/>
              </a:spcBef>
              <a:buNone/>
            </a:pPr>
            <a:r>
              <a:rPr lang="en" sz="2400" dirty="0">
                <a:solidFill>
                  <a:srgbClr val="38761D"/>
                </a:solidFill>
                <a:latin typeface="Economica"/>
                <a:ea typeface="Economica"/>
                <a:cs typeface="Economica"/>
                <a:sym typeface="Economica"/>
              </a:rPr>
              <a:t>Note that the start and end coordinates are </a:t>
            </a:r>
            <a:r>
              <a:rPr lang="en-US" sz="2400" dirty="0">
                <a:solidFill>
                  <a:srgbClr val="38761D"/>
                </a:solidFill>
                <a:latin typeface="Economica"/>
                <a:ea typeface="Economica"/>
                <a:cs typeface="Economica"/>
                <a:sym typeface="Economica"/>
              </a:rPr>
              <a:t>1-based versus 0-based BED format</a:t>
            </a:r>
          </a:p>
        </p:txBody>
      </p:sp>
    </p:spTree>
    <p:extLst>
      <p:ext uri="{BB962C8B-B14F-4D97-AF65-F5344CB8AC3E}">
        <p14:creationId xmlns:p14="http://schemas.microsoft.com/office/powerpoint/2010/main" val="2543638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7A71-C3E9-7748-B6A3-F81FF1899F44}"/>
              </a:ext>
            </a:extLst>
          </p:cNvPr>
          <p:cNvSpPr>
            <a:spLocks noGrp="1"/>
          </p:cNvSpPr>
          <p:nvPr>
            <p:ph type="title"/>
          </p:nvPr>
        </p:nvSpPr>
        <p:spPr/>
        <p:txBody>
          <a:bodyPr/>
          <a:lstStyle/>
          <a:p>
            <a:r>
              <a:rPr lang="en-US" dirty="0"/>
              <a:t>GTF/GFF Example</a:t>
            </a:r>
          </a:p>
        </p:txBody>
      </p:sp>
      <p:sp>
        <p:nvSpPr>
          <p:cNvPr id="3" name="Slide Number Placeholder 2">
            <a:extLst>
              <a:ext uri="{FF2B5EF4-FFF2-40B4-BE49-F238E27FC236}">
                <a16:creationId xmlns:a16="http://schemas.microsoft.com/office/drawing/2014/main" id="{011FDEB1-D521-F145-BBA7-C41E1CE83C32}"/>
              </a:ext>
            </a:extLst>
          </p:cNvPr>
          <p:cNvSpPr>
            <a:spLocks noGrp="1"/>
          </p:cNvSpPr>
          <p:nvPr>
            <p:ph type="sldNum" sz="quarter" idx="10"/>
          </p:nvPr>
        </p:nvSpPr>
        <p:spPr/>
        <p:txBody>
          <a:bodyPr/>
          <a:lstStyle/>
          <a:p>
            <a:pPr>
              <a:defRPr/>
            </a:pPr>
            <a:fld id="{A8C65370-7898-40B8-8246-60A93FC25CB8}" type="slidenum">
              <a:rPr lang="en-US" smtClean="0"/>
              <a:pPr>
                <a:defRPr/>
              </a:pPr>
              <a:t>33</a:t>
            </a:fld>
            <a:endParaRPr lang="en-US"/>
          </a:p>
        </p:txBody>
      </p:sp>
      <p:pic>
        <p:nvPicPr>
          <p:cNvPr id="4" name="Shape 371">
            <a:extLst>
              <a:ext uri="{FF2B5EF4-FFF2-40B4-BE49-F238E27FC236}">
                <a16:creationId xmlns:a16="http://schemas.microsoft.com/office/drawing/2014/main" id="{0C9934D7-A9C5-8048-B40A-D57EB858F8A5}"/>
              </a:ext>
            </a:extLst>
          </p:cNvPr>
          <p:cNvPicPr preferRelativeResize="0"/>
          <p:nvPr/>
        </p:nvPicPr>
        <p:blipFill rotWithShape="1">
          <a:blip r:embed="rId2">
            <a:alphaModFix/>
          </a:blip>
          <a:srcRect/>
          <a:stretch/>
        </p:blipFill>
        <p:spPr>
          <a:xfrm>
            <a:off x="762000" y="1295400"/>
            <a:ext cx="7315200" cy="4611000"/>
          </a:xfrm>
          <a:prstGeom prst="rect">
            <a:avLst/>
          </a:prstGeom>
          <a:noFill/>
          <a:ln>
            <a:noFill/>
          </a:ln>
        </p:spPr>
      </p:pic>
    </p:spTree>
    <p:extLst>
      <p:ext uri="{BB962C8B-B14F-4D97-AF65-F5344CB8AC3E}">
        <p14:creationId xmlns:p14="http://schemas.microsoft.com/office/powerpoint/2010/main" val="2863341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732E-4A61-904F-98BA-9B54B80F38E3}"/>
              </a:ext>
            </a:extLst>
          </p:cNvPr>
          <p:cNvSpPr>
            <a:spLocks noGrp="1"/>
          </p:cNvSpPr>
          <p:nvPr>
            <p:ph type="title"/>
          </p:nvPr>
        </p:nvSpPr>
        <p:spPr/>
        <p:txBody>
          <a:bodyPr/>
          <a:lstStyle/>
          <a:p>
            <a:r>
              <a:rPr lang="en-US" dirty="0"/>
              <a:t>How does BED and GTF define a genomic range?</a:t>
            </a:r>
          </a:p>
        </p:txBody>
      </p:sp>
      <p:sp>
        <p:nvSpPr>
          <p:cNvPr id="3" name="Slide Number Placeholder 2">
            <a:extLst>
              <a:ext uri="{FF2B5EF4-FFF2-40B4-BE49-F238E27FC236}">
                <a16:creationId xmlns:a16="http://schemas.microsoft.com/office/drawing/2014/main" id="{FBAC0089-2D23-104B-8F28-464C7B50B442}"/>
              </a:ext>
            </a:extLst>
          </p:cNvPr>
          <p:cNvSpPr>
            <a:spLocks noGrp="1"/>
          </p:cNvSpPr>
          <p:nvPr>
            <p:ph type="sldNum" sz="quarter" idx="10"/>
          </p:nvPr>
        </p:nvSpPr>
        <p:spPr/>
        <p:txBody>
          <a:bodyPr/>
          <a:lstStyle/>
          <a:p>
            <a:pPr>
              <a:defRPr/>
            </a:pPr>
            <a:fld id="{A8C65370-7898-40B8-8246-60A93FC25CB8}" type="slidenum">
              <a:rPr lang="en-US" smtClean="0"/>
              <a:pPr>
                <a:defRPr/>
              </a:pPr>
              <a:t>34</a:t>
            </a:fld>
            <a:endParaRPr lang="en-US"/>
          </a:p>
        </p:txBody>
      </p:sp>
      <p:pic>
        <p:nvPicPr>
          <p:cNvPr id="4" name="Shape 231">
            <a:extLst>
              <a:ext uri="{FF2B5EF4-FFF2-40B4-BE49-F238E27FC236}">
                <a16:creationId xmlns:a16="http://schemas.microsoft.com/office/drawing/2014/main" id="{513642E3-1721-DC4D-B8B6-AA98698D64A7}"/>
              </a:ext>
            </a:extLst>
          </p:cNvPr>
          <p:cNvPicPr preferRelativeResize="0"/>
          <p:nvPr/>
        </p:nvPicPr>
        <p:blipFill>
          <a:blip r:embed="rId2">
            <a:alphaModFix/>
          </a:blip>
          <a:stretch>
            <a:fillRect/>
          </a:stretch>
        </p:blipFill>
        <p:spPr>
          <a:xfrm>
            <a:off x="152400" y="1651800"/>
            <a:ext cx="8839198" cy="1698512"/>
          </a:xfrm>
          <a:prstGeom prst="rect">
            <a:avLst/>
          </a:prstGeom>
          <a:noFill/>
          <a:ln>
            <a:noFill/>
          </a:ln>
        </p:spPr>
      </p:pic>
      <p:sp>
        <p:nvSpPr>
          <p:cNvPr id="5" name="Shape 232">
            <a:extLst>
              <a:ext uri="{FF2B5EF4-FFF2-40B4-BE49-F238E27FC236}">
                <a16:creationId xmlns:a16="http://schemas.microsoft.com/office/drawing/2014/main" id="{7AE3738F-1EA5-784A-869E-DCDC4A608A19}"/>
              </a:ext>
            </a:extLst>
          </p:cNvPr>
          <p:cNvSpPr txBox="1"/>
          <p:nvPr/>
        </p:nvSpPr>
        <p:spPr>
          <a:xfrm>
            <a:off x="5638800" y="3505200"/>
            <a:ext cx="3124200" cy="949200"/>
          </a:xfrm>
          <a:prstGeom prst="rect">
            <a:avLst/>
          </a:prstGeom>
          <a:noFill/>
          <a:ln>
            <a:noFill/>
          </a:ln>
        </p:spPr>
        <p:txBody>
          <a:bodyPr lIns="91425" tIns="91425" rIns="91425" bIns="91425" anchor="ctr" anchorCtr="0">
            <a:noAutofit/>
          </a:bodyPr>
          <a:lstStyle/>
          <a:p>
            <a:pPr lvl="0" rtl="0">
              <a:spcBef>
                <a:spcPts val="0"/>
              </a:spcBef>
              <a:buNone/>
            </a:pPr>
            <a:r>
              <a:rPr lang="en" sz="2400" dirty="0">
                <a:solidFill>
                  <a:srgbClr val="38761D"/>
                </a:solidFill>
                <a:latin typeface="Economica"/>
                <a:ea typeface="Economica"/>
                <a:cs typeface="Economica"/>
                <a:sym typeface="Economica"/>
              </a:rPr>
              <a:t>What interval defines the 2nd and 3rd nucleotides of chromosome 1?</a:t>
            </a:r>
          </a:p>
        </p:txBody>
      </p:sp>
      <p:sp>
        <p:nvSpPr>
          <p:cNvPr id="10" name="Shape 237">
            <a:extLst>
              <a:ext uri="{FF2B5EF4-FFF2-40B4-BE49-F238E27FC236}">
                <a16:creationId xmlns:a16="http://schemas.microsoft.com/office/drawing/2014/main" id="{49BED387-D87A-5E42-979F-AB7552AD9275}"/>
              </a:ext>
            </a:extLst>
          </p:cNvPr>
          <p:cNvSpPr txBox="1"/>
          <p:nvPr/>
        </p:nvSpPr>
        <p:spPr>
          <a:xfrm>
            <a:off x="1097280" y="6391604"/>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spTree>
    <p:extLst>
      <p:ext uri="{BB962C8B-B14F-4D97-AF65-F5344CB8AC3E}">
        <p14:creationId xmlns:p14="http://schemas.microsoft.com/office/powerpoint/2010/main" val="3538666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732E-4A61-904F-98BA-9B54B80F38E3}"/>
              </a:ext>
            </a:extLst>
          </p:cNvPr>
          <p:cNvSpPr>
            <a:spLocks noGrp="1"/>
          </p:cNvSpPr>
          <p:nvPr>
            <p:ph type="title"/>
          </p:nvPr>
        </p:nvSpPr>
        <p:spPr/>
        <p:txBody>
          <a:bodyPr/>
          <a:lstStyle/>
          <a:p>
            <a:r>
              <a:rPr lang="en-US" dirty="0"/>
              <a:t>How does BED and GTF define a genomic range?</a:t>
            </a:r>
          </a:p>
        </p:txBody>
      </p:sp>
      <p:sp>
        <p:nvSpPr>
          <p:cNvPr id="3" name="Slide Number Placeholder 2">
            <a:extLst>
              <a:ext uri="{FF2B5EF4-FFF2-40B4-BE49-F238E27FC236}">
                <a16:creationId xmlns:a16="http://schemas.microsoft.com/office/drawing/2014/main" id="{FBAC0089-2D23-104B-8F28-464C7B50B442}"/>
              </a:ext>
            </a:extLst>
          </p:cNvPr>
          <p:cNvSpPr>
            <a:spLocks noGrp="1"/>
          </p:cNvSpPr>
          <p:nvPr>
            <p:ph type="sldNum" sz="quarter" idx="10"/>
          </p:nvPr>
        </p:nvSpPr>
        <p:spPr/>
        <p:txBody>
          <a:bodyPr/>
          <a:lstStyle/>
          <a:p>
            <a:pPr>
              <a:defRPr/>
            </a:pPr>
            <a:fld id="{A8C65370-7898-40B8-8246-60A93FC25CB8}" type="slidenum">
              <a:rPr lang="en-US" smtClean="0"/>
              <a:pPr>
                <a:defRPr/>
              </a:pPr>
              <a:t>35</a:t>
            </a:fld>
            <a:endParaRPr lang="en-US"/>
          </a:p>
        </p:txBody>
      </p:sp>
      <p:pic>
        <p:nvPicPr>
          <p:cNvPr id="4" name="Shape 231">
            <a:extLst>
              <a:ext uri="{FF2B5EF4-FFF2-40B4-BE49-F238E27FC236}">
                <a16:creationId xmlns:a16="http://schemas.microsoft.com/office/drawing/2014/main" id="{513642E3-1721-DC4D-B8B6-AA98698D64A7}"/>
              </a:ext>
            </a:extLst>
          </p:cNvPr>
          <p:cNvPicPr preferRelativeResize="0"/>
          <p:nvPr/>
        </p:nvPicPr>
        <p:blipFill>
          <a:blip r:embed="rId2">
            <a:alphaModFix/>
          </a:blip>
          <a:stretch>
            <a:fillRect/>
          </a:stretch>
        </p:blipFill>
        <p:spPr>
          <a:xfrm>
            <a:off x="152400" y="1651800"/>
            <a:ext cx="8839198" cy="1698512"/>
          </a:xfrm>
          <a:prstGeom prst="rect">
            <a:avLst/>
          </a:prstGeom>
          <a:noFill/>
          <a:ln>
            <a:noFill/>
          </a:ln>
        </p:spPr>
      </p:pic>
      <p:sp>
        <p:nvSpPr>
          <p:cNvPr id="5" name="Shape 232">
            <a:extLst>
              <a:ext uri="{FF2B5EF4-FFF2-40B4-BE49-F238E27FC236}">
                <a16:creationId xmlns:a16="http://schemas.microsoft.com/office/drawing/2014/main" id="{7AE3738F-1EA5-784A-869E-DCDC4A608A19}"/>
              </a:ext>
            </a:extLst>
          </p:cNvPr>
          <p:cNvSpPr txBox="1"/>
          <p:nvPr/>
        </p:nvSpPr>
        <p:spPr>
          <a:xfrm>
            <a:off x="5638800" y="3505200"/>
            <a:ext cx="3124200" cy="949200"/>
          </a:xfrm>
          <a:prstGeom prst="rect">
            <a:avLst/>
          </a:prstGeom>
          <a:noFill/>
          <a:ln>
            <a:noFill/>
          </a:ln>
        </p:spPr>
        <p:txBody>
          <a:bodyPr lIns="91425" tIns="91425" rIns="91425" bIns="91425" anchor="ctr" anchorCtr="0">
            <a:noAutofit/>
          </a:bodyPr>
          <a:lstStyle/>
          <a:p>
            <a:pPr lvl="0" rtl="0">
              <a:spcBef>
                <a:spcPts val="0"/>
              </a:spcBef>
              <a:buNone/>
            </a:pPr>
            <a:r>
              <a:rPr lang="en" sz="2400" dirty="0">
                <a:solidFill>
                  <a:srgbClr val="38761D"/>
                </a:solidFill>
                <a:latin typeface="Economica"/>
                <a:ea typeface="Economica"/>
                <a:cs typeface="Economica"/>
                <a:sym typeface="Economica"/>
              </a:rPr>
              <a:t>What interval defines the 2nd and 3rd nucleotides of chromosome 1?</a:t>
            </a:r>
          </a:p>
        </p:txBody>
      </p:sp>
      <p:grpSp>
        <p:nvGrpSpPr>
          <p:cNvPr id="6" name="Shape 233">
            <a:extLst>
              <a:ext uri="{FF2B5EF4-FFF2-40B4-BE49-F238E27FC236}">
                <a16:creationId xmlns:a16="http://schemas.microsoft.com/office/drawing/2014/main" id="{5CCE9364-5C90-154F-A7B6-37BF2080C768}"/>
              </a:ext>
            </a:extLst>
          </p:cNvPr>
          <p:cNvGrpSpPr/>
          <p:nvPr/>
        </p:nvGrpSpPr>
        <p:grpSpPr>
          <a:xfrm>
            <a:off x="1600200" y="3048000"/>
            <a:ext cx="3048000" cy="2050500"/>
            <a:chOff x="2767975" y="2445850"/>
            <a:chExt cx="3048000" cy="2050500"/>
          </a:xfrm>
        </p:grpSpPr>
        <p:sp>
          <p:nvSpPr>
            <p:cNvPr id="7" name="Shape 234">
              <a:extLst>
                <a:ext uri="{FF2B5EF4-FFF2-40B4-BE49-F238E27FC236}">
                  <a16:creationId xmlns:a16="http://schemas.microsoft.com/office/drawing/2014/main" id="{ED33B1FA-DE33-9749-B89A-EF29BA264072}"/>
                </a:ext>
              </a:extLst>
            </p:cNvPr>
            <p:cNvSpPr txBox="1"/>
            <p:nvPr/>
          </p:nvSpPr>
          <p:spPr>
            <a:xfrm>
              <a:off x="2767975" y="4163050"/>
              <a:ext cx="2857800" cy="333300"/>
            </a:xfrm>
            <a:prstGeom prst="rect">
              <a:avLst/>
            </a:prstGeom>
            <a:noFill/>
            <a:ln>
              <a:noFill/>
            </a:ln>
          </p:spPr>
          <p:txBody>
            <a:bodyPr lIns="91425" tIns="91425" rIns="91425" bIns="91425" anchor="t" anchorCtr="0">
              <a:noAutofit/>
            </a:bodyPr>
            <a:lstStyle/>
            <a:p>
              <a:pPr lvl="0" rtl="0">
                <a:spcBef>
                  <a:spcPts val="0"/>
                </a:spcBef>
                <a:buNone/>
              </a:pPr>
              <a:r>
                <a:rPr lang="en-US" sz="1800" dirty="0">
                  <a:solidFill>
                    <a:srgbClr val="980000"/>
                  </a:solidFill>
                  <a:latin typeface="Consolas"/>
                  <a:ea typeface="Consolas"/>
                  <a:cs typeface="Consolas"/>
                  <a:sym typeface="Consolas"/>
                </a:rPr>
                <a:t>(BED) </a:t>
              </a:r>
              <a:r>
                <a:rPr lang="en" sz="1800" dirty="0">
                  <a:solidFill>
                    <a:srgbClr val="980000"/>
                  </a:solidFill>
                  <a:latin typeface="Consolas"/>
                  <a:ea typeface="Consolas"/>
                  <a:cs typeface="Consolas"/>
                  <a:sym typeface="Consolas"/>
                </a:rPr>
                <a:t>chr1    1     3</a:t>
              </a:r>
              <a:endParaRPr lang="en-US" sz="1800" dirty="0">
                <a:solidFill>
                  <a:srgbClr val="980000"/>
                </a:solidFill>
                <a:latin typeface="Consolas"/>
                <a:ea typeface="Consolas"/>
                <a:cs typeface="Consolas"/>
                <a:sym typeface="Consolas"/>
              </a:endParaRPr>
            </a:p>
            <a:p>
              <a:pPr lvl="0" rtl="0">
                <a:spcBef>
                  <a:spcPts val="0"/>
                </a:spcBef>
                <a:buNone/>
              </a:pPr>
              <a:endParaRPr lang="en" sz="1800" dirty="0">
                <a:solidFill>
                  <a:srgbClr val="980000"/>
                </a:solidFill>
                <a:latin typeface="Consolas"/>
                <a:ea typeface="Consolas"/>
                <a:cs typeface="Consolas"/>
                <a:sym typeface="Consolas"/>
              </a:endParaRPr>
            </a:p>
          </p:txBody>
        </p:sp>
        <p:cxnSp>
          <p:nvCxnSpPr>
            <p:cNvPr id="8" name="Shape 235">
              <a:extLst>
                <a:ext uri="{FF2B5EF4-FFF2-40B4-BE49-F238E27FC236}">
                  <a16:creationId xmlns:a16="http://schemas.microsoft.com/office/drawing/2014/main" id="{84707B7E-7982-0C43-A100-C9869B7B8298}"/>
                </a:ext>
              </a:extLst>
            </p:cNvPr>
            <p:cNvCxnSpPr/>
            <p:nvPr/>
          </p:nvCxnSpPr>
          <p:spPr>
            <a:xfrm flipH="1" flipV="1">
              <a:off x="3910975" y="2445850"/>
              <a:ext cx="685800" cy="1828800"/>
            </a:xfrm>
            <a:prstGeom prst="straightConnector1">
              <a:avLst/>
            </a:prstGeom>
            <a:noFill/>
            <a:ln w="9525" cap="flat" cmpd="sng">
              <a:solidFill>
                <a:srgbClr val="85200C"/>
              </a:solidFill>
              <a:prstDash val="solid"/>
              <a:round/>
              <a:headEnd type="none" w="lg" len="lg"/>
              <a:tailEnd type="triangle" w="lg" len="lg"/>
            </a:ln>
          </p:spPr>
        </p:cxnSp>
        <p:cxnSp>
          <p:nvCxnSpPr>
            <p:cNvPr id="9" name="Shape 236">
              <a:extLst>
                <a:ext uri="{FF2B5EF4-FFF2-40B4-BE49-F238E27FC236}">
                  <a16:creationId xmlns:a16="http://schemas.microsoft.com/office/drawing/2014/main" id="{EDF24382-17E5-5848-8D63-C070F04B1D2F}"/>
                </a:ext>
              </a:extLst>
            </p:cNvPr>
            <p:cNvCxnSpPr/>
            <p:nvPr/>
          </p:nvCxnSpPr>
          <p:spPr>
            <a:xfrm flipV="1">
              <a:off x="5434975" y="2445850"/>
              <a:ext cx="381000" cy="1828800"/>
            </a:xfrm>
            <a:prstGeom prst="straightConnector1">
              <a:avLst/>
            </a:prstGeom>
            <a:noFill/>
            <a:ln w="9525" cap="flat" cmpd="sng">
              <a:solidFill>
                <a:srgbClr val="85200C"/>
              </a:solidFill>
              <a:prstDash val="solid"/>
              <a:round/>
              <a:headEnd type="none" w="lg" len="lg"/>
              <a:tailEnd type="triangle" w="lg" len="lg"/>
            </a:ln>
          </p:spPr>
        </p:cxnSp>
      </p:grpSp>
      <p:sp>
        <p:nvSpPr>
          <p:cNvPr id="10" name="Shape 237">
            <a:extLst>
              <a:ext uri="{FF2B5EF4-FFF2-40B4-BE49-F238E27FC236}">
                <a16:creationId xmlns:a16="http://schemas.microsoft.com/office/drawing/2014/main" id="{49BED387-D87A-5E42-979F-AB7552AD9275}"/>
              </a:ext>
            </a:extLst>
          </p:cNvPr>
          <p:cNvSpPr txBox="1"/>
          <p:nvPr/>
        </p:nvSpPr>
        <p:spPr>
          <a:xfrm>
            <a:off x="1097280" y="6391604"/>
            <a:ext cx="3715662" cy="320400"/>
          </a:xfrm>
          <a:prstGeom prst="rect">
            <a:avLst/>
          </a:prstGeom>
          <a:noFill/>
          <a:ln>
            <a:noFill/>
          </a:ln>
        </p:spPr>
        <p:txBody>
          <a:bodyPr lIns="91425" tIns="91425" rIns="91425" bIns="91425" anchor="ctr" anchorCtr="0">
            <a:noAutofit/>
          </a:bodyPr>
          <a:lstStyle/>
          <a:p>
            <a:pPr lvl="0" rtl="0">
              <a:spcBef>
                <a:spcPts val="0"/>
              </a:spcBef>
              <a:buNone/>
            </a:pPr>
            <a:r>
              <a:rPr lang="en" sz="1200" dirty="0">
                <a:latin typeface="Economica"/>
                <a:ea typeface="Economica"/>
                <a:cs typeface="Economica"/>
                <a:sym typeface="Economica"/>
              </a:rPr>
              <a:t>https://www.biostars.org/p/84686/</a:t>
            </a:r>
          </a:p>
        </p:txBody>
      </p:sp>
      <p:grpSp>
        <p:nvGrpSpPr>
          <p:cNvPr id="11" name="Shape 233">
            <a:extLst>
              <a:ext uri="{FF2B5EF4-FFF2-40B4-BE49-F238E27FC236}">
                <a16:creationId xmlns:a16="http://schemas.microsoft.com/office/drawing/2014/main" id="{B400A270-4947-E246-8175-F0322E80983D}"/>
              </a:ext>
            </a:extLst>
          </p:cNvPr>
          <p:cNvGrpSpPr/>
          <p:nvPr/>
        </p:nvGrpSpPr>
        <p:grpSpPr>
          <a:xfrm>
            <a:off x="3276600" y="2667000"/>
            <a:ext cx="2857800" cy="3305100"/>
            <a:chOff x="2691775" y="540850"/>
            <a:chExt cx="2857800" cy="3305100"/>
          </a:xfrm>
        </p:grpSpPr>
        <p:sp>
          <p:nvSpPr>
            <p:cNvPr id="12" name="Shape 234">
              <a:extLst>
                <a:ext uri="{FF2B5EF4-FFF2-40B4-BE49-F238E27FC236}">
                  <a16:creationId xmlns:a16="http://schemas.microsoft.com/office/drawing/2014/main" id="{5FB34535-92BF-804B-8D97-CED8ED9C9D63}"/>
                </a:ext>
              </a:extLst>
            </p:cNvPr>
            <p:cNvSpPr txBox="1"/>
            <p:nvPr/>
          </p:nvSpPr>
          <p:spPr>
            <a:xfrm>
              <a:off x="2691775" y="3512650"/>
              <a:ext cx="2857800" cy="333300"/>
            </a:xfrm>
            <a:prstGeom prst="rect">
              <a:avLst/>
            </a:prstGeom>
            <a:noFill/>
            <a:ln>
              <a:noFill/>
            </a:ln>
          </p:spPr>
          <p:txBody>
            <a:bodyPr lIns="91425" tIns="91425" rIns="91425" bIns="91425" anchor="t" anchorCtr="0">
              <a:noAutofit/>
            </a:bodyPr>
            <a:lstStyle/>
            <a:p>
              <a:pPr>
                <a:spcBef>
                  <a:spcPts val="0"/>
                </a:spcBef>
              </a:pPr>
              <a:r>
                <a:rPr lang="en-US" sz="1800" dirty="0">
                  <a:solidFill>
                    <a:srgbClr val="980000"/>
                  </a:solidFill>
                  <a:latin typeface="Consolas"/>
                  <a:ea typeface="Consolas"/>
                  <a:cs typeface="Consolas"/>
                  <a:sym typeface="Consolas"/>
                </a:rPr>
                <a:t>(GTF) </a:t>
              </a:r>
              <a:r>
                <a:rPr lang="en" sz="1800" dirty="0">
                  <a:solidFill>
                    <a:srgbClr val="980000"/>
                  </a:solidFill>
                  <a:latin typeface="Consolas"/>
                  <a:ea typeface="Consolas"/>
                  <a:cs typeface="Consolas"/>
                  <a:sym typeface="Consolas"/>
                </a:rPr>
                <a:t>chr1    </a:t>
              </a:r>
              <a:r>
                <a:rPr lang="en-US" sz="1800" dirty="0">
                  <a:solidFill>
                    <a:srgbClr val="980000"/>
                  </a:solidFill>
                  <a:latin typeface="Consolas"/>
                  <a:ea typeface="Consolas"/>
                  <a:cs typeface="Consolas"/>
                  <a:sym typeface="Consolas"/>
                </a:rPr>
                <a:t>2</a:t>
              </a:r>
              <a:r>
                <a:rPr lang="en" sz="1800" dirty="0">
                  <a:solidFill>
                    <a:srgbClr val="980000"/>
                  </a:solidFill>
                  <a:latin typeface="Consolas"/>
                  <a:ea typeface="Consolas"/>
                  <a:cs typeface="Consolas"/>
                  <a:sym typeface="Consolas"/>
                </a:rPr>
                <a:t>     3</a:t>
              </a:r>
            </a:p>
            <a:p>
              <a:pPr lvl="0" rtl="0">
                <a:spcBef>
                  <a:spcPts val="0"/>
                </a:spcBef>
                <a:buNone/>
              </a:pPr>
              <a:endParaRPr lang="en" sz="1800" dirty="0">
                <a:solidFill>
                  <a:srgbClr val="980000"/>
                </a:solidFill>
                <a:latin typeface="Consolas"/>
                <a:ea typeface="Consolas"/>
                <a:cs typeface="Consolas"/>
                <a:sym typeface="Consolas"/>
              </a:endParaRPr>
            </a:p>
          </p:txBody>
        </p:sp>
        <p:cxnSp>
          <p:nvCxnSpPr>
            <p:cNvPr id="13" name="Shape 235">
              <a:extLst>
                <a:ext uri="{FF2B5EF4-FFF2-40B4-BE49-F238E27FC236}">
                  <a16:creationId xmlns:a16="http://schemas.microsoft.com/office/drawing/2014/main" id="{059D4223-0725-F447-B104-0A439025EF07}"/>
                </a:ext>
              </a:extLst>
            </p:cNvPr>
            <p:cNvCxnSpPr/>
            <p:nvPr/>
          </p:nvCxnSpPr>
          <p:spPr>
            <a:xfrm flipH="1" flipV="1">
              <a:off x="2691775" y="540850"/>
              <a:ext cx="1752600" cy="3124200"/>
            </a:xfrm>
            <a:prstGeom prst="straightConnector1">
              <a:avLst/>
            </a:prstGeom>
            <a:noFill/>
            <a:ln w="9525" cap="flat" cmpd="sng">
              <a:solidFill>
                <a:srgbClr val="85200C"/>
              </a:solidFill>
              <a:prstDash val="solid"/>
              <a:round/>
              <a:headEnd type="none" w="lg" len="lg"/>
              <a:tailEnd type="triangle" w="lg" len="lg"/>
            </a:ln>
          </p:spPr>
        </p:cxnSp>
        <p:cxnSp>
          <p:nvCxnSpPr>
            <p:cNvPr id="14" name="Shape 236">
              <a:extLst>
                <a:ext uri="{FF2B5EF4-FFF2-40B4-BE49-F238E27FC236}">
                  <a16:creationId xmlns:a16="http://schemas.microsoft.com/office/drawing/2014/main" id="{97D3778F-4404-6E4A-A1F5-C84861E39559}"/>
                </a:ext>
              </a:extLst>
            </p:cNvPr>
            <p:cNvCxnSpPr/>
            <p:nvPr/>
          </p:nvCxnSpPr>
          <p:spPr>
            <a:xfrm flipH="1" flipV="1">
              <a:off x="3682375" y="693250"/>
              <a:ext cx="1600200" cy="2971800"/>
            </a:xfrm>
            <a:prstGeom prst="straightConnector1">
              <a:avLst/>
            </a:prstGeom>
            <a:noFill/>
            <a:ln w="9525" cap="flat" cmpd="sng">
              <a:solidFill>
                <a:srgbClr val="85200C"/>
              </a:solidFill>
              <a:prstDash val="solid"/>
              <a:round/>
              <a:headEnd type="none" w="lg" len="lg"/>
              <a:tailEnd type="triangle" w="lg" len="lg"/>
            </a:ln>
          </p:spPr>
        </p:cxnSp>
      </p:grpSp>
    </p:spTree>
    <p:extLst>
      <p:ext uri="{BB962C8B-B14F-4D97-AF65-F5344CB8AC3E}">
        <p14:creationId xmlns:p14="http://schemas.microsoft.com/office/powerpoint/2010/main" val="742122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2EB7-71EB-304E-B231-79ED5D64A0CE}"/>
              </a:ext>
            </a:extLst>
          </p:cNvPr>
          <p:cNvSpPr>
            <a:spLocks noGrp="1"/>
          </p:cNvSpPr>
          <p:nvPr>
            <p:ph type="title"/>
          </p:nvPr>
        </p:nvSpPr>
        <p:spPr/>
        <p:txBody>
          <a:bodyPr/>
          <a:lstStyle/>
          <a:p>
            <a:r>
              <a:rPr lang="en-US" dirty="0"/>
              <a:t>Not all file formats are created Equal</a:t>
            </a:r>
          </a:p>
        </p:txBody>
      </p:sp>
      <p:sp>
        <p:nvSpPr>
          <p:cNvPr id="3" name="Slide Number Placeholder 2">
            <a:extLst>
              <a:ext uri="{FF2B5EF4-FFF2-40B4-BE49-F238E27FC236}">
                <a16:creationId xmlns:a16="http://schemas.microsoft.com/office/drawing/2014/main" id="{94749DB3-C2E8-4E43-B83E-D178DFBC5BFD}"/>
              </a:ext>
            </a:extLst>
          </p:cNvPr>
          <p:cNvSpPr>
            <a:spLocks noGrp="1"/>
          </p:cNvSpPr>
          <p:nvPr>
            <p:ph type="sldNum" sz="quarter" idx="10"/>
          </p:nvPr>
        </p:nvSpPr>
        <p:spPr/>
        <p:txBody>
          <a:bodyPr/>
          <a:lstStyle/>
          <a:p>
            <a:pPr>
              <a:defRPr/>
            </a:pPr>
            <a:fld id="{A8C65370-7898-40B8-8246-60A93FC25CB8}" type="slidenum">
              <a:rPr lang="en-US" smtClean="0"/>
              <a:pPr>
                <a:defRPr/>
              </a:pPr>
              <a:t>36</a:t>
            </a:fld>
            <a:endParaRPr lang="en-US"/>
          </a:p>
        </p:txBody>
      </p:sp>
      <p:pic>
        <p:nvPicPr>
          <p:cNvPr id="4" name="Shape 391">
            <a:extLst>
              <a:ext uri="{FF2B5EF4-FFF2-40B4-BE49-F238E27FC236}">
                <a16:creationId xmlns:a16="http://schemas.microsoft.com/office/drawing/2014/main" id="{F6AAEB19-D81C-314A-9B43-CC3FC1D2D735}"/>
              </a:ext>
            </a:extLst>
          </p:cNvPr>
          <p:cNvPicPr preferRelativeResize="0"/>
          <p:nvPr/>
        </p:nvPicPr>
        <p:blipFill>
          <a:blip r:embed="rId2">
            <a:alphaModFix/>
          </a:blip>
          <a:stretch>
            <a:fillRect/>
          </a:stretch>
        </p:blipFill>
        <p:spPr>
          <a:xfrm>
            <a:off x="1233488" y="4695801"/>
            <a:ext cx="6361600" cy="1222425"/>
          </a:xfrm>
          <a:prstGeom prst="rect">
            <a:avLst/>
          </a:prstGeom>
          <a:noFill/>
          <a:ln>
            <a:noFill/>
          </a:ln>
        </p:spPr>
      </p:pic>
      <p:sp>
        <p:nvSpPr>
          <p:cNvPr id="5" name="Shape 390">
            <a:extLst>
              <a:ext uri="{FF2B5EF4-FFF2-40B4-BE49-F238E27FC236}">
                <a16:creationId xmlns:a16="http://schemas.microsoft.com/office/drawing/2014/main" id="{7B744B53-D5DA-AF41-A60A-80DBB5D6AA96}"/>
              </a:ext>
            </a:extLst>
          </p:cNvPr>
          <p:cNvSpPr/>
          <p:nvPr/>
        </p:nvSpPr>
        <p:spPr>
          <a:xfrm>
            <a:off x="2831242" y="1889682"/>
            <a:ext cx="3766800" cy="20628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Clr>
                <a:srgbClr val="000000"/>
              </a:buClr>
              <a:buFont typeface="Lato"/>
              <a:buNone/>
            </a:pPr>
            <a:r>
              <a:rPr lang="en" sz="3000" b="1" i="0" u="none" strike="noStrike" cap="none" dirty="0">
                <a:solidFill>
                  <a:srgbClr val="38761D"/>
                </a:solidFill>
                <a:latin typeface="Economica"/>
                <a:ea typeface="Economica"/>
                <a:cs typeface="Economica"/>
                <a:sym typeface="Economica"/>
              </a:rPr>
              <a:t>BED</a:t>
            </a:r>
            <a:r>
              <a:rPr lang="en" sz="3000" b="0" i="0" u="none" strike="noStrike" cap="none" dirty="0">
                <a:solidFill>
                  <a:srgbClr val="38761D"/>
                </a:solidFill>
                <a:latin typeface="Economica"/>
                <a:ea typeface="Economica"/>
                <a:cs typeface="Economica"/>
                <a:sym typeface="Economica"/>
              </a:rPr>
              <a:t>: 0-based, half-open</a:t>
            </a:r>
            <a:endParaRPr sz="3000" dirty="0">
              <a:solidFill>
                <a:srgbClr val="38761D"/>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Font typeface="Lato"/>
              <a:buNone/>
            </a:pPr>
            <a:r>
              <a:rPr lang="en" sz="3000" b="1" i="0" u="none" strike="noStrike" cap="none" dirty="0">
                <a:solidFill>
                  <a:srgbClr val="38761D"/>
                </a:solidFill>
                <a:latin typeface="Economica"/>
                <a:ea typeface="Economica"/>
                <a:cs typeface="Economica"/>
                <a:sym typeface="Economica"/>
              </a:rPr>
              <a:t>GFF: </a:t>
            </a:r>
            <a:r>
              <a:rPr lang="en" sz="3000" b="0" i="0" u="none" strike="noStrike" cap="none" dirty="0">
                <a:solidFill>
                  <a:srgbClr val="38761D"/>
                </a:solidFill>
                <a:latin typeface="Economica"/>
                <a:ea typeface="Economica"/>
                <a:cs typeface="Economica"/>
                <a:sym typeface="Economica"/>
              </a:rPr>
              <a:t>1-based, closed</a:t>
            </a:r>
            <a:endParaRPr sz="3000" b="0" i="0" u="none" strike="noStrike" cap="none" dirty="0">
              <a:solidFill>
                <a:srgbClr val="38761D"/>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Font typeface="Lato"/>
              <a:buNone/>
            </a:pPr>
            <a:r>
              <a:rPr lang="en" sz="3000" b="1" i="0" u="none" strike="noStrike" cap="none" dirty="0">
                <a:solidFill>
                  <a:srgbClr val="38761D"/>
                </a:solidFill>
                <a:latin typeface="Economica"/>
                <a:ea typeface="Economica"/>
                <a:cs typeface="Economica"/>
                <a:sym typeface="Economica"/>
              </a:rPr>
              <a:t>SAM: </a:t>
            </a:r>
            <a:r>
              <a:rPr lang="en" sz="3000" b="0" i="0" u="none" strike="noStrike" cap="none" dirty="0">
                <a:solidFill>
                  <a:srgbClr val="38761D"/>
                </a:solidFill>
                <a:latin typeface="Economica"/>
                <a:ea typeface="Economica"/>
                <a:cs typeface="Economica"/>
                <a:sym typeface="Economica"/>
              </a:rPr>
              <a:t>1-based, closed</a:t>
            </a:r>
            <a:endParaRPr sz="3000" b="0" i="0" u="none" strike="noStrike" cap="none" dirty="0">
              <a:solidFill>
                <a:srgbClr val="38761D"/>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Font typeface="Lato"/>
              <a:buNone/>
            </a:pPr>
            <a:r>
              <a:rPr lang="en" sz="3000" b="1" i="0" u="none" strike="noStrike" cap="none" dirty="0">
                <a:solidFill>
                  <a:srgbClr val="38761D"/>
                </a:solidFill>
                <a:latin typeface="Economica"/>
                <a:ea typeface="Economica"/>
                <a:cs typeface="Economica"/>
                <a:sym typeface="Economica"/>
              </a:rPr>
              <a:t>BAM: </a:t>
            </a:r>
            <a:r>
              <a:rPr lang="en" sz="3000" b="0" i="0" u="none" strike="noStrike" cap="none" dirty="0">
                <a:solidFill>
                  <a:srgbClr val="38761D"/>
                </a:solidFill>
                <a:latin typeface="Economica"/>
                <a:ea typeface="Economica"/>
                <a:cs typeface="Economica"/>
                <a:sym typeface="Economica"/>
              </a:rPr>
              <a:t>0-based, half-open.</a:t>
            </a:r>
            <a:endParaRPr sz="3000" dirty="0">
              <a:solidFill>
                <a:srgbClr val="38761D"/>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Font typeface="Lato"/>
              <a:buNone/>
            </a:pPr>
            <a:r>
              <a:rPr lang="en" sz="3000" b="1" i="0" u="none" strike="noStrike" cap="none" dirty="0">
                <a:solidFill>
                  <a:srgbClr val="38761D"/>
                </a:solidFill>
                <a:latin typeface="Economica"/>
                <a:ea typeface="Economica"/>
                <a:cs typeface="Economica"/>
                <a:sym typeface="Economica"/>
              </a:rPr>
              <a:t>VCF: </a:t>
            </a:r>
            <a:r>
              <a:rPr lang="en" sz="3000" b="0" i="0" u="none" strike="noStrike" cap="none" dirty="0">
                <a:solidFill>
                  <a:srgbClr val="38761D"/>
                </a:solidFill>
                <a:latin typeface="Economica"/>
                <a:ea typeface="Economica"/>
                <a:cs typeface="Economica"/>
                <a:sym typeface="Economica"/>
              </a:rPr>
              <a:t>1-based, closed</a:t>
            </a:r>
            <a:endParaRPr sz="3000" b="0" i="0" u="none" strike="noStrike" cap="none" dirty="0">
              <a:solidFill>
                <a:srgbClr val="38761D"/>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Font typeface="Lato"/>
              <a:buNone/>
            </a:pPr>
            <a:r>
              <a:rPr lang="en" sz="3000" b="0" i="0" u="none" strike="noStrike" cap="none" dirty="0">
                <a:solidFill>
                  <a:srgbClr val="38761D"/>
                </a:solidFill>
                <a:latin typeface="Economica"/>
                <a:ea typeface="Economica"/>
                <a:cs typeface="Economica"/>
                <a:sym typeface="Economica"/>
              </a:rPr>
              <a:t>…</a:t>
            </a:r>
            <a:endParaRPr sz="3000" dirty="0">
              <a:solidFill>
                <a:srgbClr val="38761D"/>
              </a:solidFill>
              <a:latin typeface="Economica"/>
              <a:ea typeface="Economica"/>
              <a:cs typeface="Economica"/>
              <a:sym typeface="Economica"/>
            </a:endParaRPr>
          </a:p>
        </p:txBody>
      </p:sp>
    </p:spTree>
    <p:extLst>
      <p:ext uri="{BB962C8B-B14F-4D97-AF65-F5344CB8AC3E}">
        <p14:creationId xmlns:p14="http://schemas.microsoft.com/office/powerpoint/2010/main" val="652468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749DB3-C2E8-4E43-B83E-D178DFBC5BFD}"/>
              </a:ext>
            </a:extLst>
          </p:cNvPr>
          <p:cNvSpPr>
            <a:spLocks noGrp="1"/>
          </p:cNvSpPr>
          <p:nvPr>
            <p:ph type="sldNum" sz="quarter" idx="10"/>
          </p:nvPr>
        </p:nvSpPr>
        <p:spPr/>
        <p:txBody>
          <a:bodyPr/>
          <a:lstStyle/>
          <a:p>
            <a:pPr>
              <a:defRPr/>
            </a:pPr>
            <a:fld id="{A8C65370-7898-40B8-8246-60A93FC25CB8}" type="slidenum">
              <a:rPr lang="en-US" smtClean="0"/>
              <a:pPr>
                <a:defRPr/>
              </a:pPr>
              <a:t>37</a:t>
            </a:fld>
            <a:endParaRPr lang="en-US"/>
          </a:p>
        </p:txBody>
      </p:sp>
      <p:sp>
        <p:nvSpPr>
          <p:cNvPr id="7" name="Title 6">
            <a:extLst>
              <a:ext uri="{FF2B5EF4-FFF2-40B4-BE49-F238E27FC236}">
                <a16:creationId xmlns:a16="http://schemas.microsoft.com/office/drawing/2014/main" id="{04F667E6-87A2-B848-8353-A307F088C113}"/>
              </a:ext>
            </a:extLst>
          </p:cNvPr>
          <p:cNvSpPr>
            <a:spLocks noGrp="1"/>
          </p:cNvSpPr>
          <p:nvPr>
            <p:ph type="title"/>
          </p:nvPr>
        </p:nvSpPr>
        <p:spPr/>
        <p:txBody>
          <a:bodyPr/>
          <a:lstStyle/>
          <a:p>
            <a:r>
              <a:rPr lang="en-US" dirty="0"/>
              <a:t>Workshop: Logging onto </a:t>
            </a:r>
            <a:r>
              <a:rPr lang="en-US" dirty="0" err="1"/>
              <a:t>BioHPC</a:t>
            </a:r>
            <a:endParaRPr lang="en-US" dirty="0"/>
          </a:p>
        </p:txBody>
      </p:sp>
      <p:sp>
        <p:nvSpPr>
          <p:cNvPr id="2" name="Rectangle 1">
            <a:extLst>
              <a:ext uri="{FF2B5EF4-FFF2-40B4-BE49-F238E27FC236}">
                <a16:creationId xmlns:a16="http://schemas.microsoft.com/office/drawing/2014/main" id="{65FFAA73-91A9-8A48-97E7-A196229A0987}"/>
              </a:ext>
            </a:extLst>
          </p:cNvPr>
          <p:cNvSpPr/>
          <p:nvPr/>
        </p:nvSpPr>
        <p:spPr>
          <a:xfrm>
            <a:off x="777875" y="1120587"/>
            <a:ext cx="7218643" cy="2585323"/>
          </a:xfrm>
          <a:prstGeom prst="rect">
            <a:avLst/>
          </a:prstGeom>
        </p:spPr>
        <p:txBody>
          <a:bodyPr wrap="square">
            <a:spAutoFit/>
          </a:bodyPr>
          <a:lstStyle/>
          <a:p>
            <a:pPr marL="285750" indent="-285750">
              <a:buFont typeface="Arial" panose="020B0604020202020204" pitchFamily="34" charset="0"/>
              <a:buChar char="•"/>
            </a:pPr>
            <a:r>
              <a:rPr lang="en-US" dirty="0"/>
              <a:t>Log onto VPN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Web browser: </a:t>
            </a:r>
            <a:r>
              <a:rPr lang="en-US" b="1" dirty="0" err="1"/>
              <a:t>portal.biohpc.swmed.edu</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dirty="0"/>
              <a:t>Log onto </a:t>
            </a:r>
            <a:r>
              <a:rPr lang="en-US" dirty="0" err="1"/>
              <a:t>BioHPC</a:t>
            </a:r>
            <a:r>
              <a:rPr lang="en-US" dirty="0"/>
              <a:t> (top right)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Top menu: Cloud services -&gt; Web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Launch a job and enter it</a:t>
            </a:r>
          </a:p>
        </p:txBody>
      </p:sp>
    </p:spTree>
    <p:extLst>
      <p:ext uri="{BB962C8B-B14F-4D97-AF65-F5344CB8AC3E}">
        <p14:creationId xmlns:p14="http://schemas.microsoft.com/office/powerpoint/2010/main" val="2240531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4C80-E42C-554E-9D2B-BA96460C8050}"/>
              </a:ext>
            </a:extLst>
          </p:cNvPr>
          <p:cNvSpPr>
            <a:spLocks noGrp="1"/>
          </p:cNvSpPr>
          <p:nvPr>
            <p:ph type="title"/>
          </p:nvPr>
        </p:nvSpPr>
        <p:spPr/>
        <p:txBody>
          <a:bodyPr/>
          <a:lstStyle/>
          <a:p>
            <a:r>
              <a:rPr lang="en-US" dirty="0"/>
              <a:t>Workshop: Setup</a:t>
            </a:r>
          </a:p>
        </p:txBody>
      </p:sp>
      <p:sp>
        <p:nvSpPr>
          <p:cNvPr id="3" name="Slide Number Placeholder 2">
            <a:extLst>
              <a:ext uri="{FF2B5EF4-FFF2-40B4-BE49-F238E27FC236}">
                <a16:creationId xmlns:a16="http://schemas.microsoft.com/office/drawing/2014/main" id="{87605157-90AE-9640-93C7-0FC821CD7A85}"/>
              </a:ext>
            </a:extLst>
          </p:cNvPr>
          <p:cNvSpPr>
            <a:spLocks noGrp="1"/>
          </p:cNvSpPr>
          <p:nvPr>
            <p:ph type="sldNum" sz="quarter" idx="10"/>
          </p:nvPr>
        </p:nvSpPr>
        <p:spPr/>
        <p:txBody>
          <a:bodyPr/>
          <a:lstStyle/>
          <a:p>
            <a:pPr>
              <a:defRPr/>
            </a:pPr>
            <a:fld id="{A8C65370-7898-40B8-8246-60A93FC25CB8}" type="slidenum">
              <a:rPr lang="en-US" smtClean="0"/>
              <a:pPr>
                <a:defRPr/>
              </a:pPr>
              <a:t>38</a:t>
            </a:fld>
            <a:endParaRPr lang="en-US"/>
          </a:p>
        </p:txBody>
      </p:sp>
      <p:sp>
        <p:nvSpPr>
          <p:cNvPr id="5" name="Content Placeholder 2">
            <a:extLst>
              <a:ext uri="{FF2B5EF4-FFF2-40B4-BE49-F238E27FC236}">
                <a16:creationId xmlns:a16="http://schemas.microsoft.com/office/drawing/2014/main" id="{BB9F46F1-1902-594A-9271-85A3452E5164}"/>
              </a:ext>
            </a:extLst>
          </p:cNvPr>
          <p:cNvSpPr txBox="1">
            <a:spLocks/>
          </p:cNvSpPr>
          <p:nvPr/>
        </p:nvSpPr>
        <p:spPr>
          <a:xfrm>
            <a:off x="777875" y="12192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Open a new terminal</a:t>
            </a:r>
          </a:p>
          <a:p>
            <a:pPr lvl="1"/>
            <a:r>
              <a:rPr lang="en-US" sz="2600" dirty="0"/>
              <a:t>(Applications -&gt; System tools -&gt; Terminal)</a:t>
            </a:r>
          </a:p>
          <a:p>
            <a:r>
              <a:rPr lang="en-US" sz="2800" dirty="0"/>
              <a:t>Copy examples folder:</a:t>
            </a:r>
          </a:p>
          <a:p>
            <a:pPr marL="0" indent="0">
              <a:buFont typeface="Wingdings" panose="05000000000000000000" pitchFamily="2" charset="2"/>
              <a:buNone/>
            </a:pPr>
            <a:r>
              <a:rPr lang="en-US" sz="2800" dirty="0">
                <a:latin typeface="Courier" pitchFamily="2" charset="0"/>
              </a:rPr>
              <a:t>	</a:t>
            </a:r>
            <a:r>
              <a:rPr lang="en-US" sz="2800" dirty="0" err="1">
                <a:latin typeface="Courier" pitchFamily="2" charset="0"/>
              </a:rPr>
              <a:t>cp</a:t>
            </a:r>
            <a:r>
              <a:rPr lang="en-US" sz="2800" dirty="0">
                <a:latin typeface="Courier" pitchFamily="2" charset="0"/>
              </a:rPr>
              <a:t> –</a:t>
            </a:r>
            <a:r>
              <a:rPr lang="en-US" sz="2800" dirty="0" err="1">
                <a:latin typeface="Courier" pitchFamily="2" charset="0"/>
              </a:rPr>
              <a:t>rp</a:t>
            </a:r>
            <a:r>
              <a:rPr lang="en-US" sz="2800" dirty="0">
                <a:latin typeface="Courier" pitchFamily="2" charset="0"/>
              </a:rPr>
              <a:t> ../shared/</a:t>
            </a:r>
            <a:r>
              <a:rPr lang="en-US" sz="2800" dirty="0" err="1">
                <a:latin typeface="Courier" pitchFamily="2" charset="0"/>
              </a:rPr>
              <a:t>gene_expr</a:t>
            </a:r>
            <a:r>
              <a:rPr lang="en-US" sz="2800" dirty="0">
                <a:latin typeface="Courier" pitchFamily="2" charset="0"/>
              </a:rPr>
              <a:t>/</a:t>
            </a:r>
            <a:r>
              <a:rPr lang="en-US" sz="2800" dirty="0" err="1">
                <a:latin typeface="Courier" pitchFamily="2" charset="0"/>
              </a:rPr>
              <a:t>rna_analysis</a:t>
            </a:r>
            <a:r>
              <a:rPr lang="en-US" sz="2800" dirty="0">
                <a:latin typeface="Courier" pitchFamily="2" charset="0"/>
              </a:rPr>
              <a:t> .</a:t>
            </a:r>
            <a:endParaRPr lang="en-US" sz="2600" dirty="0"/>
          </a:p>
        </p:txBody>
      </p:sp>
      <p:sp>
        <p:nvSpPr>
          <p:cNvPr id="6" name="Rounded Rectangle 5">
            <a:extLst>
              <a:ext uri="{FF2B5EF4-FFF2-40B4-BE49-F238E27FC236}">
                <a16:creationId xmlns:a16="http://schemas.microsoft.com/office/drawing/2014/main" id="{3A1F76D4-16A7-A541-9FE2-85BE7AFEC590}"/>
              </a:ext>
            </a:extLst>
          </p:cNvPr>
          <p:cNvSpPr/>
          <p:nvPr/>
        </p:nvSpPr>
        <p:spPr>
          <a:xfrm>
            <a:off x="6755346" y="3191412"/>
            <a:ext cx="2388654" cy="8998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1E06E37-B284-6F46-B85F-730D17135FD9}"/>
              </a:ext>
            </a:extLst>
          </p:cNvPr>
          <p:cNvSpPr txBox="1"/>
          <p:nvPr/>
        </p:nvSpPr>
        <p:spPr>
          <a:xfrm>
            <a:off x="6984581" y="3137142"/>
            <a:ext cx="2322153" cy="954107"/>
          </a:xfrm>
          <a:prstGeom prst="rect">
            <a:avLst/>
          </a:prstGeom>
          <a:noFill/>
        </p:spPr>
        <p:txBody>
          <a:bodyPr wrap="square" rtlCol="0">
            <a:spAutoFit/>
          </a:bodyPr>
          <a:lstStyle/>
          <a:p>
            <a:r>
              <a:rPr lang="en-US" sz="2800" dirty="0"/>
              <a:t>Copy scripts and data</a:t>
            </a:r>
          </a:p>
        </p:txBody>
      </p:sp>
    </p:spTree>
    <p:extLst>
      <p:ext uri="{BB962C8B-B14F-4D97-AF65-F5344CB8AC3E}">
        <p14:creationId xmlns:p14="http://schemas.microsoft.com/office/powerpoint/2010/main" val="548227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86AE-6470-8443-89FC-118EAB5F0CC5}"/>
              </a:ext>
            </a:extLst>
          </p:cNvPr>
          <p:cNvSpPr>
            <a:spLocks noGrp="1"/>
          </p:cNvSpPr>
          <p:nvPr>
            <p:ph type="title"/>
          </p:nvPr>
        </p:nvSpPr>
        <p:spPr/>
        <p:txBody>
          <a:bodyPr/>
          <a:lstStyle/>
          <a:p>
            <a:r>
              <a:rPr lang="en-US" dirty="0"/>
              <a:t>Exploring GTF files</a:t>
            </a:r>
          </a:p>
        </p:txBody>
      </p:sp>
      <p:sp>
        <p:nvSpPr>
          <p:cNvPr id="3" name="Slide Number Placeholder 2">
            <a:extLst>
              <a:ext uri="{FF2B5EF4-FFF2-40B4-BE49-F238E27FC236}">
                <a16:creationId xmlns:a16="http://schemas.microsoft.com/office/drawing/2014/main" id="{FC44D33F-5F26-CA47-A3D4-F4E24A7F1FCA}"/>
              </a:ext>
            </a:extLst>
          </p:cNvPr>
          <p:cNvSpPr>
            <a:spLocks noGrp="1"/>
          </p:cNvSpPr>
          <p:nvPr>
            <p:ph type="sldNum" sz="quarter" idx="10"/>
          </p:nvPr>
        </p:nvSpPr>
        <p:spPr/>
        <p:txBody>
          <a:bodyPr/>
          <a:lstStyle/>
          <a:p>
            <a:pPr>
              <a:defRPr/>
            </a:pPr>
            <a:fld id="{A8C65370-7898-40B8-8246-60A93FC25CB8}" type="slidenum">
              <a:rPr lang="en-US" smtClean="0"/>
              <a:pPr>
                <a:defRPr/>
              </a:pPr>
              <a:t>39</a:t>
            </a:fld>
            <a:endParaRPr lang="en-US"/>
          </a:p>
        </p:txBody>
      </p:sp>
      <p:sp>
        <p:nvSpPr>
          <p:cNvPr id="4" name="Content Placeholder 2">
            <a:extLst>
              <a:ext uri="{FF2B5EF4-FFF2-40B4-BE49-F238E27FC236}">
                <a16:creationId xmlns:a16="http://schemas.microsoft.com/office/drawing/2014/main" id="{FC62D293-A63B-7740-A267-75224E52F0BF}"/>
              </a:ext>
            </a:extLst>
          </p:cNvPr>
          <p:cNvSpPr txBox="1">
            <a:spLocks/>
          </p:cNvSpPr>
          <p:nvPr/>
        </p:nvSpPr>
        <p:spPr>
          <a:xfrm>
            <a:off x="777875" y="986117"/>
            <a:ext cx="8595360" cy="4351337"/>
          </a:xfrm>
          <a:prstGeom prst="rect">
            <a:avLst/>
          </a:prstGeom>
        </p:spPr>
        <p:txBody>
          <a:bodyPr>
            <a:normAutofit fontScale="92500" lnSpcReduction="1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a:p>
            <a:r>
              <a:rPr lang="en-US" sz="2800" dirty="0"/>
              <a:t>Change directories:</a:t>
            </a:r>
          </a:p>
          <a:p>
            <a:pPr lvl="1"/>
            <a:r>
              <a:rPr lang="en-US" sz="2600" dirty="0">
                <a:solidFill>
                  <a:schemeClr val="accent1"/>
                </a:solidFill>
                <a:latin typeface="Courier" pitchFamily="2" charset="0"/>
              </a:rPr>
              <a:t>cd </a:t>
            </a:r>
            <a:r>
              <a:rPr lang="en-US" sz="2600" dirty="0" err="1">
                <a:solidFill>
                  <a:schemeClr val="accent1"/>
                </a:solidFill>
                <a:latin typeface="Courier" pitchFamily="2" charset="0"/>
              </a:rPr>
              <a:t>gene_expr</a:t>
            </a:r>
            <a:endParaRPr lang="en-US" sz="2600" dirty="0">
              <a:solidFill>
                <a:schemeClr val="accent1"/>
              </a:solidFill>
              <a:latin typeface="Courier" pitchFamily="2" charset="0"/>
            </a:endParaRPr>
          </a:p>
          <a:p>
            <a:r>
              <a:rPr lang="en-US" sz="2800" dirty="0"/>
              <a:t>See what’s in the directory</a:t>
            </a:r>
          </a:p>
          <a:p>
            <a:pPr lvl="1"/>
            <a:r>
              <a:rPr lang="en-US" sz="2600" dirty="0">
                <a:solidFill>
                  <a:schemeClr val="accent1"/>
                </a:solidFill>
                <a:latin typeface="Courier" pitchFamily="2" charset="0"/>
              </a:rPr>
              <a:t>ls -</a:t>
            </a:r>
            <a:r>
              <a:rPr lang="en-US" sz="2600" dirty="0" err="1">
                <a:solidFill>
                  <a:schemeClr val="accent1"/>
                </a:solidFill>
                <a:latin typeface="Courier" pitchFamily="2" charset="0"/>
              </a:rPr>
              <a:t>lh</a:t>
            </a:r>
            <a:endParaRPr lang="en-US" sz="2600" dirty="0">
              <a:solidFill>
                <a:schemeClr val="accent1"/>
              </a:solidFill>
              <a:latin typeface="Courier" pitchFamily="2" charset="0"/>
            </a:endParaRPr>
          </a:p>
          <a:p>
            <a:r>
              <a:rPr lang="en-US" sz="2800" dirty="0"/>
              <a:t>Change to annotation directory:</a:t>
            </a:r>
          </a:p>
          <a:p>
            <a:pPr lvl="1"/>
            <a:r>
              <a:rPr lang="en-US" sz="2600" dirty="0">
                <a:solidFill>
                  <a:schemeClr val="accent1"/>
                </a:solidFill>
                <a:latin typeface="Courier" pitchFamily="2" charset="0"/>
              </a:rPr>
              <a:t>cd annotation</a:t>
            </a:r>
          </a:p>
        </p:txBody>
      </p:sp>
    </p:spTree>
    <p:extLst>
      <p:ext uri="{BB962C8B-B14F-4D97-AF65-F5344CB8AC3E}">
        <p14:creationId xmlns:p14="http://schemas.microsoft.com/office/powerpoint/2010/main" val="407273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A3-A8F8-BF4F-9264-6E09DB890E59}"/>
              </a:ext>
            </a:extLst>
          </p:cNvPr>
          <p:cNvSpPr>
            <a:spLocks noGrp="1"/>
          </p:cNvSpPr>
          <p:nvPr>
            <p:ph type="title"/>
          </p:nvPr>
        </p:nvSpPr>
        <p:spPr/>
        <p:txBody>
          <a:bodyPr/>
          <a:lstStyle/>
          <a:p>
            <a:r>
              <a:rPr lang="en-US" dirty="0"/>
              <a:t>Overview</a:t>
            </a:r>
          </a:p>
        </p:txBody>
      </p:sp>
      <p:sp>
        <p:nvSpPr>
          <p:cNvPr id="3" name="Slide Number Placeholder 2">
            <a:extLst>
              <a:ext uri="{FF2B5EF4-FFF2-40B4-BE49-F238E27FC236}">
                <a16:creationId xmlns:a16="http://schemas.microsoft.com/office/drawing/2014/main" id="{E6E0DC84-8323-144E-B7B5-EC7687F45AF8}"/>
              </a:ext>
            </a:extLst>
          </p:cNvPr>
          <p:cNvSpPr>
            <a:spLocks noGrp="1"/>
          </p:cNvSpPr>
          <p:nvPr>
            <p:ph type="sldNum" sz="quarter" idx="10"/>
          </p:nvPr>
        </p:nvSpPr>
        <p:spPr/>
        <p:txBody>
          <a:bodyPr/>
          <a:lstStyle/>
          <a:p>
            <a:pPr>
              <a:defRPr/>
            </a:pPr>
            <a:fld id="{A8C65370-7898-40B8-8246-60A93FC25CB8}" type="slidenum">
              <a:rPr lang="en-US" smtClean="0"/>
              <a:pPr>
                <a:defRPr/>
              </a:pPr>
              <a:t>4</a:t>
            </a:fld>
            <a:endParaRPr lang="en-US"/>
          </a:p>
        </p:txBody>
      </p:sp>
      <p:sp>
        <p:nvSpPr>
          <p:cNvPr id="4" name="TextBox 3">
            <a:extLst>
              <a:ext uri="{FF2B5EF4-FFF2-40B4-BE49-F238E27FC236}">
                <a16:creationId xmlns:a16="http://schemas.microsoft.com/office/drawing/2014/main" id="{58E1789B-A2B0-C243-BA7D-17E0024CEF2C}"/>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6" name="Straight Arrow Connector 5">
            <a:extLst>
              <a:ext uri="{FF2B5EF4-FFF2-40B4-BE49-F238E27FC236}">
                <a16:creationId xmlns:a16="http://schemas.microsoft.com/office/drawing/2014/main" id="{65DF3458-4354-9C4A-BF97-FFC3AB254AB4}"/>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FF4E33-EE3D-DF46-A416-1DC44DCF750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8" name="TextBox 7">
            <a:extLst>
              <a:ext uri="{FF2B5EF4-FFF2-40B4-BE49-F238E27FC236}">
                <a16:creationId xmlns:a16="http://schemas.microsoft.com/office/drawing/2014/main" id="{E0AF6520-A171-3241-AC18-B0D3DA7B0229}"/>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10" name="Rectangle 9">
            <a:extLst>
              <a:ext uri="{FF2B5EF4-FFF2-40B4-BE49-F238E27FC236}">
                <a16:creationId xmlns:a16="http://schemas.microsoft.com/office/drawing/2014/main" id="{2A31F10E-3607-7449-A361-4ED524F18395}"/>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8772D171-65EA-5547-B383-ED6371AA856A}"/>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2" name="Straight Arrow Connector 11">
            <a:extLst>
              <a:ext uri="{FF2B5EF4-FFF2-40B4-BE49-F238E27FC236}">
                <a16:creationId xmlns:a16="http://schemas.microsoft.com/office/drawing/2014/main" id="{7666CC7F-C99F-C549-8D08-346F76AD007F}"/>
              </a:ext>
            </a:extLst>
          </p:cNvPr>
          <p:cNvCxnSpPr>
            <a:cxnSpLocks/>
            <a:stCxn id="11"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72EC4C-7E58-7942-8CD1-5F61D8B2A2B4}"/>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4" name="TextBox 13">
            <a:extLst>
              <a:ext uri="{FF2B5EF4-FFF2-40B4-BE49-F238E27FC236}">
                <a16:creationId xmlns:a16="http://schemas.microsoft.com/office/drawing/2014/main" id="{210866FA-A650-5F4F-9922-0B86722B58BE}"/>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5" name="Rectangle 14">
            <a:extLst>
              <a:ext uri="{FF2B5EF4-FFF2-40B4-BE49-F238E27FC236}">
                <a16:creationId xmlns:a16="http://schemas.microsoft.com/office/drawing/2014/main" id="{76478B9C-E9C4-A245-A01B-CADF255834DA}"/>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0" name="TextBox 19">
            <a:extLst>
              <a:ext uri="{FF2B5EF4-FFF2-40B4-BE49-F238E27FC236}">
                <a16:creationId xmlns:a16="http://schemas.microsoft.com/office/drawing/2014/main" id="{E1D46893-A79A-B540-9778-44A9198E82B2}"/>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cxnSp>
        <p:nvCxnSpPr>
          <p:cNvPr id="21" name="Straight Arrow Connector 20">
            <a:extLst>
              <a:ext uri="{FF2B5EF4-FFF2-40B4-BE49-F238E27FC236}">
                <a16:creationId xmlns:a16="http://schemas.microsoft.com/office/drawing/2014/main" id="{B24BE99C-4A90-2D49-81E9-3C59FA3FDFA5}"/>
              </a:ext>
            </a:extLst>
          </p:cNvPr>
          <p:cNvCxnSpPr>
            <a:cxnSpLocks/>
            <a:stCxn id="20" idx="3"/>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C98711F-8CEB-2744-B7E6-0BA20F3E941D}"/>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23" name="TextBox 22">
            <a:extLst>
              <a:ext uri="{FF2B5EF4-FFF2-40B4-BE49-F238E27FC236}">
                <a16:creationId xmlns:a16="http://schemas.microsoft.com/office/drawing/2014/main" id="{A918308F-B856-CD40-AC16-8F90255F9437}"/>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24" name="Rectangle 23">
            <a:extLst>
              <a:ext uri="{FF2B5EF4-FFF2-40B4-BE49-F238E27FC236}">
                <a16:creationId xmlns:a16="http://schemas.microsoft.com/office/drawing/2014/main" id="{81EBBE8B-4F78-C14F-8950-B59DD153F6A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5" name="TextBox 24">
            <a:extLst>
              <a:ext uri="{FF2B5EF4-FFF2-40B4-BE49-F238E27FC236}">
                <a16:creationId xmlns:a16="http://schemas.microsoft.com/office/drawing/2014/main" id="{A8B3D841-7E30-3244-B889-84CBF1745D4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26" name="Straight Arrow Connector 25">
            <a:extLst>
              <a:ext uri="{FF2B5EF4-FFF2-40B4-BE49-F238E27FC236}">
                <a16:creationId xmlns:a16="http://schemas.microsoft.com/office/drawing/2014/main" id="{19443997-8DBD-5449-9A95-857945C2A0BD}"/>
              </a:ext>
            </a:extLst>
          </p:cNvPr>
          <p:cNvCxnSpPr>
            <a:cxnSpLocks/>
            <a:stCxn id="2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EC97AE9-94B3-B14A-873A-5C350558105B}"/>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28" name="TextBox 27">
            <a:extLst>
              <a:ext uri="{FF2B5EF4-FFF2-40B4-BE49-F238E27FC236}">
                <a16:creationId xmlns:a16="http://schemas.microsoft.com/office/drawing/2014/main" id="{5A4F9A04-2D42-3F42-8532-A45B00B1CEC5}"/>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29" name="Rectangle 28">
            <a:extLst>
              <a:ext uri="{FF2B5EF4-FFF2-40B4-BE49-F238E27FC236}">
                <a16:creationId xmlns:a16="http://schemas.microsoft.com/office/drawing/2014/main" id="{3A051ADE-AFF7-FF4C-B5A0-AB0D975E8650}"/>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30" name="Picture 29">
            <a:extLst>
              <a:ext uri="{FF2B5EF4-FFF2-40B4-BE49-F238E27FC236}">
                <a16:creationId xmlns:a16="http://schemas.microsoft.com/office/drawing/2014/main" id="{8C59CCF1-C417-9C4C-956B-B06844EC13EB}"/>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
        <p:nvSpPr>
          <p:cNvPr id="32" name="TextBox 31">
            <a:extLst>
              <a:ext uri="{FF2B5EF4-FFF2-40B4-BE49-F238E27FC236}">
                <a16:creationId xmlns:a16="http://schemas.microsoft.com/office/drawing/2014/main" id="{57DC7661-ABE5-F24A-815B-02EF192D3C49}"/>
              </a:ext>
            </a:extLst>
          </p:cNvPr>
          <p:cNvSpPr txBox="1"/>
          <p:nvPr/>
        </p:nvSpPr>
        <p:spPr>
          <a:xfrm>
            <a:off x="4271735" y="3709693"/>
            <a:ext cx="1358178" cy="584775"/>
          </a:xfrm>
          <a:prstGeom prst="rect">
            <a:avLst/>
          </a:prstGeom>
          <a:noFill/>
        </p:spPr>
        <p:txBody>
          <a:bodyPr wrap="square" rtlCol="0">
            <a:spAutoFit/>
          </a:bodyPr>
          <a:lstStyle/>
          <a:p>
            <a:pPr algn="ctr"/>
            <a:r>
              <a:rPr lang="en-US" sz="1600" dirty="0">
                <a:solidFill>
                  <a:srgbClr val="FF0000"/>
                </a:solidFill>
              </a:rPr>
              <a:t>Quantification </a:t>
            </a:r>
          </a:p>
          <a:p>
            <a:pPr algn="ctr"/>
            <a:endParaRPr lang="en-US" sz="1600" dirty="0">
              <a:solidFill>
                <a:srgbClr val="FF0000"/>
              </a:solidFill>
            </a:endParaRPr>
          </a:p>
        </p:txBody>
      </p:sp>
      <p:sp>
        <p:nvSpPr>
          <p:cNvPr id="33" name="Rectangle 32">
            <a:extLst>
              <a:ext uri="{FF2B5EF4-FFF2-40B4-BE49-F238E27FC236}">
                <a16:creationId xmlns:a16="http://schemas.microsoft.com/office/drawing/2014/main" id="{35EEFCAC-403C-1E4E-9427-70C3B9F989EA}"/>
              </a:ext>
            </a:extLst>
          </p:cNvPr>
          <p:cNvSpPr/>
          <p:nvPr/>
        </p:nvSpPr>
        <p:spPr>
          <a:xfrm>
            <a:off x="5207301" y="3504706"/>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4" name="Straight Arrow Connector 33">
            <a:extLst>
              <a:ext uri="{FF2B5EF4-FFF2-40B4-BE49-F238E27FC236}">
                <a16:creationId xmlns:a16="http://schemas.microsoft.com/office/drawing/2014/main" id="{5057CE0F-20C3-3F4D-99EC-32AE665AE9E1}"/>
              </a:ext>
            </a:extLst>
          </p:cNvPr>
          <p:cNvCxnSpPr>
            <a:cxnSpLocks/>
          </p:cNvCxnSpPr>
          <p:nvPr/>
        </p:nvCxnSpPr>
        <p:spPr>
          <a:xfrm>
            <a:off x="4450234" y="2263960"/>
            <a:ext cx="1117650" cy="907124"/>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8A116BA-0B5F-3542-9D07-E1C9DC72201F}"/>
              </a:ext>
            </a:extLst>
          </p:cNvPr>
          <p:cNvCxnSpPr>
            <a:cxnSpLocks/>
          </p:cNvCxnSpPr>
          <p:nvPr/>
        </p:nvCxnSpPr>
        <p:spPr>
          <a:xfrm>
            <a:off x="5567884" y="3175008"/>
            <a:ext cx="0" cy="104918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D875E3A-331A-914D-9FF5-E4285F8D4A5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7" name="TextBox 36">
            <a:extLst>
              <a:ext uri="{FF2B5EF4-FFF2-40B4-BE49-F238E27FC236}">
                <a16:creationId xmlns:a16="http://schemas.microsoft.com/office/drawing/2014/main" id="{802D13A7-BD21-994C-857E-FCC4AB42BF3E}"/>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8" name="Rectangle 37">
            <a:extLst>
              <a:ext uri="{FF2B5EF4-FFF2-40B4-BE49-F238E27FC236}">
                <a16:creationId xmlns:a16="http://schemas.microsoft.com/office/drawing/2014/main" id="{7696C0CE-442B-7141-8FB8-3C25F5ED3732}"/>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39" name="Straight Arrow Connector 38">
            <a:extLst>
              <a:ext uri="{FF2B5EF4-FFF2-40B4-BE49-F238E27FC236}">
                <a16:creationId xmlns:a16="http://schemas.microsoft.com/office/drawing/2014/main" id="{876EEC0B-EA32-814B-B490-D1550400BE4B}"/>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2848BB-E9AE-3546-A03C-CE3C9387D8C4}"/>
              </a:ext>
            </a:extLst>
          </p:cNvPr>
          <p:cNvSpPr txBox="1"/>
          <p:nvPr/>
        </p:nvSpPr>
        <p:spPr>
          <a:xfrm>
            <a:off x="5570810" y="3422318"/>
            <a:ext cx="1368836" cy="338554"/>
          </a:xfrm>
          <a:prstGeom prst="rect">
            <a:avLst/>
          </a:prstGeom>
          <a:noFill/>
        </p:spPr>
        <p:txBody>
          <a:bodyPr wrap="none" rtlCol="0">
            <a:spAutoFit/>
          </a:bodyPr>
          <a:lstStyle/>
          <a:p>
            <a:r>
              <a:rPr lang="en-US" sz="1600" dirty="0" err="1">
                <a:solidFill>
                  <a:srgbClr val="004278"/>
                </a:solidFill>
              </a:rPr>
              <a:t>featureCounts</a:t>
            </a:r>
            <a:endParaRPr lang="en-US" sz="1600" dirty="0">
              <a:solidFill>
                <a:srgbClr val="004278"/>
              </a:solidFill>
            </a:endParaRPr>
          </a:p>
        </p:txBody>
      </p:sp>
      <p:cxnSp>
        <p:nvCxnSpPr>
          <p:cNvPr id="43" name="Straight Arrow Connector 42">
            <a:extLst>
              <a:ext uri="{FF2B5EF4-FFF2-40B4-BE49-F238E27FC236}">
                <a16:creationId xmlns:a16="http://schemas.microsoft.com/office/drawing/2014/main" id="{E172ED14-B57C-084A-AF73-09D6FD16FCFB}"/>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1B8EF15-8832-BE40-ACFC-B72EF395A5E0}"/>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51" name="Rectangle 50">
            <a:extLst>
              <a:ext uri="{FF2B5EF4-FFF2-40B4-BE49-F238E27FC236}">
                <a16:creationId xmlns:a16="http://schemas.microsoft.com/office/drawing/2014/main" id="{69B2EB45-2E2A-DB4A-897F-49ABBAC349AB}"/>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3" name="TextBox 52">
            <a:extLst>
              <a:ext uri="{FF2B5EF4-FFF2-40B4-BE49-F238E27FC236}">
                <a16:creationId xmlns:a16="http://schemas.microsoft.com/office/drawing/2014/main" id="{C48C3BC3-5612-E247-A6A6-F37A5DF77F3B}"/>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56" name="TextBox 55">
            <a:extLst>
              <a:ext uri="{FF2B5EF4-FFF2-40B4-BE49-F238E27FC236}">
                <a16:creationId xmlns:a16="http://schemas.microsoft.com/office/drawing/2014/main" id="{1DDFD6AF-2A86-BD4A-ADAE-0BDA183A25F9}"/>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sp>
        <p:nvSpPr>
          <p:cNvPr id="68" name="TextBox 67">
            <a:extLst>
              <a:ext uri="{FF2B5EF4-FFF2-40B4-BE49-F238E27FC236}">
                <a16:creationId xmlns:a16="http://schemas.microsoft.com/office/drawing/2014/main" id="{87758260-2029-C245-967E-9D44A9572D19}"/>
              </a:ext>
            </a:extLst>
          </p:cNvPr>
          <p:cNvSpPr txBox="1"/>
          <p:nvPr/>
        </p:nvSpPr>
        <p:spPr>
          <a:xfrm>
            <a:off x="5334783" y="4256309"/>
            <a:ext cx="472950" cy="369332"/>
          </a:xfrm>
          <a:prstGeom prst="rect">
            <a:avLst/>
          </a:prstGeom>
          <a:noFill/>
        </p:spPr>
        <p:txBody>
          <a:bodyPr wrap="none" rtlCol="0">
            <a:spAutoFit/>
          </a:bodyPr>
          <a:lstStyle/>
          <a:p>
            <a:r>
              <a:rPr lang="en-US" dirty="0"/>
              <a:t>csv</a:t>
            </a:r>
          </a:p>
        </p:txBody>
      </p:sp>
      <p:cxnSp>
        <p:nvCxnSpPr>
          <p:cNvPr id="69" name="Straight Arrow Connector 68">
            <a:extLst>
              <a:ext uri="{FF2B5EF4-FFF2-40B4-BE49-F238E27FC236}">
                <a16:creationId xmlns:a16="http://schemas.microsoft.com/office/drawing/2014/main" id="{A900D9B6-DE9B-4746-81FA-2467C0FFDB14}"/>
              </a:ext>
            </a:extLst>
          </p:cNvPr>
          <p:cNvCxnSpPr>
            <a:cxnSpLocks/>
          </p:cNvCxnSpPr>
          <p:nvPr/>
        </p:nvCxnSpPr>
        <p:spPr>
          <a:xfrm>
            <a:off x="870351" y="4405339"/>
            <a:ext cx="1471388" cy="55001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8ED31FC-7E32-ED4C-86D8-EFE82D0525A6}"/>
              </a:ext>
            </a:extLst>
          </p:cNvPr>
          <p:cNvCxnSpPr>
            <a:cxnSpLocks/>
          </p:cNvCxnSpPr>
          <p:nvPr/>
        </p:nvCxnSpPr>
        <p:spPr>
          <a:xfrm>
            <a:off x="2341739" y="4251333"/>
            <a:ext cx="0" cy="704017"/>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7E7A6FB-40C4-874F-AD8A-9F301E94B9C4}"/>
              </a:ext>
            </a:extLst>
          </p:cNvPr>
          <p:cNvCxnSpPr>
            <a:cxnSpLocks/>
          </p:cNvCxnSpPr>
          <p:nvPr/>
        </p:nvCxnSpPr>
        <p:spPr>
          <a:xfrm>
            <a:off x="2341627" y="4950450"/>
            <a:ext cx="0" cy="8048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56A7304B-653B-B041-AB71-500760EDFE24}"/>
              </a:ext>
            </a:extLst>
          </p:cNvPr>
          <p:cNvSpPr txBox="1"/>
          <p:nvPr/>
        </p:nvSpPr>
        <p:spPr>
          <a:xfrm>
            <a:off x="1504232" y="5210825"/>
            <a:ext cx="811441" cy="338554"/>
          </a:xfrm>
          <a:prstGeom prst="rect">
            <a:avLst/>
          </a:prstGeom>
          <a:noFill/>
        </p:spPr>
        <p:txBody>
          <a:bodyPr wrap="none" rtlCol="0">
            <a:spAutoFit/>
          </a:bodyPr>
          <a:lstStyle/>
          <a:p>
            <a:r>
              <a:rPr lang="en-US" sz="1600" dirty="0" err="1">
                <a:solidFill>
                  <a:srgbClr val="004278"/>
                </a:solidFill>
              </a:rPr>
              <a:t>multiqc</a:t>
            </a:r>
            <a:endParaRPr lang="en-US" sz="1600" dirty="0">
              <a:solidFill>
                <a:srgbClr val="004278"/>
              </a:solidFill>
            </a:endParaRPr>
          </a:p>
        </p:txBody>
      </p:sp>
      <p:sp>
        <p:nvSpPr>
          <p:cNvPr id="82" name="TextBox 81">
            <a:extLst>
              <a:ext uri="{FF2B5EF4-FFF2-40B4-BE49-F238E27FC236}">
                <a16:creationId xmlns:a16="http://schemas.microsoft.com/office/drawing/2014/main" id="{A79CF52E-AA74-2E4F-8435-2906635374EA}"/>
              </a:ext>
            </a:extLst>
          </p:cNvPr>
          <p:cNvSpPr txBox="1"/>
          <p:nvPr/>
        </p:nvSpPr>
        <p:spPr>
          <a:xfrm>
            <a:off x="2376345" y="5199489"/>
            <a:ext cx="814747" cy="830997"/>
          </a:xfrm>
          <a:prstGeom prst="rect">
            <a:avLst/>
          </a:prstGeom>
          <a:noFill/>
        </p:spPr>
        <p:txBody>
          <a:bodyPr wrap="square" rtlCol="0">
            <a:spAutoFit/>
          </a:bodyPr>
          <a:lstStyle/>
          <a:p>
            <a:pPr algn="ctr"/>
            <a:r>
              <a:rPr lang="en-US" sz="1600" dirty="0">
                <a:solidFill>
                  <a:srgbClr val="FF0000"/>
                </a:solidFill>
              </a:rPr>
              <a:t>QC</a:t>
            </a:r>
          </a:p>
          <a:p>
            <a:pPr algn="ctr"/>
            <a:r>
              <a:rPr lang="en-US" sz="1600" dirty="0">
                <a:solidFill>
                  <a:srgbClr val="FF0000"/>
                </a:solidFill>
              </a:rPr>
              <a:t> report</a:t>
            </a:r>
          </a:p>
          <a:p>
            <a:pPr algn="ctr"/>
            <a:endParaRPr lang="en-US" sz="1600" dirty="0">
              <a:solidFill>
                <a:srgbClr val="FF0000"/>
              </a:solidFill>
            </a:endParaRPr>
          </a:p>
        </p:txBody>
      </p:sp>
      <p:sp>
        <p:nvSpPr>
          <p:cNvPr id="83" name="Rectangle 82">
            <a:extLst>
              <a:ext uri="{FF2B5EF4-FFF2-40B4-BE49-F238E27FC236}">
                <a16:creationId xmlns:a16="http://schemas.microsoft.com/office/drawing/2014/main" id="{B6F0F895-D691-E945-80BD-CD66DFFAFEAD}"/>
              </a:ext>
            </a:extLst>
          </p:cNvPr>
          <p:cNvSpPr/>
          <p:nvPr/>
        </p:nvSpPr>
        <p:spPr>
          <a:xfrm>
            <a:off x="2620325" y="4981339"/>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84" name="TextBox 83">
            <a:extLst>
              <a:ext uri="{FF2B5EF4-FFF2-40B4-BE49-F238E27FC236}">
                <a16:creationId xmlns:a16="http://schemas.microsoft.com/office/drawing/2014/main" id="{548393F3-7BE7-F347-8CFE-040E1E00930D}"/>
              </a:ext>
            </a:extLst>
          </p:cNvPr>
          <p:cNvSpPr txBox="1"/>
          <p:nvPr/>
        </p:nvSpPr>
        <p:spPr>
          <a:xfrm>
            <a:off x="2005894" y="5770517"/>
            <a:ext cx="671466" cy="369332"/>
          </a:xfrm>
          <a:prstGeom prst="rect">
            <a:avLst/>
          </a:prstGeom>
          <a:noFill/>
        </p:spPr>
        <p:txBody>
          <a:bodyPr wrap="none" rtlCol="0">
            <a:spAutoFit/>
          </a:bodyPr>
          <a:lstStyle/>
          <a:p>
            <a:r>
              <a:rPr lang="en-US" dirty="0"/>
              <a:t>html </a:t>
            </a:r>
          </a:p>
        </p:txBody>
      </p:sp>
      <p:sp>
        <p:nvSpPr>
          <p:cNvPr id="86" name="TextBox 85">
            <a:extLst>
              <a:ext uri="{FF2B5EF4-FFF2-40B4-BE49-F238E27FC236}">
                <a16:creationId xmlns:a16="http://schemas.microsoft.com/office/drawing/2014/main" id="{BFCEF84C-E6D6-7E40-81C3-BAC4D8C16470}"/>
              </a:ext>
            </a:extLst>
          </p:cNvPr>
          <p:cNvSpPr txBox="1"/>
          <p:nvPr/>
        </p:nvSpPr>
        <p:spPr>
          <a:xfrm>
            <a:off x="5855516" y="3967376"/>
            <a:ext cx="1358178" cy="830997"/>
          </a:xfrm>
          <a:prstGeom prst="rect">
            <a:avLst/>
          </a:prstGeom>
          <a:noFill/>
        </p:spPr>
        <p:txBody>
          <a:bodyPr wrap="square" rtlCol="0">
            <a:spAutoFit/>
          </a:bodyPr>
          <a:lstStyle/>
          <a:p>
            <a:pPr algn="ctr"/>
            <a:r>
              <a:rPr lang="en-US" sz="1600" dirty="0">
                <a:solidFill>
                  <a:srgbClr val="FF0000"/>
                </a:solidFill>
              </a:rPr>
              <a:t>Differential Analysis </a:t>
            </a:r>
          </a:p>
          <a:p>
            <a:pPr algn="ctr"/>
            <a:endParaRPr lang="en-US" sz="1600" dirty="0">
              <a:solidFill>
                <a:srgbClr val="FF0000"/>
              </a:solidFill>
            </a:endParaRPr>
          </a:p>
        </p:txBody>
      </p:sp>
      <p:sp>
        <p:nvSpPr>
          <p:cNvPr id="87" name="Rectangle 86">
            <a:extLst>
              <a:ext uri="{FF2B5EF4-FFF2-40B4-BE49-F238E27FC236}">
                <a16:creationId xmlns:a16="http://schemas.microsoft.com/office/drawing/2014/main" id="{2CD58A2E-5DA9-8845-9307-29047DC9F99C}"/>
              </a:ext>
            </a:extLst>
          </p:cNvPr>
          <p:cNvSpPr/>
          <p:nvPr/>
        </p:nvSpPr>
        <p:spPr>
          <a:xfrm>
            <a:off x="6317256" y="3811525"/>
            <a:ext cx="416301" cy="246784"/>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a:t>
            </a:r>
          </a:p>
        </p:txBody>
      </p:sp>
      <p:cxnSp>
        <p:nvCxnSpPr>
          <p:cNvPr id="88" name="Straight Arrow Connector 87">
            <a:extLst>
              <a:ext uri="{FF2B5EF4-FFF2-40B4-BE49-F238E27FC236}">
                <a16:creationId xmlns:a16="http://schemas.microsoft.com/office/drawing/2014/main" id="{86BA7676-92B6-2D49-8638-E32886833623}"/>
              </a:ext>
            </a:extLst>
          </p:cNvPr>
          <p:cNvCxnSpPr>
            <a:cxnSpLocks/>
          </p:cNvCxnSpPr>
          <p:nvPr/>
        </p:nvCxnSpPr>
        <p:spPr>
          <a:xfrm>
            <a:off x="5855516" y="4470350"/>
            <a:ext cx="13320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16674C61-11CF-884F-B4CF-2CB4F9241972}"/>
              </a:ext>
            </a:extLst>
          </p:cNvPr>
          <p:cNvSpPr txBox="1"/>
          <p:nvPr/>
        </p:nvSpPr>
        <p:spPr>
          <a:xfrm>
            <a:off x="6119829" y="4541215"/>
            <a:ext cx="803425" cy="338554"/>
          </a:xfrm>
          <a:prstGeom prst="rect">
            <a:avLst/>
          </a:prstGeom>
          <a:noFill/>
        </p:spPr>
        <p:txBody>
          <a:bodyPr wrap="none" rtlCol="0">
            <a:spAutoFit/>
          </a:bodyPr>
          <a:lstStyle/>
          <a:p>
            <a:r>
              <a:rPr lang="en-US" sz="1600" dirty="0">
                <a:solidFill>
                  <a:srgbClr val="004278"/>
                </a:solidFill>
              </a:rPr>
              <a:t>deSeq2</a:t>
            </a:r>
          </a:p>
        </p:txBody>
      </p:sp>
      <p:sp>
        <p:nvSpPr>
          <p:cNvPr id="92" name="TextBox 91">
            <a:extLst>
              <a:ext uri="{FF2B5EF4-FFF2-40B4-BE49-F238E27FC236}">
                <a16:creationId xmlns:a16="http://schemas.microsoft.com/office/drawing/2014/main" id="{B401ADAB-EB97-3F45-AB5A-FC4D5C3D8AD3}"/>
              </a:ext>
            </a:extLst>
          </p:cNvPr>
          <p:cNvSpPr txBox="1"/>
          <p:nvPr/>
        </p:nvSpPr>
        <p:spPr>
          <a:xfrm>
            <a:off x="7261477" y="4017307"/>
            <a:ext cx="1234312" cy="923330"/>
          </a:xfrm>
          <a:prstGeom prst="rect">
            <a:avLst/>
          </a:prstGeom>
          <a:noFill/>
        </p:spPr>
        <p:txBody>
          <a:bodyPr wrap="none" rtlCol="0">
            <a:spAutoFit/>
          </a:bodyPr>
          <a:lstStyle/>
          <a:p>
            <a:pPr algn="ctr"/>
            <a:r>
              <a:rPr lang="en-US" dirty="0"/>
              <a:t>Differential</a:t>
            </a:r>
          </a:p>
          <a:p>
            <a:pPr algn="ctr"/>
            <a:r>
              <a:rPr lang="en-US" dirty="0"/>
              <a:t>Expressed</a:t>
            </a:r>
          </a:p>
          <a:p>
            <a:pPr algn="ctr"/>
            <a:r>
              <a:rPr lang="en-US" dirty="0"/>
              <a:t>Genes</a:t>
            </a:r>
          </a:p>
        </p:txBody>
      </p:sp>
      <p:sp>
        <p:nvSpPr>
          <p:cNvPr id="93" name="TextBox 92">
            <a:extLst>
              <a:ext uri="{FF2B5EF4-FFF2-40B4-BE49-F238E27FC236}">
                <a16:creationId xmlns:a16="http://schemas.microsoft.com/office/drawing/2014/main" id="{68CE9B91-15A8-584B-9B5F-17F3884E24C0}"/>
              </a:ext>
            </a:extLst>
          </p:cNvPr>
          <p:cNvSpPr txBox="1"/>
          <p:nvPr/>
        </p:nvSpPr>
        <p:spPr>
          <a:xfrm>
            <a:off x="5950837" y="2512701"/>
            <a:ext cx="1329082" cy="646331"/>
          </a:xfrm>
          <a:prstGeom prst="rect">
            <a:avLst/>
          </a:prstGeom>
          <a:noFill/>
        </p:spPr>
        <p:txBody>
          <a:bodyPr wrap="none" rtlCol="0">
            <a:spAutoFit/>
          </a:bodyPr>
          <a:lstStyle/>
          <a:p>
            <a:r>
              <a:rPr lang="en-US" dirty="0"/>
              <a:t>Annotations</a:t>
            </a:r>
          </a:p>
          <a:p>
            <a:pPr algn="ctr"/>
            <a:r>
              <a:rPr lang="en-US" dirty="0"/>
              <a:t>(</a:t>
            </a:r>
            <a:r>
              <a:rPr lang="en-US" dirty="0" err="1"/>
              <a:t>gtf</a:t>
            </a:r>
            <a:r>
              <a:rPr lang="en-US" dirty="0"/>
              <a:t>)</a:t>
            </a:r>
          </a:p>
        </p:txBody>
      </p:sp>
      <p:cxnSp>
        <p:nvCxnSpPr>
          <p:cNvPr id="94" name="Straight Arrow Connector 93">
            <a:extLst>
              <a:ext uri="{FF2B5EF4-FFF2-40B4-BE49-F238E27FC236}">
                <a16:creationId xmlns:a16="http://schemas.microsoft.com/office/drawing/2014/main" id="{6612648F-4165-0642-968D-05BACFD44BF2}"/>
              </a:ext>
            </a:extLst>
          </p:cNvPr>
          <p:cNvCxnSpPr>
            <a:cxnSpLocks/>
            <a:stCxn id="93" idx="1"/>
          </p:cNvCxnSpPr>
          <p:nvPr/>
        </p:nvCxnSpPr>
        <p:spPr>
          <a:xfrm flipH="1">
            <a:off x="5564961" y="2835867"/>
            <a:ext cx="385876" cy="33354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025D5A3-E094-914E-8AAA-80E34C8C7B03}"/>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489C814-3B9F-B341-B6CB-B7ABC59700B2}"/>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4AE01E7A-9A6B-C94A-88F5-0A8698659766}"/>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103" name="Straight Arrow Connector 102">
            <a:extLst>
              <a:ext uri="{FF2B5EF4-FFF2-40B4-BE49-F238E27FC236}">
                <a16:creationId xmlns:a16="http://schemas.microsoft.com/office/drawing/2014/main" id="{CC276B6A-440D-E841-B83F-9E6F5292AA8E}"/>
              </a:ext>
            </a:extLst>
          </p:cNvPr>
          <p:cNvCxnSpPr>
            <a:cxnSpLocks/>
          </p:cNvCxnSpPr>
          <p:nvPr/>
        </p:nvCxnSpPr>
        <p:spPr>
          <a:xfrm flipH="1">
            <a:off x="2305909" y="4585838"/>
            <a:ext cx="1286412" cy="369512"/>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EC4B91E0-AA1B-C942-BDE3-C39D59C9995D}"/>
              </a:ext>
            </a:extLst>
          </p:cNvPr>
          <p:cNvCxnSpPr>
            <a:cxnSpLocks/>
            <a:stCxn id="68" idx="2"/>
          </p:cNvCxnSpPr>
          <p:nvPr/>
        </p:nvCxnSpPr>
        <p:spPr>
          <a:xfrm flipH="1">
            <a:off x="2341516" y="4625641"/>
            <a:ext cx="3229742" cy="337295"/>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467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7A950D-7507-8740-B8E5-BC12B808CDE7}"/>
              </a:ext>
            </a:extLst>
          </p:cNvPr>
          <p:cNvSpPr>
            <a:spLocks noGrp="1"/>
          </p:cNvSpPr>
          <p:nvPr>
            <p:ph type="sldNum" sz="quarter" idx="10"/>
          </p:nvPr>
        </p:nvSpPr>
        <p:spPr/>
        <p:txBody>
          <a:bodyPr/>
          <a:lstStyle/>
          <a:p>
            <a:pPr>
              <a:defRPr/>
            </a:pPr>
            <a:fld id="{A8C65370-7898-40B8-8246-60A93FC25CB8}" type="slidenum">
              <a:rPr lang="en-US" smtClean="0"/>
              <a:pPr>
                <a:defRPr/>
              </a:pPr>
              <a:t>40</a:t>
            </a:fld>
            <a:endParaRPr lang="en-US"/>
          </a:p>
        </p:txBody>
      </p:sp>
      <p:sp>
        <p:nvSpPr>
          <p:cNvPr id="4" name="Rectangle 3">
            <a:extLst>
              <a:ext uri="{FF2B5EF4-FFF2-40B4-BE49-F238E27FC236}">
                <a16:creationId xmlns:a16="http://schemas.microsoft.com/office/drawing/2014/main" id="{D0CC2097-1F01-B646-BBA5-5F60DC5D0F34}"/>
              </a:ext>
            </a:extLst>
          </p:cNvPr>
          <p:cNvSpPr/>
          <p:nvPr/>
        </p:nvSpPr>
        <p:spPr>
          <a:xfrm>
            <a:off x="736594" y="932416"/>
            <a:ext cx="8039100" cy="4801314"/>
          </a:xfrm>
          <a:prstGeom prst="rect">
            <a:avLst/>
          </a:prstGeom>
        </p:spPr>
        <p:txBody>
          <a:bodyPr wrap="square">
            <a:spAutoFit/>
          </a:bodyPr>
          <a:lstStyle/>
          <a:p>
            <a:pPr marL="295275" indent="-285750">
              <a:buFont typeface="Arial" panose="020B0604020202020204" pitchFamily="34" charset="0"/>
              <a:buChar char="•"/>
            </a:pPr>
            <a:r>
              <a:rPr lang="en-US" dirty="0"/>
              <a:t>How many lines in the GTF file?</a:t>
            </a:r>
          </a:p>
          <a:p>
            <a:pPr marL="295275" indent="-285750">
              <a:buFont typeface="Arial" panose="020B0604020202020204" pitchFamily="34" charset="0"/>
              <a:buChar char="•"/>
            </a:pPr>
            <a:endParaRPr lang="en-US" dirty="0"/>
          </a:p>
          <a:p>
            <a:pPr marL="295275" indent="-285750">
              <a:buFont typeface="Arial" panose="020B0604020202020204" pitchFamily="34" charset="0"/>
              <a:buChar char="•"/>
            </a:pPr>
            <a:endParaRPr lang="en-US" dirty="0"/>
          </a:p>
          <a:p>
            <a:pPr marL="295275" indent="-285750">
              <a:buFont typeface="Arial" panose="020B0604020202020204" pitchFamily="34" charset="0"/>
              <a:buChar char="•"/>
            </a:pPr>
            <a:r>
              <a:rPr lang="en-US" dirty="0"/>
              <a:t>How would you view the first 5 lines of the file?</a:t>
            </a:r>
          </a:p>
          <a:p>
            <a:pPr marL="295275" indent="-285750">
              <a:buFont typeface="Arial" panose="020B0604020202020204" pitchFamily="34" charset="0"/>
              <a:buChar char="•"/>
            </a:pPr>
            <a:endParaRPr lang="en-US" dirty="0"/>
          </a:p>
          <a:p>
            <a:pPr marL="295275" indent="-285750">
              <a:buFont typeface="Arial" panose="020B0604020202020204" pitchFamily="34" charset="0"/>
              <a:buChar char="•"/>
            </a:pPr>
            <a:endParaRPr lang="en-US" dirty="0"/>
          </a:p>
          <a:p>
            <a:pPr marL="9525"/>
            <a:endParaRPr lang="en-US" dirty="0"/>
          </a:p>
          <a:p>
            <a:pPr marL="9525"/>
            <a:r>
              <a:rPr lang="en-US" dirty="0">
                <a:solidFill>
                  <a:srgbClr val="FF0000"/>
                </a:solidFill>
              </a:rPr>
              <a:t>##description: evidence-based annotation of the mouse genome (GRCm38), version M10 (</a:t>
            </a:r>
            <a:r>
              <a:rPr lang="en-US" dirty="0" err="1">
                <a:solidFill>
                  <a:srgbClr val="FF0000"/>
                </a:solidFill>
              </a:rPr>
              <a:t>Ensembl</a:t>
            </a:r>
            <a:r>
              <a:rPr lang="en-US" dirty="0">
                <a:solidFill>
                  <a:srgbClr val="FF0000"/>
                </a:solidFill>
              </a:rPr>
              <a:t> 85)</a:t>
            </a:r>
          </a:p>
          <a:p>
            <a:pPr marL="9525"/>
            <a:r>
              <a:rPr lang="en-US" dirty="0">
                <a:solidFill>
                  <a:srgbClr val="FF0000"/>
                </a:solidFill>
              </a:rPr>
              <a:t>##provider: GENCODE</a:t>
            </a:r>
          </a:p>
          <a:p>
            <a:pPr marL="9525"/>
            <a:r>
              <a:rPr lang="en-US" dirty="0">
                <a:solidFill>
                  <a:srgbClr val="FF0000"/>
                </a:solidFill>
              </a:rPr>
              <a:t>##contact: </a:t>
            </a:r>
            <a:r>
              <a:rPr lang="en-US" dirty="0" err="1">
                <a:solidFill>
                  <a:srgbClr val="FF0000"/>
                </a:solidFill>
              </a:rPr>
              <a:t>gencode-help@sanger.ac.uk</a:t>
            </a:r>
            <a:endParaRPr lang="en-US" dirty="0">
              <a:solidFill>
                <a:srgbClr val="FF0000"/>
              </a:solidFill>
            </a:endParaRPr>
          </a:p>
          <a:p>
            <a:pPr marL="9525"/>
            <a:r>
              <a:rPr lang="en-US" dirty="0">
                <a:solidFill>
                  <a:srgbClr val="FF0000"/>
                </a:solidFill>
              </a:rPr>
              <a:t>##format: </a:t>
            </a:r>
            <a:r>
              <a:rPr lang="en-US" dirty="0" err="1">
                <a:solidFill>
                  <a:srgbClr val="FF0000"/>
                </a:solidFill>
              </a:rPr>
              <a:t>gtf</a:t>
            </a:r>
            <a:endParaRPr lang="en-US" dirty="0">
              <a:solidFill>
                <a:srgbClr val="FF0000"/>
              </a:solidFill>
            </a:endParaRPr>
          </a:p>
          <a:p>
            <a:pPr marL="9525"/>
            <a:r>
              <a:rPr lang="en-US" dirty="0">
                <a:solidFill>
                  <a:srgbClr val="FF0000"/>
                </a:solidFill>
              </a:rPr>
              <a:t>##date: 2016-07-19</a:t>
            </a:r>
          </a:p>
          <a:p>
            <a:pPr marL="295275" indent="-285750">
              <a:buFont typeface="Arial" panose="020B0604020202020204" pitchFamily="34" charset="0"/>
              <a:buChar char="•"/>
            </a:pPr>
            <a:endParaRPr lang="en-US" dirty="0"/>
          </a:p>
          <a:p>
            <a:pPr marL="295275" indent="-285750">
              <a:buFont typeface="Arial" panose="020B0604020202020204" pitchFamily="34" charset="0"/>
              <a:buChar char="•"/>
            </a:pPr>
            <a:r>
              <a:rPr lang="en-US" dirty="0"/>
              <a:t>Question: Why might this information be important?</a:t>
            </a:r>
          </a:p>
          <a:p>
            <a:pPr marL="295275" indent="-285750">
              <a:buFont typeface="Arial" panose="020B0604020202020204" pitchFamily="34" charset="0"/>
              <a:buChar char="•"/>
            </a:pPr>
            <a:endParaRPr lang="en-US" dirty="0"/>
          </a:p>
          <a:p>
            <a:pPr marL="9525" indent="0">
              <a:buNone/>
            </a:pPr>
            <a:endParaRPr lang="en-US" dirty="0"/>
          </a:p>
        </p:txBody>
      </p:sp>
      <p:sp>
        <p:nvSpPr>
          <p:cNvPr id="6" name="Title 1">
            <a:extLst>
              <a:ext uri="{FF2B5EF4-FFF2-40B4-BE49-F238E27FC236}">
                <a16:creationId xmlns:a16="http://schemas.microsoft.com/office/drawing/2014/main" id="{4A002611-AE32-CB43-9AE8-321BD55E596D}"/>
              </a:ext>
            </a:extLst>
          </p:cNvPr>
          <p:cNvSpPr>
            <a:spLocks noGrp="1"/>
          </p:cNvSpPr>
          <p:nvPr>
            <p:ph type="title"/>
          </p:nvPr>
        </p:nvSpPr>
        <p:spPr>
          <a:xfrm>
            <a:off x="1097280" y="576071"/>
            <a:ext cx="7678414" cy="332623"/>
          </a:xfrm>
        </p:spPr>
        <p:txBody>
          <a:bodyPr/>
          <a:lstStyle/>
          <a:p>
            <a:r>
              <a:rPr lang="en-US" dirty="0"/>
              <a:t>GENCODE Annotation</a:t>
            </a:r>
          </a:p>
        </p:txBody>
      </p:sp>
      <p:sp>
        <p:nvSpPr>
          <p:cNvPr id="7" name="Shape 405">
            <a:extLst>
              <a:ext uri="{FF2B5EF4-FFF2-40B4-BE49-F238E27FC236}">
                <a16:creationId xmlns:a16="http://schemas.microsoft.com/office/drawing/2014/main" id="{F2551217-5861-784E-B754-965A10DF9208}"/>
              </a:ext>
            </a:extLst>
          </p:cNvPr>
          <p:cNvSpPr txBox="1"/>
          <p:nvPr/>
        </p:nvSpPr>
        <p:spPr>
          <a:xfrm>
            <a:off x="1862072" y="2169013"/>
            <a:ext cx="3848700" cy="65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dirty="0">
                <a:solidFill>
                  <a:srgbClr val="FF0000"/>
                </a:solidFill>
                <a:latin typeface="Consolas"/>
                <a:ea typeface="Consolas"/>
                <a:cs typeface="Consolas"/>
                <a:sym typeface="Consolas"/>
              </a:rPr>
              <a:t>head –n 5 </a:t>
            </a:r>
            <a:r>
              <a:rPr lang="en" sz="2000" dirty="0" err="1">
                <a:solidFill>
                  <a:srgbClr val="FF0000"/>
                </a:solidFill>
                <a:latin typeface="Consolas"/>
                <a:ea typeface="Consolas"/>
                <a:cs typeface="Consolas"/>
                <a:sym typeface="Consolas"/>
              </a:rPr>
              <a:t>gencode.gtf</a:t>
            </a:r>
            <a:endParaRPr sz="2000" dirty="0">
              <a:solidFill>
                <a:srgbClr val="FF0000"/>
              </a:solidFill>
              <a:latin typeface="Consolas"/>
              <a:ea typeface="Consolas"/>
              <a:cs typeface="Consolas"/>
              <a:sym typeface="Consolas"/>
            </a:endParaRPr>
          </a:p>
        </p:txBody>
      </p:sp>
      <p:sp>
        <p:nvSpPr>
          <p:cNvPr id="8" name="Shape 405">
            <a:extLst>
              <a:ext uri="{FF2B5EF4-FFF2-40B4-BE49-F238E27FC236}">
                <a16:creationId xmlns:a16="http://schemas.microsoft.com/office/drawing/2014/main" id="{DCA618AC-9E49-9446-8579-4C25A9BA1F0C}"/>
              </a:ext>
            </a:extLst>
          </p:cNvPr>
          <p:cNvSpPr txBox="1"/>
          <p:nvPr/>
        </p:nvSpPr>
        <p:spPr>
          <a:xfrm>
            <a:off x="2002115" y="1139113"/>
            <a:ext cx="3848700" cy="656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000" dirty="0">
                <a:solidFill>
                  <a:srgbClr val="FF0000"/>
                </a:solidFill>
                <a:latin typeface="Consolas"/>
                <a:ea typeface="Consolas"/>
                <a:cs typeface="Consolas"/>
                <a:sym typeface="Consolas"/>
              </a:rPr>
              <a:t>w</a:t>
            </a:r>
            <a:r>
              <a:rPr lang="en" sz="2000" dirty="0">
                <a:solidFill>
                  <a:srgbClr val="FF0000"/>
                </a:solidFill>
                <a:latin typeface="Consolas"/>
                <a:ea typeface="Consolas"/>
                <a:cs typeface="Consolas"/>
                <a:sym typeface="Consolas"/>
              </a:rPr>
              <a:t>c -l </a:t>
            </a:r>
            <a:r>
              <a:rPr lang="en" sz="2000" dirty="0" err="1">
                <a:solidFill>
                  <a:srgbClr val="FF0000"/>
                </a:solidFill>
                <a:latin typeface="Consolas"/>
                <a:ea typeface="Consolas"/>
                <a:cs typeface="Consolas"/>
                <a:sym typeface="Consolas"/>
              </a:rPr>
              <a:t>gencode.gtf</a:t>
            </a:r>
            <a:endParaRPr sz="2000" dirty="0">
              <a:solidFill>
                <a:srgbClr val="FF0000"/>
              </a:solidFill>
              <a:latin typeface="Consolas"/>
              <a:ea typeface="Consolas"/>
              <a:cs typeface="Consolas"/>
              <a:sym typeface="Consolas"/>
            </a:endParaRPr>
          </a:p>
        </p:txBody>
      </p:sp>
    </p:spTree>
    <p:extLst>
      <p:ext uri="{BB962C8B-B14F-4D97-AF65-F5344CB8AC3E}">
        <p14:creationId xmlns:p14="http://schemas.microsoft.com/office/powerpoint/2010/main" val="484880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7A950D-7507-8740-B8E5-BC12B808CDE7}"/>
              </a:ext>
            </a:extLst>
          </p:cNvPr>
          <p:cNvSpPr>
            <a:spLocks noGrp="1"/>
          </p:cNvSpPr>
          <p:nvPr>
            <p:ph type="sldNum" sz="quarter" idx="10"/>
          </p:nvPr>
        </p:nvSpPr>
        <p:spPr/>
        <p:txBody>
          <a:bodyPr/>
          <a:lstStyle/>
          <a:p>
            <a:pPr>
              <a:defRPr/>
            </a:pPr>
            <a:fld id="{A8C65370-7898-40B8-8246-60A93FC25CB8}" type="slidenum">
              <a:rPr lang="en-US" smtClean="0"/>
              <a:pPr>
                <a:defRPr/>
              </a:pPr>
              <a:t>41</a:t>
            </a:fld>
            <a:endParaRPr lang="en-US"/>
          </a:p>
        </p:txBody>
      </p:sp>
      <p:sp>
        <p:nvSpPr>
          <p:cNvPr id="6" name="Title 1">
            <a:extLst>
              <a:ext uri="{FF2B5EF4-FFF2-40B4-BE49-F238E27FC236}">
                <a16:creationId xmlns:a16="http://schemas.microsoft.com/office/drawing/2014/main" id="{4A002611-AE32-CB43-9AE8-321BD55E596D}"/>
              </a:ext>
            </a:extLst>
          </p:cNvPr>
          <p:cNvSpPr>
            <a:spLocks noGrp="1"/>
          </p:cNvSpPr>
          <p:nvPr>
            <p:ph type="title"/>
          </p:nvPr>
        </p:nvSpPr>
        <p:spPr>
          <a:xfrm>
            <a:off x="1097280" y="576071"/>
            <a:ext cx="7678414" cy="332623"/>
          </a:xfrm>
        </p:spPr>
        <p:txBody>
          <a:bodyPr/>
          <a:lstStyle/>
          <a:p>
            <a:r>
              <a:rPr lang="en-US" dirty="0"/>
              <a:t>GENCODE Annotation</a:t>
            </a:r>
          </a:p>
        </p:txBody>
      </p:sp>
      <p:sp>
        <p:nvSpPr>
          <p:cNvPr id="11" name="Rectangle 10">
            <a:extLst>
              <a:ext uri="{FF2B5EF4-FFF2-40B4-BE49-F238E27FC236}">
                <a16:creationId xmlns:a16="http://schemas.microsoft.com/office/drawing/2014/main" id="{CB9055F2-69C3-434E-B656-B640F094B9CE}"/>
              </a:ext>
            </a:extLst>
          </p:cNvPr>
          <p:cNvSpPr/>
          <p:nvPr/>
        </p:nvSpPr>
        <p:spPr>
          <a:xfrm>
            <a:off x="736594" y="932416"/>
            <a:ext cx="8039100" cy="2031325"/>
          </a:xfrm>
          <a:prstGeom prst="rect">
            <a:avLst/>
          </a:prstGeom>
        </p:spPr>
        <p:txBody>
          <a:bodyPr wrap="square">
            <a:spAutoFit/>
          </a:bodyPr>
          <a:lstStyle/>
          <a:p>
            <a:pPr marL="295275" indent="-285750">
              <a:buFont typeface="Arial" panose="020B0604020202020204" pitchFamily="34" charset="0"/>
              <a:buChar char="•"/>
            </a:pPr>
            <a:endParaRPr lang="en-US" dirty="0"/>
          </a:p>
          <a:p>
            <a:pPr marL="295275" indent="-285750">
              <a:buFont typeface="Arial" panose="020B0604020202020204" pitchFamily="34" charset="0"/>
              <a:buChar char="•"/>
            </a:pPr>
            <a:r>
              <a:rPr lang="en-US" dirty="0"/>
              <a:t>Question: How many transcripts are there for Tnnt2?</a:t>
            </a:r>
          </a:p>
          <a:p>
            <a:pPr marL="295275" indent="-285750">
              <a:buFont typeface="Arial" panose="020B0604020202020204" pitchFamily="34" charset="0"/>
              <a:buChar char="•"/>
            </a:pPr>
            <a:endParaRPr lang="en-US" dirty="0"/>
          </a:p>
          <a:p>
            <a:pPr marL="466725" lvl="1"/>
            <a:r>
              <a:rPr lang="en-US" dirty="0"/>
              <a:t>(hint: use grep, cut, </a:t>
            </a:r>
            <a:r>
              <a:rPr lang="en-US" dirty="0" err="1"/>
              <a:t>uniq</a:t>
            </a:r>
            <a:r>
              <a:rPr lang="en-US" dirty="0"/>
              <a:t> 9th field (attributes) transcript ids have ENSMUST in </a:t>
            </a:r>
            <a:r>
              <a:rPr lang="en-US" dirty="0" err="1"/>
              <a:t>transcript_id</a:t>
            </a:r>
            <a:r>
              <a:rPr lang="en-US" dirty="0"/>
              <a:t> field semicolon ’;’ can be used as a delimiter)</a:t>
            </a:r>
          </a:p>
          <a:p>
            <a:pPr marL="295275" indent="-285750">
              <a:buFont typeface="Arial" panose="020B0604020202020204" pitchFamily="34" charset="0"/>
              <a:buChar char="•"/>
            </a:pPr>
            <a:endParaRPr lang="en-US" dirty="0"/>
          </a:p>
          <a:p>
            <a:pPr marL="9525" indent="0">
              <a:buNone/>
            </a:pPr>
            <a:endParaRPr lang="en-US" dirty="0"/>
          </a:p>
        </p:txBody>
      </p:sp>
    </p:spTree>
    <p:extLst>
      <p:ext uri="{BB962C8B-B14F-4D97-AF65-F5344CB8AC3E}">
        <p14:creationId xmlns:p14="http://schemas.microsoft.com/office/powerpoint/2010/main" val="4032361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3C8E-49C8-6040-B410-620D51FA71F2}"/>
              </a:ext>
            </a:extLst>
          </p:cNvPr>
          <p:cNvSpPr>
            <a:spLocks noGrp="1"/>
          </p:cNvSpPr>
          <p:nvPr>
            <p:ph type="title"/>
          </p:nvPr>
        </p:nvSpPr>
        <p:spPr/>
        <p:txBody>
          <a:bodyPr/>
          <a:lstStyle/>
          <a:p>
            <a:r>
              <a:rPr lang="en-US" dirty="0"/>
              <a:t>Sequence Quality</a:t>
            </a:r>
          </a:p>
        </p:txBody>
      </p:sp>
      <p:sp>
        <p:nvSpPr>
          <p:cNvPr id="3" name="Slide Number Placeholder 2">
            <a:extLst>
              <a:ext uri="{FF2B5EF4-FFF2-40B4-BE49-F238E27FC236}">
                <a16:creationId xmlns:a16="http://schemas.microsoft.com/office/drawing/2014/main" id="{2B9415AE-F0BD-E04E-A388-0F92B5DAFCB1}"/>
              </a:ext>
            </a:extLst>
          </p:cNvPr>
          <p:cNvSpPr>
            <a:spLocks noGrp="1"/>
          </p:cNvSpPr>
          <p:nvPr>
            <p:ph type="sldNum" sz="quarter" idx="10"/>
          </p:nvPr>
        </p:nvSpPr>
        <p:spPr/>
        <p:txBody>
          <a:bodyPr/>
          <a:lstStyle/>
          <a:p>
            <a:pPr>
              <a:defRPr/>
            </a:pPr>
            <a:fld id="{A8C65370-7898-40B8-8246-60A93FC25CB8}" type="slidenum">
              <a:rPr lang="en-US" smtClean="0"/>
              <a:pPr>
                <a:defRPr/>
              </a:pPr>
              <a:t>42</a:t>
            </a:fld>
            <a:endParaRPr lang="en-US"/>
          </a:p>
        </p:txBody>
      </p:sp>
      <p:sp>
        <p:nvSpPr>
          <p:cNvPr id="4" name="TextBox 3">
            <a:extLst>
              <a:ext uri="{FF2B5EF4-FFF2-40B4-BE49-F238E27FC236}">
                <a16:creationId xmlns:a16="http://schemas.microsoft.com/office/drawing/2014/main" id="{B18F92C3-752C-2546-9661-54D820C2424B}"/>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0B7F3518-8508-CD4C-8CFB-279EB3691B8C}"/>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68D55C-2B55-5444-B518-C5107A9A5961}"/>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6BD9EB69-7746-534F-873F-1762C0FCD8A1}"/>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C14B5C3-095F-5046-8629-F54F2B1D7E3C}"/>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425A6D4E-EC82-134D-AAA6-A02FD06DF0F6}"/>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7D2FE5D0-C871-3441-8665-A128AA6C8F18}"/>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F69837D-051A-AC44-AE6A-CFC778D7540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F01B5E73-7431-334E-9708-7EA226CE184A}"/>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1C4AB89E-9AC3-BA48-BCC4-C1DC57E2C73D}"/>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5D5E3C19-0150-8340-97C1-6C9ACD5EC600}"/>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15" name="TextBox 14">
            <a:extLst>
              <a:ext uri="{FF2B5EF4-FFF2-40B4-BE49-F238E27FC236}">
                <a16:creationId xmlns:a16="http://schemas.microsoft.com/office/drawing/2014/main" id="{40E8F15C-021F-3B44-8A95-25B08792428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16" name="TextBox 15">
            <a:extLst>
              <a:ext uri="{FF2B5EF4-FFF2-40B4-BE49-F238E27FC236}">
                <a16:creationId xmlns:a16="http://schemas.microsoft.com/office/drawing/2014/main" id="{50AC3246-080C-514E-A093-C1576F094F32}"/>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17" name="Rectangle 16">
            <a:extLst>
              <a:ext uri="{FF2B5EF4-FFF2-40B4-BE49-F238E27FC236}">
                <a16:creationId xmlns:a16="http://schemas.microsoft.com/office/drawing/2014/main" id="{8D1F20FD-D4B8-4943-8F4A-2E1F94E3BB8C}"/>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5E7B3849-2759-354A-9E68-CC54C62384F3}"/>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534C6D-17F5-114B-9B41-5780C71065E6}"/>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30DB61E-8142-BD44-B68D-89FD9E2C3486}"/>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21" name="Rectangle 20">
            <a:extLst>
              <a:ext uri="{FF2B5EF4-FFF2-40B4-BE49-F238E27FC236}">
                <a16:creationId xmlns:a16="http://schemas.microsoft.com/office/drawing/2014/main" id="{44595939-E120-B240-A733-C92642196995}"/>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7D3A4DF1-5D14-4843-8948-CB42BED617C2}"/>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23" name="TextBox 22">
            <a:extLst>
              <a:ext uri="{FF2B5EF4-FFF2-40B4-BE49-F238E27FC236}">
                <a16:creationId xmlns:a16="http://schemas.microsoft.com/office/drawing/2014/main" id="{5D3E805A-DF9F-A74E-A7FB-FDA6577AD131}"/>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25" name="Straight Arrow Connector 24">
            <a:extLst>
              <a:ext uri="{FF2B5EF4-FFF2-40B4-BE49-F238E27FC236}">
                <a16:creationId xmlns:a16="http://schemas.microsoft.com/office/drawing/2014/main" id="{0F1E5E36-A57D-2547-8165-8AD3BFBBE321}"/>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5B183C-E8DD-3F41-B1C5-4FC625D81BBF}"/>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FDDBCC-22DA-E440-92A8-629D52E56C91}"/>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37" name="Rectangle 36">
            <a:extLst>
              <a:ext uri="{FF2B5EF4-FFF2-40B4-BE49-F238E27FC236}">
                <a16:creationId xmlns:a16="http://schemas.microsoft.com/office/drawing/2014/main" id="{0B504555-085C-8D41-ADF8-DA90BAAF88F9}"/>
              </a:ext>
            </a:extLst>
          </p:cNvPr>
          <p:cNvSpPr/>
          <p:nvPr/>
        </p:nvSpPr>
        <p:spPr>
          <a:xfrm>
            <a:off x="159102" y="1772888"/>
            <a:ext cx="1530267" cy="2632451"/>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79F47CB9-F2E8-CE4C-BD54-F0EB0A196D72}"/>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5A5D4A60-643B-2647-A7E3-2A4C8D70D614}"/>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58" name="Rectangle 57">
            <a:extLst>
              <a:ext uri="{FF2B5EF4-FFF2-40B4-BE49-F238E27FC236}">
                <a16:creationId xmlns:a16="http://schemas.microsoft.com/office/drawing/2014/main" id="{6D93AE6D-3FD3-284B-9686-A5A002BE8EB6}"/>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9" name="TextBox 58">
            <a:extLst>
              <a:ext uri="{FF2B5EF4-FFF2-40B4-BE49-F238E27FC236}">
                <a16:creationId xmlns:a16="http://schemas.microsoft.com/office/drawing/2014/main" id="{83406011-CC71-1D46-979A-ECE0CC950FE7}"/>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60" name="Straight Arrow Connector 59">
            <a:extLst>
              <a:ext uri="{FF2B5EF4-FFF2-40B4-BE49-F238E27FC236}">
                <a16:creationId xmlns:a16="http://schemas.microsoft.com/office/drawing/2014/main" id="{558D4CEF-E026-4F43-9C6A-2F57E8C372A8}"/>
              </a:ext>
            </a:extLst>
          </p:cNvPr>
          <p:cNvCxnSpPr>
            <a:cxnSpLocks/>
            <a:stCxn id="59"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FD496AE-4158-F04A-AE0F-B76147AC79F9}"/>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62" name="TextBox 61">
            <a:extLst>
              <a:ext uri="{FF2B5EF4-FFF2-40B4-BE49-F238E27FC236}">
                <a16:creationId xmlns:a16="http://schemas.microsoft.com/office/drawing/2014/main" id="{5E6A2646-9844-3D44-B768-82D1E2216BE6}"/>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63" name="Rectangle 62">
            <a:extLst>
              <a:ext uri="{FF2B5EF4-FFF2-40B4-BE49-F238E27FC236}">
                <a16:creationId xmlns:a16="http://schemas.microsoft.com/office/drawing/2014/main" id="{CAC45082-9360-5E4B-87D9-51AA2268B14E}"/>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64" name="TextBox 63">
            <a:extLst>
              <a:ext uri="{FF2B5EF4-FFF2-40B4-BE49-F238E27FC236}">
                <a16:creationId xmlns:a16="http://schemas.microsoft.com/office/drawing/2014/main" id="{14BA258E-3084-4242-BE13-32A5E28BFBDD}"/>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pic>
        <p:nvPicPr>
          <p:cNvPr id="65" name="Picture 64">
            <a:extLst>
              <a:ext uri="{FF2B5EF4-FFF2-40B4-BE49-F238E27FC236}">
                <a16:creationId xmlns:a16="http://schemas.microsoft.com/office/drawing/2014/main" id="{1E5CC7D7-5A90-BD49-BDEE-FC222FA78D49}"/>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Tree>
    <p:extLst>
      <p:ext uri="{BB962C8B-B14F-4D97-AF65-F5344CB8AC3E}">
        <p14:creationId xmlns:p14="http://schemas.microsoft.com/office/powerpoint/2010/main" val="1894252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1E8F-D1E1-5A45-A33F-E87397AD51C5}"/>
              </a:ext>
            </a:extLst>
          </p:cNvPr>
          <p:cNvSpPr>
            <a:spLocks noGrp="1"/>
          </p:cNvSpPr>
          <p:nvPr>
            <p:ph type="title"/>
          </p:nvPr>
        </p:nvSpPr>
        <p:spPr/>
        <p:txBody>
          <a:bodyPr/>
          <a:lstStyle/>
          <a:p>
            <a:r>
              <a:rPr lang="en-US" dirty="0"/>
              <a:t>Check Sequence Quality</a:t>
            </a:r>
          </a:p>
        </p:txBody>
      </p:sp>
      <p:sp>
        <p:nvSpPr>
          <p:cNvPr id="3" name="Slide Number Placeholder 2">
            <a:extLst>
              <a:ext uri="{FF2B5EF4-FFF2-40B4-BE49-F238E27FC236}">
                <a16:creationId xmlns:a16="http://schemas.microsoft.com/office/drawing/2014/main" id="{EB3EEDEE-E6F6-0044-9F70-08CC5C3B8C42}"/>
              </a:ext>
            </a:extLst>
          </p:cNvPr>
          <p:cNvSpPr>
            <a:spLocks noGrp="1"/>
          </p:cNvSpPr>
          <p:nvPr>
            <p:ph type="sldNum" sz="quarter" idx="10"/>
          </p:nvPr>
        </p:nvSpPr>
        <p:spPr/>
        <p:txBody>
          <a:bodyPr/>
          <a:lstStyle/>
          <a:p>
            <a:pPr>
              <a:defRPr/>
            </a:pPr>
            <a:fld id="{A8C65370-7898-40B8-8246-60A93FC25CB8}" type="slidenum">
              <a:rPr lang="en-US" smtClean="0"/>
              <a:pPr>
                <a:defRPr/>
              </a:pPr>
              <a:t>43</a:t>
            </a:fld>
            <a:endParaRPr lang="en-US"/>
          </a:p>
        </p:txBody>
      </p:sp>
      <p:sp>
        <p:nvSpPr>
          <p:cNvPr id="15" name="Content Placeholder 2">
            <a:extLst>
              <a:ext uri="{FF2B5EF4-FFF2-40B4-BE49-F238E27FC236}">
                <a16:creationId xmlns:a16="http://schemas.microsoft.com/office/drawing/2014/main" id="{0C8B765C-A8C2-4448-81A4-8E4212B7FC47}"/>
              </a:ext>
            </a:extLst>
          </p:cNvPr>
          <p:cNvSpPr txBox="1">
            <a:spLocks/>
          </p:cNvSpPr>
          <p:nvPr/>
        </p:nvSpPr>
        <p:spPr>
          <a:xfrm>
            <a:off x="777875" y="1174376"/>
            <a:ext cx="8595360" cy="4351337"/>
          </a:xfrm>
          <a:prstGeom prst="rect">
            <a:avLst/>
          </a:prstGeom>
        </p:spPr>
        <p:txBody>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FastQC</a:t>
            </a:r>
            <a:r>
              <a:rPr lang="en-US" dirty="0"/>
              <a:t> is a program that analyses some of the basic metrics on </a:t>
            </a:r>
            <a:r>
              <a:rPr lang="en-US" dirty="0" err="1"/>
              <a:t>fastq</a:t>
            </a:r>
            <a:r>
              <a:rPr lang="en-US" dirty="0"/>
              <a:t> raw read files:</a:t>
            </a:r>
          </a:p>
          <a:p>
            <a:pPr lvl="1"/>
            <a:r>
              <a:rPr lang="en-US" dirty="0"/>
              <a:t>Quality</a:t>
            </a:r>
          </a:p>
          <a:p>
            <a:pPr lvl="1"/>
            <a:r>
              <a:rPr lang="en-US" dirty="0"/>
              <a:t>Length</a:t>
            </a:r>
          </a:p>
          <a:p>
            <a:pPr lvl="1"/>
            <a:r>
              <a:rPr lang="en-US" dirty="0"/>
              <a:t>Sequence bias</a:t>
            </a:r>
          </a:p>
          <a:p>
            <a:pPr lvl="1"/>
            <a:r>
              <a:rPr lang="en-US" dirty="0"/>
              <a:t>GC content</a:t>
            </a:r>
          </a:p>
          <a:p>
            <a:pPr lvl="1"/>
            <a:r>
              <a:rPr lang="en-US" dirty="0"/>
              <a:t>Repeated sequences</a:t>
            </a:r>
          </a:p>
          <a:p>
            <a:pPr lvl="1"/>
            <a:r>
              <a:rPr lang="en-US" dirty="0"/>
              <a:t>Adapter contamination</a:t>
            </a:r>
          </a:p>
        </p:txBody>
      </p:sp>
    </p:spTree>
    <p:extLst>
      <p:ext uri="{BB962C8B-B14F-4D97-AF65-F5344CB8AC3E}">
        <p14:creationId xmlns:p14="http://schemas.microsoft.com/office/powerpoint/2010/main" val="1235717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404E-1E62-A546-9368-05FFB281FE80}"/>
              </a:ext>
            </a:extLst>
          </p:cNvPr>
          <p:cNvSpPr>
            <a:spLocks noGrp="1"/>
          </p:cNvSpPr>
          <p:nvPr>
            <p:ph type="title"/>
          </p:nvPr>
        </p:nvSpPr>
        <p:spPr/>
        <p:txBody>
          <a:bodyPr/>
          <a:lstStyle/>
          <a:p>
            <a:r>
              <a:rPr lang="en-US" dirty="0"/>
              <a:t>Workshop: Sequence Quality</a:t>
            </a:r>
          </a:p>
        </p:txBody>
      </p:sp>
      <p:sp>
        <p:nvSpPr>
          <p:cNvPr id="3" name="Slide Number Placeholder 2">
            <a:extLst>
              <a:ext uri="{FF2B5EF4-FFF2-40B4-BE49-F238E27FC236}">
                <a16:creationId xmlns:a16="http://schemas.microsoft.com/office/drawing/2014/main" id="{BF4942EB-8EBD-D74D-ABA4-6609DF8DAF81}"/>
              </a:ext>
            </a:extLst>
          </p:cNvPr>
          <p:cNvSpPr>
            <a:spLocks noGrp="1"/>
          </p:cNvSpPr>
          <p:nvPr>
            <p:ph type="sldNum" sz="quarter" idx="10"/>
          </p:nvPr>
        </p:nvSpPr>
        <p:spPr/>
        <p:txBody>
          <a:bodyPr/>
          <a:lstStyle/>
          <a:p>
            <a:pPr>
              <a:defRPr/>
            </a:pPr>
            <a:fld id="{A8C65370-7898-40B8-8246-60A93FC25CB8}" type="slidenum">
              <a:rPr lang="en-US" smtClean="0"/>
              <a:pPr>
                <a:defRPr/>
              </a:pPr>
              <a:t>44</a:t>
            </a:fld>
            <a:endParaRPr lang="en-US"/>
          </a:p>
        </p:txBody>
      </p:sp>
      <p:sp>
        <p:nvSpPr>
          <p:cNvPr id="4" name="Content Placeholder 2">
            <a:extLst>
              <a:ext uri="{FF2B5EF4-FFF2-40B4-BE49-F238E27FC236}">
                <a16:creationId xmlns:a16="http://schemas.microsoft.com/office/drawing/2014/main" id="{C521A3C8-A681-3A49-A0FA-BE2DDD990F06}"/>
              </a:ext>
            </a:extLst>
          </p:cNvPr>
          <p:cNvSpPr txBox="1">
            <a:spLocks/>
          </p:cNvSpPr>
          <p:nvPr/>
        </p:nvSpPr>
        <p:spPr>
          <a:xfrm>
            <a:off x="688131" y="1114039"/>
            <a:ext cx="9692640" cy="4351337"/>
          </a:xfrm>
          <a:prstGeom prst="rect">
            <a:avLst/>
          </a:prstGeom>
        </p:spPr>
        <p:txBody>
          <a:bodyPr>
            <a:normAutofit fontScale="775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b="1" dirty="0"/>
              <a:t>Open </a:t>
            </a:r>
            <a:r>
              <a:rPr lang="en-US" sz="2800" b="1" dirty="0">
                <a:solidFill>
                  <a:srgbClr val="FF0000"/>
                </a:solidFill>
              </a:rPr>
              <a:t>script1</a:t>
            </a:r>
            <a:r>
              <a:rPr lang="en-US" sz="2800" b="1" dirty="0"/>
              <a:t>:</a:t>
            </a:r>
          </a:p>
          <a:p>
            <a:r>
              <a:rPr lang="en-US" sz="2800" dirty="0"/>
              <a:t>Applications -&gt; Accessories -&gt; Text Editor</a:t>
            </a:r>
          </a:p>
          <a:p>
            <a:endParaRPr lang="en-US" sz="2800" dirty="0"/>
          </a:p>
          <a:p>
            <a:r>
              <a:rPr lang="en-US" sz="2800" dirty="0"/>
              <a:t>Open -&gt; Other documents</a:t>
            </a:r>
          </a:p>
          <a:p>
            <a:endParaRPr lang="en-US" sz="2800" dirty="0"/>
          </a:p>
          <a:p>
            <a:r>
              <a:rPr lang="en-US" sz="2800" dirty="0"/>
              <a:t>“Home” on the left panel</a:t>
            </a:r>
          </a:p>
          <a:p>
            <a:endParaRPr lang="en-US" sz="2800" dirty="0"/>
          </a:p>
          <a:p>
            <a:r>
              <a:rPr lang="en-US" sz="2800" dirty="0" err="1"/>
              <a:t>gene_expr</a:t>
            </a:r>
            <a:r>
              <a:rPr lang="en-US" sz="2800" dirty="0"/>
              <a:t> -&gt; </a:t>
            </a:r>
            <a:r>
              <a:rPr lang="en-US" sz="2800" dirty="0" err="1"/>
              <a:t>rna_analysis</a:t>
            </a:r>
            <a:r>
              <a:rPr lang="en-US" sz="2800" dirty="0"/>
              <a:t> -&gt; scripts -&gt; </a:t>
            </a:r>
            <a:r>
              <a:rPr lang="en-US" sz="2800" dirty="0">
                <a:solidFill>
                  <a:srgbClr val="FF0000"/>
                </a:solidFill>
              </a:rPr>
              <a:t>script1_fastqc.sh</a:t>
            </a:r>
          </a:p>
        </p:txBody>
      </p:sp>
    </p:spTree>
    <p:extLst>
      <p:ext uri="{BB962C8B-B14F-4D97-AF65-F5344CB8AC3E}">
        <p14:creationId xmlns:p14="http://schemas.microsoft.com/office/powerpoint/2010/main" val="7174712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EADD-867A-1A4C-8256-83CCA5626D62}"/>
              </a:ext>
            </a:extLst>
          </p:cNvPr>
          <p:cNvSpPr>
            <a:spLocks noGrp="1"/>
          </p:cNvSpPr>
          <p:nvPr>
            <p:ph type="title"/>
          </p:nvPr>
        </p:nvSpPr>
        <p:spPr/>
        <p:txBody>
          <a:bodyPr/>
          <a:lstStyle/>
          <a:p>
            <a:r>
              <a:rPr lang="en-US" dirty="0"/>
              <a:t>The command: </a:t>
            </a:r>
            <a:r>
              <a:rPr lang="en-US" dirty="0" err="1"/>
              <a:t>fastqc</a:t>
            </a:r>
            <a:endParaRPr lang="en-US" dirty="0"/>
          </a:p>
        </p:txBody>
      </p:sp>
      <p:sp>
        <p:nvSpPr>
          <p:cNvPr id="3" name="Slide Number Placeholder 2">
            <a:extLst>
              <a:ext uri="{FF2B5EF4-FFF2-40B4-BE49-F238E27FC236}">
                <a16:creationId xmlns:a16="http://schemas.microsoft.com/office/drawing/2014/main" id="{07F2232F-E559-9E46-8997-A7443BDFE33C}"/>
              </a:ext>
            </a:extLst>
          </p:cNvPr>
          <p:cNvSpPr>
            <a:spLocks noGrp="1"/>
          </p:cNvSpPr>
          <p:nvPr>
            <p:ph type="sldNum" sz="quarter" idx="10"/>
          </p:nvPr>
        </p:nvSpPr>
        <p:spPr/>
        <p:txBody>
          <a:bodyPr/>
          <a:lstStyle/>
          <a:p>
            <a:pPr>
              <a:defRPr/>
            </a:pPr>
            <a:fld id="{A8C65370-7898-40B8-8246-60A93FC25CB8}" type="slidenum">
              <a:rPr lang="en-US" smtClean="0"/>
              <a:pPr>
                <a:defRPr/>
              </a:pPr>
              <a:t>45</a:t>
            </a:fld>
            <a:endParaRPr lang="en-US"/>
          </a:p>
        </p:txBody>
      </p:sp>
      <p:sp>
        <p:nvSpPr>
          <p:cNvPr id="33" name="Rectangle 32">
            <a:extLst>
              <a:ext uri="{FF2B5EF4-FFF2-40B4-BE49-F238E27FC236}">
                <a16:creationId xmlns:a16="http://schemas.microsoft.com/office/drawing/2014/main" id="{8D051D55-C31A-1246-B0CE-215FA795A463}"/>
              </a:ext>
            </a:extLst>
          </p:cNvPr>
          <p:cNvSpPr/>
          <p:nvPr/>
        </p:nvSpPr>
        <p:spPr>
          <a:xfrm>
            <a:off x="450519" y="1211422"/>
            <a:ext cx="11604567" cy="3170099"/>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fastqc</a:t>
            </a:r>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make a directory to hold your raw alignments</a:t>
            </a:r>
          </a:p>
          <a:p>
            <a:r>
              <a:rPr lang="en-US" sz="2000" dirty="0" err="1">
                <a:latin typeface="Courier" pitchFamily="2" charset="0"/>
              </a:rPr>
              <a:t>mkdir</a:t>
            </a:r>
            <a:r>
              <a:rPr lang="en-US" sz="2000" dirty="0">
                <a:latin typeface="Courier" pitchFamily="2" charset="0"/>
              </a:rPr>
              <a:t> </a:t>
            </a:r>
            <a:r>
              <a:rPr lang="en-US" sz="2000" dirty="0" err="1">
                <a:latin typeface="Courier" pitchFamily="2" charset="0"/>
              </a:rPr>
              <a:t>sequence_quality</a:t>
            </a:r>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mapping</a:t>
            </a:r>
          </a:p>
          <a:p>
            <a:r>
              <a:rPr lang="en-US" sz="2000" dirty="0" err="1">
                <a:latin typeface="Courier" pitchFamily="2" charset="0"/>
              </a:rPr>
              <a:t>fastqc</a:t>
            </a:r>
            <a:r>
              <a:rPr lang="en-US" sz="2000" dirty="0">
                <a:latin typeface="Courier" pitchFamily="2" charset="0"/>
              </a:rPr>
              <a:t> -o [</a:t>
            </a:r>
            <a:r>
              <a:rPr lang="en-US" sz="2000" dirty="0">
                <a:highlight>
                  <a:srgbClr val="FF00FF"/>
                </a:highlight>
                <a:latin typeface="Courier" pitchFamily="2" charset="0"/>
              </a:rPr>
              <a:t>OUTDIR</a:t>
            </a:r>
            <a:r>
              <a:rPr lang="en-US" sz="2000" dirty="0">
                <a:latin typeface="Courier" pitchFamily="2" charset="0"/>
              </a:rPr>
              <a:t>]\</a:t>
            </a:r>
            <a:endParaRPr lang="en-US" dirty="0">
              <a:latin typeface="Courier" pitchFamily="2" charset="0"/>
            </a:endParaRPr>
          </a:p>
          <a:p>
            <a:r>
              <a:rPr lang="en-US" sz="2000" dirty="0">
                <a:latin typeface="Courier" pitchFamily="2" charset="0"/>
              </a:rPr>
              <a:t>        [</a:t>
            </a:r>
            <a:r>
              <a:rPr lang="en-US" sz="2000" dirty="0">
                <a:highlight>
                  <a:srgbClr val="FFFF00"/>
                </a:highlight>
                <a:latin typeface="Courier" pitchFamily="2" charset="0"/>
              </a:rPr>
              <a:t>FASTQ FILE</a:t>
            </a:r>
            <a:r>
              <a:rPr lang="en-US" sz="2000" dirty="0">
                <a:latin typeface="Courier" pitchFamily="2" charset="0"/>
              </a:rPr>
              <a:t>]</a:t>
            </a:r>
            <a:endParaRPr lang="en-US" sz="1600" dirty="0">
              <a:latin typeface="Courier" pitchFamily="2" charset="0"/>
            </a:endParaRPr>
          </a:p>
          <a:p>
            <a:r>
              <a:rPr lang="en-US" sz="2000" dirty="0">
                <a:latin typeface="Courier" pitchFamily="2" charset="0"/>
              </a:rPr>
              <a:t>  </a:t>
            </a:r>
          </a:p>
        </p:txBody>
      </p:sp>
      <p:grpSp>
        <p:nvGrpSpPr>
          <p:cNvPr id="34" name="Group 33">
            <a:extLst>
              <a:ext uri="{FF2B5EF4-FFF2-40B4-BE49-F238E27FC236}">
                <a16:creationId xmlns:a16="http://schemas.microsoft.com/office/drawing/2014/main" id="{E250FD0E-9CBB-4741-8BE3-7A88056B288E}"/>
              </a:ext>
            </a:extLst>
          </p:cNvPr>
          <p:cNvGrpSpPr/>
          <p:nvPr/>
        </p:nvGrpSpPr>
        <p:grpSpPr>
          <a:xfrm>
            <a:off x="3708743" y="816605"/>
            <a:ext cx="5175282" cy="1384995"/>
            <a:chOff x="3762531" y="1246911"/>
            <a:chExt cx="7191981" cy="1384995"/>
          </a:xfrm>
        </p:grpSpPr>
        <p:sp>
          <p:nvSpPr>
            <p:cNvPr id="35" name="TextBox 34">
              <a:extLst>
                <a:ext uri="{FF2B5EF4-FFF2-40B4-BE49-F238E27FC236}">
                  <a16:creationId xmlns:a16="http://schemas.microsoft.com/office/drawing/2014/main" id="{A8D2470E-2489-734E-8AE6-20E23AA065B5}"/>
                </a:ext>
              </a:extLst>
            </p:cNvPr>
            <p:cNvSpPr txBox="1"/>
            <p:nvPr/>
          </p:nvSpPr>
          <p:spPr>
            <a:xfrm>
              <a:off x="7514705" y="1246911"/>
              <a:ext cx="3439807" cy="1384995"/>
            </a:xfrm>
            <a:prstGeom prst="rect">
              <a:avLst/>
            </a:prstGeom>
            <a:noFill/>
          </p:spPr>
          <p:txBody>
            <a:bodyPr wrap="square" rtlCol="0">
              <a:spAutoFit/>
            </a:bodyPr>
            <a:lstStyle/>
            <a:p>
              <a:r>
                <a:rPr lang="en-US" sz="2800" dirty="0"/>
                <a:t>Load the programs </a:t>
              </a:r>
              <a:r>
                <a:rPr lang="en-US" sz="2800" dirty="0" err="1"/>
                <a:t>fastqc</a:t>
              </a:r>
              <a:endParaRPr lang="en-US" sz="2800" dirty="0"/>
            </a:p>
          </p:txBody>
        </p:sp>
        <p:sp>
          <p:nvSpPr>
            <p:cNvPr id="36" name="Rounded Rectangle 35">
              <a:extLst>
                <a:ext uri="{FF2B5EF4-FFF2-40B4-BE49-F238E27FC236}">
                  <a16:creationId xmlns:a16="http://schemas.microsoft.com/office/drawing/2014/main" id="{B9F828B6-862F-B14B-9622-BC87F24DD0D3}"/>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FD5EAAF9-37B5-0144-8CE4-284C7A141276}"/>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80DA14C-F35E-8148-AA2A-718A2CAAAC3F}"/>
              </a:ext>
            </a:extLst>
          </p:cNvPr>
          <p:cNvGrpSpPr/>
          <p:nvPr/>
        </p:nvGrpSpPr>
        <p:grpSpPr>
          <a:xfrm>
            <a:off x="3902744" y="2450518"/>
            <a:ext cx="4981282" cy="990177"/>
            <a:chOff x="3275215" y="2837574"/>
            <a:chExt cx="7679297" cy="990177"/>
          </a:xfrm>
        </p:grpSpPr>
        <p:sp>
          <p:nvSpPr>
            <p:cNvPr id="39" name="TextBox 38">
              <a:extLst>
                <a:ext uri="{FF2B5EF4-FFF2-40B4-BE49-F238E27FC236}">
                  <a16:creationId xmlns:a16="http://schemas.microsoft.com/office/drawing/2014/main" id="{AC7C2D7C-E3FF-6444-86D8-95F924C2DA79}"/>
                </a:ext>
              </a:extLst>
            </p:cNvPr>
            <p:cNvSpPr txBox="1"/>
            <p:nvPr/>
          </p:nvSpPr>
          <p:spPr>
            <a:xfrm>
              <a:off x="7514705" y="2837574"/>
              <a:ext cx="3439807" cy="523220"/>
            </a:xfrm>
            <a:prstGeom prst="rect">
              <a:avLst/>
            </a:prstGeom>
            <a:noFill/>
          </p:spPr>
          <p:txBody>
            <a:bodyPr wrap="square" rtlCol="0">
              <a:spAutoFit/>
            </a:bodyPr>
            <a:lstStyle/>
            <a:p>
              <a:r>
                <a:rPr lang="en-US" sz="2800" dirty="0"/>
                <a:t>Make a new folder</a:t>
              </a:r>
            </a:p>
          </p:txBody>
        </p:sp>
        <p:sp>
          <p:nvSpPr>
            <p:cNvPr id="40" name="Rounded Rectangle 39">
              <a:extLst>
                <a:ext uri="{FF2B5EF4-FFF2-40B4-BE49-F238E27FC236}">
                  <a16:creationId xmlns:a16="http://schemas.microsoft.com/office/drawing/2014/main" id="{3561F534-3309-4E4A-849A-98149261FA27}"/>
                </a:ext>
              </a:extLst>
            </p:cNvPr>
            <p:cNvSpPr/>
            <p:nvPr/>
          </p:nvSpPr>
          <p:spPr>
            <a:xfrm>
              <a:off x="7448203" y="2875048"/>
              <a:ext cx="3506309" cy="9527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B42EA78-EB65-2044-AC19-66C6023853AD}"/>
                </a:ext>
              </a:extLst>
            </p:cNvPr>
            <p:cNvCxnSpPr/>
            <p:nvPr/>
          </p:nvCxnSpPr>
          <p:spPr>
            <a:xfrm flipH="1">
              <a:off x="3275215" y="3058621"/>
              <a:ext cx="39402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990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EADD-867A-1A4C-8256-83CCA5626D62}"/>
              </a:ext>
            </a:extLst>
          </p:cNvPr>
          <p:cNvSpPr>
            <a:spLocks noGrp="1"/>
          </p:cNvSpPr>
          <p:nvPr>
            <p:ph type="title"/>
          </p:nvPr>
        </p:nvSpPr>
        <p:spPr/>
        <p:txBody>
          <a:bodyPr/>
          <a:lstStyle/>
          <a:p>
            <a:r>
              <a:rPr lang="en-US" dirty="0"/>
              <a:t>The command: </a:t>
            </a:r>
            <a:r>
              <a:rPr lang="en-US" dirty="0" err="1"/>
              <a:t>fastqc</a:t>
            </a:r>
            <a:endParaRPr lang="en-US" dirty="0"/>
          </a:p>
        </p:txBody>
      </p:sp>
      <p:sp>
        <p:nvSpPr>
          <p:cNvPr id="3" name="Slide Number Placeholder 2">
            <a:extLst>
              <a:ext uri="{FF2B5EF4-FFF2-40B4-BE49-F238E27FC236}">
                <a16:creationId xmlns:a16="http://schemas.microsoft.com/office/drawing/2014/main" id="{07F2232F-E559-9E46-8997-A7443BDFE33C}"/>
              </a:ext>
            </a:extLst>
          </p:cNvPr>
          <p:cNvSpPr>
            <a:spLocks noGrp="1"/>
          </p:cNvSpPr>
          <p:nvPr>
            <p:ph type="sldNum" sz="quarter" idx="10"/>
          </p:nvPr>
        </p:nvSpPr>
        <p:spPr/>
        <p:txBody>
          <a:bodyPr/>
          <a:lstStyle/>
          <a:p>
            <a:pPr>
              <a:defRPr/>
            </a:pPr>
            <a:fld id="{A8C65370-7898-40B8-8246-60A93FC25CB8}" type="slidenum">
              <a:rPr lang="en-US" smtClean="0"/>
              <a:pPr>
                <a:defRPr/>
              </a:pPr>
              <a:t>46</a:t>
            </a:fld>
            <a:endParaRPr lang="en-US"/>
          </a:p>
        </p:txBody>
      </p:sp>
      <p:sp>
        <p:nvSpPr>
          <p:cNvPr id="33" name="Rectangle 32">
            <a:extLst>
              <a:ext uri="{FF2B5EF4-FFF2-40B4-BE49-F238E27FC236}">
                <a16:creationId xmlns:a16="http://schemas.microsoft.com/office/drawing/2014/main" id="{8D051D55-C31A-1246-B0CE-215FA795A463}"/>
              </a:ext>
            </a:extLst>
          </p:cNvPr>
          <p:cNvSpPr/>
          <p:nvPr/>
        </p:nvSpPr>
        <p:spPr>
          <a:xfrm>
            <a:off x="450519" y="1211422"/>
            <a:ext cx="11604567" cy="3170099"/>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fastqc</a:t>
            </a:r>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make a directory to hold your raw alignments</a:t>
            </a:r>
          </a:p>
          <a:p>
            <a:r>
              <a:rPr lang="en-US" sz="2000" dirty="0" err="1">
                <a:latin typeface="Courier" pitchFamily="2" charset="0"/>
              </a:rPr>
              <a:t>mkdir</a:t>
            </a:r>
            <a:r>
              <a:rPr lang="en-US" sz="2000" dirty="0">
                <a:latin typeface="Courier" pitchFamily="2" charset="0"/>
              </a:rPr>
              <a:t> </a:t>
            </a:r>
            <a:r>
              <a:rPr lang="en-US" sz="2000" dirty="0" err="1">
                <a:latin typeface="Courier" pitchFamily="2" charset="0"/>
              </a:rPr>
              <a:t>sequence_quality</a:t>
            </a:r>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mapping</a:t>
            </a:r>
          </a:p>
          <a:p>
            <a:r>
              <a:rPr lang="en-US" sz="2000" dirty="0" err="1">
                <a:latin typeface="Courier" pitchFamily="2" charset="0"/>
              </a:rPr>
              <a:t>fastqc</a:t>
            </a:r>
            <a:r>
              <a:rPr lang="en-US" sz="2000" dirty="0">
                <a:latin typeface="Courier" pitchFamily="2" charset="0"/>
              </a:rPr>
              <a:t> -o </a:t>
            </a:r>
            <a:r>
              <a:rPr lang="en-US" sz="2000" dirty="0" err="1">
                <a:highlight>
                  <a:srgbClr val="FF00FF"/>
                </a:highlight>
                <a:latin typeface="Courier" pitchFamily="2" charset="0"/>
              </a:rPr>
              <a:t>sequence_quality</a:t>
            </a:r>
            <a:r>
              <a:rPr lang="en-US" sz="2000" dirty="0">
                <a:latin typeface="Courier" pitchFamily="2" charset="0"/>
              </a:rPr>
              <a:t>\</a:t>
            </a:r>
            <a:endParaRPr lang="en-US" dirty="0">
              <a:latin typeface="Courier" pitchFamily="2" charset="0"/>
            </a:endParaRPr>
          </a:p>
          <a:p>
            <a:r>
              <a:rPr lang="en-US" sz="2000" dirty="0">
                <a:latin typeface="Courier" pitchFamily="2" charset="0"/>
              </a:rPr>
              <a:t>        </a:t>
            </a:r>
            <a:r>
              <a:rPr lang="en-US" sz="2000" dirty="0">
                <a:highlight>
                  <a:srgbClr val="FFFF00"/>
                </a:highlight>
                <a:latin typeface="Courier" pitchFamily="2" charset="0"/>
              </a:rPr>
              <a:t>../</a:t>
            </a:r>
            <a:r>
              <a:rPr lang="en-US" sz="2000" dirty="0" err="1">
                <a:highlight>
                  <a:srgbClr val="FFFF00"/>
                </a:highlight>
                <a:latin typeface="Courier" pitchFamily="2" charset="0"/>
              </a:rPr>
              <a:t>fastq</a:t>
            </a:r>
            <a:r>
              <a:rPr lang="en-US" sz="2000" dirty="0">
                <a:highlight>
                  <a:srgbClr val="FFFF00"/>
                </a:highlight>
                <a:latin typeface="Courier" pitchFamily="2" charset="0"/>
              </a:rPr>
              <a:t>/heart.e11.5.rep1.RNA-seq.fastq.gz</a:t>
            </a:r>
          </a:p>
          <a:p>
            <a:r>
              <a:rPr lang="en-US" sz="2000" dirty="0">
                <a:latin typeface="Courier" pitchFamily="2" charset="0"/>
              </a:rPr>
              <a:t>  </a:t>
            </a:r>
          </a:p>
        </p:txBody>
      </p:sp>
    </p:spTree>
    <p:extLst>
      <p:ext uri="{BB962C8B-B14F-4D97-AF65-F5344CB8AC3E}">
        <p14:creationId xmlns:p14="http://schemas.microsoft.com/office/powerpoint/2010/main" val="149563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Sequence quality (script1)</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47</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At the command prompt, type:</a:t>
            </a:r>
          </a:p>
          <a:p>
            <a:pPr marL="274320" lvl="1" indent="0">
              <a:buFont typeface="Lucida Grande" pitchFamily="123" charset="0"/>
              <a:buNone/>
            </a:pPr>
            <a:r>
              <a:rPr lang="en-US" sz="2600" dirty="0">
                <a:latin typeface="Courier" pitchFamily="2" charset="0"/>
              </a:rPr>
              <a:t>		./script1_fastqc.sh</a:t>
            </a:r>
            <a:endParaRPr lang="en-US" sz="2800" dirty="0"/>
          </a:p>
          <a:p>
            <a:r>
              <a:rPr lang="en-US" sz="2800" dirty="0"/>
              <a:t>Example: E11.5 Rep1</a:t>
            </a:r>
          </a:p>
          <a:p>
            <a:r>
              <a:rPr lang="en-US" sz="2800" dirty="0"/>
              <a:t>You do: all the rest</a:t>
            </a:r>
          </a:p>
        </p:txBody>
      </p:sp>
    </p:spTree>
    <p:extLst>
      <p:ext uri="{BB962C8B-B14F-4D97-AF65-F5344CB8AC3E}">
        <p14:creationId xmlns:p14="http://schemas.microsoft.com/office/powerpoint/2010/main" val="1278997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DCB7-C444-FA4E-9FB9-8B5D69791FF4}"/>
              </a:ext>
            </a:extLst>
          </p:cNvPr>
          <p:cNvSpPr>
            <a:spLocks noGrp="1"/>
          </p:cNvSpPr>
          <p:nvPr>
            <p:ph type="title"/>
          </p:nvPr>
        </p:nvSpPr>
        <p:spPr/>
        <p:txBody>
          <a:bodyPr/>
          <a:lstStyle/>
          <a:p>
            <a:r>
              <a:rPr lang="en-US" dirty="0"/>
              <a:t>Examining the output</a:t>
            </a:r>
          </a:p>
        </p:txBody>
      </p:sp>
      <p:sp>
        <p:nvSpPr>
          <p:cNvPr id="3" name="Slide Number Placeholder 2">
            <a:extLst>
              <a:ext uri="{FF2B5EF4-FFF2-40B4-BE49-F238E27FC236}">
                <a16:creationId xmlns:a16="http://schemas.microsoft.com/office/drawing/2014/main" id="{3FD2D71A-03FF-6948-A745-3087E7109404}"/>
              </a:ext>
            </a:extLst>
          </p:cNvPr>
          <p:cNvSpPr>
            <a:spLocks noGrp="1"/>
          </p:cNvSpPr>
          <p:nvPr>
            <p:ph type="sldNum" sz="quarter" idx="10"/>
          </p:nvPr>
        </p:nvSpPr>
        <p:spPr/>
        <p:txBody>
          <a:bodyPr/>
          <a:lstStyle/>
          <a:p>
            <a:pPr>
              <a:defRPr/>
            </a:pPr>
            <a:fld id="{A8C65370-7898-40B8-8246-60A93FC25CB8}" type="slidenum">
              <a:rPr lang="en-US" smtClean="0"/>
              <a:pPr>
                <a:defRPr/>
              </a:pPr>
              <a:t>48</a:t>
            </a:fld>
            <a:endParaRPr lang="en-US"/>
          </a:p>
        </p:txBody>
      </p:sp>
      <p:sp>
        <p:nvSpPr>
          <p:cNvPr id="5" name="Content Placeholder 2">
            <a:extLst>
              <a:ext uri="{FF2B5EF4-FFF2-40B4-BE49-F238E27FC236}">
                <a16:creationId xmlns:a16="http://schemas.microsoft.com/office/drawing/2014/main" id="{77B37CB0-138F-0047-9ECC-83D6A37E8206}"/>
              </a:ext>
            </a:extLst>
          </p:cNvPr>
          <p:cNvSpPr txBox="1">
            <a:spLocks/>
          </p:cNvSpPr>
          <p:nvPr/>
        </p:nvSpPr>
        <p:spPr>
          <a:xfrm>
            <a:off x="777875" y="12192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Open a new results</a:t>
            </a:r>
          </a:p>
          <a:p>
            <a:pPr lvl="1"/>
            <a:r>
              <a:rPr lang="en-US" sz="2600" dirty="0"/>
              <a:t>(Applications -&gt; Favorites-&gt; Files)</a:t>
            </a:r>
          </a:p>
          <a:p>
            <a:r>
              <a:rPr lang="en-US" sz="2800" dirty="0">
                <a:latin typeface="Courier" pitchFamily="2" charset="0"/>
              </a:rPr>
              <a:t>Open</a:t>
            </a:r>
          </a:p>
          <a:p>
            <a:pPr lvl="1"/>
            <a:r>
              <a:rPr lang="en-US" sz="2800" dirty="0"/>
              <a:t>(</a:t>
            </a:r>
            <a:r>
              <a:rPr lang="en-US" sz="2800" dirty="0" err="1"/>
              <a:t>gene_expr</a:t>
            </a:r>
            <a:r>
              <a:rPr lang="en-US" sz="2800" dirty="0"/>
              <a:t> -&gt; </a:t>
            </a:r>
            <a:r>
              <a:rPr lang="en-US" sz="2800" dirty="0" err="1"/>
              <a:t>rna_analysis</a:t>
            </a:r>
            <a:r>
              <a:rPr lang="en-US" sz="2800" dirty="0"/>
              <a:t> -&gt; scripts -&gt; </a:t>
            </a:r>
            <a:r>
              <a:rPr lang="en-US" sz="2800" dirty="0" err="1"/>
              <a:t>sequence_analysis</a:t>
            </a:r>
            <a:r>
              <a:rPr lang="en-US" sz="2800" dirty="0"/>
              <a:t> -&gt; heart.e11.5.rep1.RNA-Seq_fastqc.html)</a:t>
            </a:r>
          </a:p>
        </p:txBody>
      </p:sp>
    </p:spTree>
    <p:extLst>
      <p:ext uri="{BB962C8B-B14F-4D97-AF65-F5344CB8AC3E}">
        <p14:creationId xmlns:p14="http://schemas.microsoft.com/office/powerpoint/2010/main" val="1845785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3C8E-49C8-6040-B410-620D51FA71F2}"/>
              </a:ext>
            </a:extLst>
          </p:cNvPr>
          <p:cNvSpPr>
            <a:spLocks noGrp="1"/>
          </p:cNvSpPr>
          <p:nvPr>
            <p:ph type="title"/>
          </p:nvPr>
        </p:nvSpPr>
        <p:spPr/>
        <p:txBody>
          <a:bodyPr/>
          <a:lstStyle/>
          <a:p>
            <a:r>
              <a:rPr lang="en-US" dirty="0"/>
              <a:t>Mapping</a:t>
            </a:r>
          </a:p>
        </p:txBody>
      </p:sp>
      <p:sp>
        <p:nvSpPr>
          <p:cNvPr id="3" name="Slide Number Placeholder 2">
            <a:extLst>
              <a:ext uri="{FF2B5EF4-FFF2-40B4-BE49-F238E27FC236}">
                <a16:creationId xmlns:a16="http://schemas.microsoft.com/office/drawing/2014/main" id="{2B9415AE-F0BD-E04E-A388-0F92B5DAFCB1}"/>
              </a:ext>
            </a:extLst>
          </p:cNvPr>
          <p:cNvSpPr>
            <a:spLocks noGrp="1"/>
          </p:cNvSpPr>
          <p:nvPr>
            <p:ph type="sldNum" sz="quarter" idx="10"/>
          </p:nvPr>
        </p:nvSpPr>
        <p:spPr/>
        <p:txBody>
          <a:bodyPr/>
          <a:lstStyle/>
          <a:p>
            <a:pPr>
              <a:defRPr/>
            </a:pPr>
            <a:fld id="{A8C65370-7898-40B8-8246-60A93FC25CB8}" type="slidenum">
              <a:rPr lang="en-US" smtClean="0"/>
              <a:pPr>
                <a:defRPr/>
              </a:pPr>
              <a:t>49</a:t>
            </a:fld>
            <a:endParaRPr lang="en-US"/>
          </a:p>
        </p:txBody>
      </p:sp>
      <p:sp>
        <p:nvSpPr>
          <p:cNvPr id="4" name="TextBox 3">
            <a:extLst>
              <a:ext uri="{FF2B5EF4-FFF2-40B4-BE49-F238E27FC236}">
                <a16:creationId xmlns:a16="http://schemas.microsoft.com/office/drawing/2014/main" id="{B18F92C3-752C-2546-9661-54D820C2424B}"/>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0B7F3518-8508-CD4C-8CFB-279EB3691B8C}"/>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68D55C-2B55-5444-B518-C5107A9A5961}"/>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6BD9EB69-7746-534F-873F-1762C0FCD8A1}"/>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C14B5C3-095F-5046-8629-F54F2B1D7E3C}"/>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425A6D4E-EC82-134D-AAA6-A02FD06DF0F6}"/>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7D2FE5D0-C871-3441-8665-A128AA6C8F18}"/>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F69837D-051A-AC44-AE6A-CFC778D7540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F01B5E73-7431-334E-9708-7EA226CE184A}"/>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1C4AB89E-9AC3-BA48-BCC4-C1DC57E2C73D}"/>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5D5E3C19-0150-8340-97C1-6C9ACD5EC600}"/>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15" name="TextBox 14">
            <a:extLst>
              <a:ext uri="{FF2B5EF4-FFF2-40B4-BE49-F238E27FC236}">
                <a16:creationId xmlns:a16="http://schemas.microsoft.com/office/drawing/2014/main" id="{40E8F15C-021F-3B44-8A95-25B08792428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16" name="TextBox 15">
            <a:extLst>
              <a:ext uri="{FF2B5EF4-FFF2-40B4-BE49-F238E27FC236}">
                <a16:creationId xmlns:a16="http://schemas.microsoft.com/office/drawing/2014/main" id="{50AC3246-080C-514E-A093-C1576F094F32}"/>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17" name="Rectangle 16">
            <a:extLst>
              <a:ext uri="{FF2B5EF4-FFF2-40B4-BE49-F238E27FC236}">
                <a16:creationId xmlns:a16="http://schemas.microsoft.com/office/drawing/2014/main" id="{8D1F20FD-D4B8-4943-8F4A-2E1F94E3BB8C}"/>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5E7B3849-2759-354A-9E68-CC54C62384F3}"/>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534C6D-17F5-114B-9B41-5780C71065E6}"/>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30DB61E-8142-BD44-B68D-89FD9E2C3486}"/>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21" name="Rectangle 20">
            <a:extLst>
              <a:ext uri="{FF2B5EF4-FFF2-40B4-BE49-F238E27FC236}">
                <a16:creationId xmlns:a16="http://schemas.microsoft.com/office/drawing/2014/main" id="{44595939-E120-B240-A733-C92642196995}"/>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7D3A4DF1-5D14-4843-8948-CB42BED617C2}"/>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23" name="TextBox 22">
            <a:extLst>
              <a:ext uri="{FF2B5EF4-FFF2-40B4-BE49-F238E27FC236}">
                <a16:creationId xmlns:a16="http://schemas.microsoft.com/office/drawing/2014/main" id="{5D3E805A-DF9F-A74E-A7FB-FDA6577AD131}"/>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25" name="Straight Arrow Connector 24">
            <a:extLst>
              <a:ext uri="{FF2B5EF4-FFF2-40B4-BE49-F238E27FC236}">
                <a16:creationId xmlns:a16="http://schemas.microsoft.com/office/drawing/2014/main" id="{0F1E5E36-A57D-2547-8165-8AD3BFBBE321}"/>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5B183C-E8DD-3F41-B1C5-4FC625D81BBF}"/>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FDDBCC-22DA-E440-92A8-629D52E56C91}"/>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37" name="Rectangle 36">
            <a:extLst>
              <a:ext uri="{FF2B5EF4-FFF2-40B4-BE49-F238E27FC236}">
                <a16:creationId xmlns:a16="http://schemas.microsoft.com/office/drawing/2014/main" id="{0B504555-085C-8D41-ADF8-DA90BAAF88F9}"/>
              </a:ext>
            </a:extLst>
          </p:cNvPr>
          <p:cNvSpPr/>
          <p:nvPr/>
        </p:nvSpPr>
        <p:spPr>
          <a:xfrm>
            <a:off x="629195" y="1346570"/>
            <a:ext cx="2292396" cy="1066778"/>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D19A2A0-D3AE-E44A-AB8F-C46EC6DF3ADD}"/>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FD084D55-CDA2-9045-A5B1-DD09E7B31D32}"/>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40" name="Rectangle 39">
            <a:extLst>
              <a:ext uri="{FF2B5EF4-FFF2-40B4-BE49-F238E27FC236}">
                <a16:creationId xmlns:a16="http://schemas.microsoft.com/office/drawing/2014/main" id="{A65655F5-0DD3-2743-BB57-63C05B71E63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1" name="TextBox 40">
            <a:extLst>
              <a:ext uri="{FF2B5EF4-FFF2-40B4-BE49-F238E27FC236}">
                <a16:creationId xmlns:a16="http://schemas.microsoft.com/office/drawing/2014/main" id="{1E9AE242-07C4-CF47-8E2F-A59DE224F9D5}"/>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42" name="Straight Arrow Connector 41">
            <a:extLst>
              <a:ext uri="{FF2B5EF4-FFF2-40B4-BE49-F238E27FC236}">
                <a16:creationId xmlns:a16="http://schemas.microsoft.com/office/drawing/2014/main" id="{4C4608D6-7382-064F-A354-97176C0D6A26}"/>
              </a:ext>
            </a:extLst>
          </p:cNvPr>
          <p:cNvCxnSpPr>
            <a:cxnSpLocks/>
            <a:stCxn id="41"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0F55112-8F8F-A146-A328-949F2A1B79C1}"/>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44" name="TextBox 43">
            <a:extLst>
              <a:ext uri="{FF2B5EF4-FFF2-40B4-BE49-F238E27FC236}">
                <a16:creationId xmlns:a16="http://schemas.microsoft.com/office/drawing/2014/main" id="{D39209D2-E0CD-8F46-A985-408D0BCC72B6}"/>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45" name="Rectangle 44">
            <a:extLst>
              <a:ext uri="{FF2B5EF4-FFF2-40B4-BE49-F238E27FC236}">
                <a16:creationId xmlns:a16="http://schemas.microsoft.com/office/drawing/2014/main" id="{FABB146C-D709-3042-9C8E-851A0E29B346}"/>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6" name="TextBox 45">
            <a:extLst>
              <a:ext uri="{FF2B5EF4-FFF2-40B4-BE49-F238E27FC236}">
                <a16:creationId xmlns:a16="http://schemas.microsoft.com/office/drawing/2014/main" id="{3813F469-A445-9D44-9742-0771EAAC5D3A}"/>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pic>
        <p:nvPicPr>
          <p:cNvPr id="47" name="Picture 46">
            <a:extLst>
              <a:ext uri="{FF2B5EF4-FFF2-40B4-BE49-F238E27FC236}">
                <a16:creationId xmlns:a16="http://schemas.microsoft.com/office/drawing/2014/main" id="{6F691BB0-BFCD-9F4A-B456-23C9A3FD01C8}"/>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Tree>
    <p:extLst>
      <p:ext uri="{BB962C8B-B14F-4D97-AF65-F5344CB8AC3E}">
        <p14:creationId xmlns:p14="http://schemas.microsoft.com/office/powerpoint/2010/main" val="1881745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C68B-DA32-9C4B-AA76-45746F12BA7E}"/>
              </a:ext>
            </a:extLst>
          </p:cNvPr>
          <p:cNvSpPr>
            <a:spLocks noGrp="1"/>
          </p:cNvSpPr>
          <p:nvPr>
            <p:ph type="title"/>
          </p:nvPr>
        </p:nvSpPr>
        <p:spPr/>
        <p:txBody>
          <a:bodyPr/>
          <a:lstStyle/>
          <a:p>
            <a:r>
              <a:rPr lang="en-US" dirty="0"/>
              <a:t>Case Study: Heart Development</a:t>
            </a:r>
          </a:p>
        </p:txBody>
      </p:sp>
      <p:sp>
        <p:nvSpPr>
          <p:cNvPr id="3" name="Slide Number Placeholder 2">
            <a:extLst>
              <a:ext uri="{FF2B5EF4-FFF2-40B4-BE49-F238E27FC236}">
                <a16:creationId xmlns:a16="http://schemas.microsoft.com/office/drawing/2014/main" id="{CC1F24FF-755A-4D48-9902-C3AC041A3EA9}"/>
              </a:ext>
            </a:extLst>
          </p:cNvPr>
          <p:cNvSpPr>
            <a:spLocks noGrp="1"/>
          </p:cNvSpPr>
          <p:nvPr>
            <p:ph type="sldNum" sz="quarter" idx="10"/>
          </p:nvPr>
        </p:nvSpPr>
        <p:spPr/>
        <p:txBody>
          <a:bodyPr/>
          <a:lstStyle/>
          <a:p>
            <a:pPr>
              <a:defRPr/>
            </a:pPr>
            <a:fld id="{A8C65370-7898-40B8-8246-60A93FC25CB8}" type="slidenum">
              <a:rPr lang="en-US" smtClean="0"/>
              <a:pPr>
                <a:defRPr/>
              </a:pPr>
              <a:t>5</a:t>
            </a:fld>
            <a:endParaRPr lang="en-US"/>
          </a:p>
        </p:txBody>
      </p:sp>
      <p:sp>
        <p:nvSpPr>
          <p:cNvPr id="4" name="Content Placeholder 2">
            <a:extLst>
              <a:ext uri="{FF2B5EF4-FFF2-40B4-BE49-F238E27FC236}">
                <a16:creationId xmlns:a16="http://schemas.microsoft.com/office/drawing/2014/main" id="{BAADAB75-84F4-E346-A1C0-5BA6BDBE5079}"/>
              </a:ext>
            </a:extLst>
          </p:cNvPr>
          <p:cNvSpPr txBox="1">
            <a:spLocks/>
          </p:cNvSpPr>
          <p:nvPr/>
        </p:nvSpPr>
        <p:spPr>
          <a:xfrm>
            <a:off x="777875" y="1109528"/>
            <a:ext cx="8595360" cy="4945103"/>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ENCODE Project</a:t>
            </a:r>
          </a:p>
          <a:p>
            <a:r>
              <a:rPr lang="en-US"/>
              <a:t>An atlas of dynamic chromatin landscapes in mouse fetal development. Nature 2020</a:t>
            </a:r>
          </a:p>
          <a:p>
            <a:r>
              <a:rPr lang="en-US"/>
              <a:t>Heart: e11.5 vs P0</a:t>
            </a:r>
          </a:p>
          <a:p>
            <a:pPr lvl="1"/>
            <a:r>
              <a:rPr lang="en-US" sz="2000"/>
              <a:t>H3K27ac and input</a:t>
            </a:r>
          </a:p>
          <a:p>
            <a:pPr lvl="1"/>
            <a:r>
              <a:rPr lang="en-US" sz="2000"/>
              <a:t>2 biological replicates</a:t>
            </a:r>
          </a:p>
          <a:p>
            <a:endParaRPr lang="en-US" sz="3200" dirty="0"/>
          </a:p>
        </p:txBody>
      </p:sp>
      <p:pic>
        <p:nvPicPr>
          <p:cNvPr id="5" name="Picture 4">
            <a:extLst>
              <a:ext uri="{FF2B5EF4-FFF2-40B4-BE49-F238E27FC236}">
                <a16:creationId xmlns:a16="http://schemas.microsoft.com/office/drawing/2014/main" id="{A2D6AABB-4C3D-E146-9C05-89394361F0B2}"/>
              </a:ext>
            </a:extLst>
          </p:cNvPr>
          <p:cNvPicPr>
            <a:picLocks noChangeAspect="1"/>
          </p:cNvPicPr>
          <p:nvPr/>
        </p:nvPicPr>
        <p:blipFill rotWithShape="1">
          <a:blip r:embed="rId2"/>
          <a:srcRect l="23827" b="10349"/>
          <a:stretch/>
        </p:blipFill>
        <p:spPr>
          <a:xfrm>
            <a:off x="3958551" y="2086029"/>
            <a:ext cx="4890951" cy="3683017"/>
          </a:xfrm>
          <a:prstGeom prst="rect">
            <a:avLst/>
          </a:prstGeom>
        </p:spPr>
      </p:pic>
    </p:spTree>
    <p:extLst>
      <p:ext uri="{BB962C8B-B14F-4D97-AF65-F5344CB8AC3E}">
        <p14:creationId xmlns:p14="http://schemas.microsoft.com/office/powerpoint/2010/main" val="3124817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448-7138-204E-B03D-3E397B0B0C9A}"/>
              </a:ext>
            </a:extLst>
          </p:cNvPr>
          <p:cNvSpPr>
            <a:spLocks noGrp="1"/>
          </p:cNvSpPr>
          <p:nvPr>
            <p:ph type="title"/>
          </p:nvPr>
        </p:nvSpPr>
        <p:spPr/>
        <p:txBody>
          <a:bodyPr/>
          <a:lstStyle/>
          <a:p>
            <a:r>
              <a:rPr lang="en-US" dirty="0"/>
              <a:t>Workshop: Mapping</a:t>
            </a:r>
          </a:p>
        </p:txBody>
      </p:sp>
      <p:sp>
        <p:nvSpPr>
          <p:cNvPr id="3" name="Slide Number Placeholder 2">
            <a:extLst>
              <a:ext uri="{FF2B5EF4-FFF2-40B4-BE49-F238E27FC236}">
                <a16:creationId xmlns:a16="http://schemas.microsoft.com/office/drawing/2014/main" id="{44C74570-ABBA-1440-9C1B-646BEF5CD025}"/>
              </a:ext>
            </a:extLst>
          </p:cNvPr>
          <p:cNvSpPr>
            <a:spLocks noGrp="1"/>
          </p:cNvSpPr>
          <p:nvPr>
            <p:ph type="sldNum" sz="quarter" idx="10"/>
          </p:nvPr>
        </p:nvSpPr>
        <p:spPr/>
        <p:txBody>
          <a:bodyPr/>
          <a:lstStyle/>
          <a:p>
            <a:pPr>
              <a:defRPr/>
            </a:pPr>
            <a:fld id="{A8C65370-7898-40B8-8246-60A93FC25CB8}" type="slidenum">
              <a:rPr lang="en-US" smtClean="0"/>
              <a:pPr>
                <a:defRPr/>
              </a:pPr>
              <a:t>50</a:t>
            </a:fld>
            <a:endParaRPr lang="en-US"/>
          </a:p>
        </p:txBody>
      </p:sp>
      <p:sp>
        <p:nvSpPr>
          <p:cNvPr id="4" name="Content Placeholder 2">
            <a:extLst>
              <a:ext uri="{FF2B5EF4-FFF2-40B4-BE49-F238E27FC236}">
                <a16:creationId xmlns:a16="http://schemas.microsoft.com/office/drawing/2014/main" id="{607ADCAB-1D9B-9D4E-97BD-1629966A533E}"/>
              </a:ext>
            </a:extLst>
          </p:cNvPr>
          <p:cNvSpPr txBox="1">
            <a:spLocks/>
          </p:cNvSpPr>
          <p:nvPr/>
        </p:nvSpPr>
        <p:spPr>
          <a:xfrm>
            <a:off x="607448" y="1131968"/>
            <a:ext cx="9692640" cy="4351337"/>
          </a:xfrm>
          <a:prstGeom prst="rect">
            <a:avLst/>
          </a:prstGeom>
        </p:spPr>
        <p:txBody>
          <a:bodyPr>
            <a:normAutofit fontScale="775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b="1" dirty="0"/>
              <a:t>Open </a:t>
            </a:r>
            <a:r>
              <a:rPr lang="en-US" sz="2800" b="1" dirty="0">
                <a:solidFill>
                  <a:srgbClr val="FF0000"/>
                </a:solidFill>
              </a:rPr>
              <a:t>script2</a:t>
            </a:r>
            <a:r>
              <a:rPr lang="en-US" sz="2800" b="1" dirty="0"/>
              <a:t>:</a:t>
            </a:r>
          </a:p>
          <a:p>
            <a:r>
              <a:rPr lang="en-US" sz="2800" dirty="0"/>
              <a:t>Applications -&gt; Accessories -&gt; Text Editor</a:t>
            </a:r>
          </a:p>
          <a:p>
            <a:endParaRPr lang="en-US" sz="2800" dirty="0"/>
          </a:p>
          <a:p>
            <a:r>
              <a:rPr lang="en-US" sz="2800" dirty="0"/>
              <a:t>Open -&gt; Other documents</a:t>
            </a:r>
          </a:p>
          <a:p>
            <a:endParaRPr lang="en-US" sz="2800" dirty="0"/>
          </a:p>
          <a:p>
            <a:r>
              <a:rPr lang="en-US" sz="2800" dirty="0"/>
              <a:t>“Home” on the left panel</a:t>
            </a:r>
          </a:p>
          <a:p>
            <a:endParaRPr lang="en-US" sz="2800" dirty="0"/>
          </a:p>
          <a:p>
            <a:r>
              <a:rPr lang="en-US" sz="2800" dirty="0" err="1"/>
              <a:t>gene_expr</a:t>
            </a:r>
            <a:r>
              <a:rPr lang="en-US" sz="2800" dirty="0"/>
              <a:t> -&gt; </a:t>
            </a:r>
            <a:r>
              <a:rPr lang="en-US" sz="2800" dirty="0" err="1"/>
              <a:t>rna_analysis</a:t>
            </a:r>
            <a:r>
              <a:rPr lang="en-US" sz="2800" dirty="0"/>
              <a:t> -&gt; scripts -&gt; </a:t>
            </a:r>
            <a:r>
              <a:rPr lang="en-US" sz="2800" dirty="0">
                <a:solidFill>
                  <a:srgbClr val="FF0000"/>
                </a:solidFill>
              </a:rPr>
              <a:t>script2_mapping.sh</a:t>
            </a:r>
          </a:p>
        </p:txBody>
      </p:sp>
    </p:spTree>
    <p:extLst>
      <p:ext uri="{BB962C8B-B14F-4D97-AF65-F5344CB8AC3E}">
        <p14:creationId xmlns:p14="http://schemas.microsoft.com/office/powerpoint/2010/main" val="61280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hisat2</a:t>
            </a:r>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51</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3693319"/>
          </a:xfrm>
          <a:prstGeom prst="rect">
            <a:avLst/>
          </a:prstGeom>
        </p:spPr>
        <p:txBody>
          <a:bodyPr wrap="square">
            <a:spAutoFit/>
          </a:bodyPr>
          <a:lstStyle/>
          <a:p>
            <a:r>
              <a:rPr lang="en-US" sz="2000" dirty="0">
                <a:latin typeface="Courier" pitchFamily="2" charset="0"/>
              </a:rPr>
              <a:t>module load hisat2</a:t>
            </a:r>
          </a:p>
          <a:p>
            <a:r>
              <a:rPr lang="en-US" sz="2000" dirty="0">
                <a:latin typeface="Courier" pitchFamily="2" charset="0"/>
              </a:rPr>
              <a:t>module load </a:t>
            </a:r>
            <a:r>
              <a:rPr lang="en-US" sz="2000" dirty="0" err="1">
                <a:latin typeface="Courier" pitchFamily="2" charset="0"/>
              </a:rPr>
              <a:t>samtools</a:t>
            </a:r>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Align data</a:t>
            </a:r>
          </a:p>
          <a:p>
            <a:r>
              <a:rPr lang="en-US" sz="2000" dirty="0">
                <a:latin typeface="Courier" pitchFamily="2" charset="0"/>
              </a:rPr>
              <a:t>hisat2 -p 32\</a:t>
            </a:r>
          </a:p>
          <a:p>
            <a:r>
              <a:rPr lang="en-US" sz="2000" dirty="0">
                <a:latin typeface="Courier" pitchFamily="2" charset="0"/>
              </a:rPr>
              <a:t>        --add-</a:t>
            </a:r>
            <a:r>
              <a:rPr lang="en-US" sz="2000" dirty="0" err="1">
                <a:latin typeface="Courier" pitchFamily="2" charset="0"/>
              </a:rPr>
              <a:t>chrname</a:t>
            </a:r>
            <a:r>
              <a:rPr lang="en-US" sz="2000" dirty="0">
                <a:latin typeface="Courier" pitchFamily="2" charset="0"/>
              </a:rPr>
              <a:t> \</a:t>
            </a:r>
          </a:p>
          <a:p>
            <a:r>
              <a:rPr lang="en-US" sz="2000" dirty="0">
                <a:latin typeface="Courier" pitchFamily="2" charset="0"/>
              </a:rPr>
              <a:t>        -S [</a:t>
            </a:r>
            <a:r>
              <a:rPr lang="en-US" sz="2000" dirty="0">
                <a:highlight>
                  <a:srgbClr val="00FF00"/>
                </a:highlight>
                <a:latin typeface="Courier" pitchFamily="2" charset="0"/>
              </a:rPr>
              <a:t>OUTPUT FILE</a:t>
            </a:r>
            <a:r>
              <a:rPr lang="en-US" sz="2000" dirty="0">
                <a:latin typeface="Courier" pitchFamily="2" charset="0"/>
              </a:rPr>
              <a:t>] \</a:t>
            </a:r>
          </a:p>
          <a:p>
            <a:r>
              <a:rPr lang="en-US" sz="2000" dirty="0">
                <a:latin typeface="Courier" pitchFamily="2" charset="0"/>
              </a:rPr>
              <a:t>		  -x [</a:t>
            </a:r>
            <a:r>
              <a:rPr lang="en-US" sz="2000" dirty="0">
                <a:highlight>
                  <a:srgbClr val="FF00FF"/>
                </a:highlight>
                <a:latin typeface="Courier" pitchFamily="2" charset="0"/>
              </a:rPr>
              <a:t>INDEX</a:t>
            </a:r>
            <a:r>
              <a:rPr lang="en-US" sz="2000" dirty="0">
                <a:latin typeface="Courier" pitchFamily="2" charset="0"/>
              </a:rPr>
              <a:t>] </a:t>
            </a:r>
            <a:r>
              <a:rPr lang="en-US" dirty="0">
                <a:latin typeface="Courier" pitchFamily="2" charset="0"/>
              </a:rPr>
              <a:t>\</a:t>
            </a:r>
          </a:p>
          <a:p>
            <a:r>
              <a:rPr lang="en-US" dirty="0">
                <a:latin typeface="Courier" pitchFamily="2" charset="0"/>
              </a:rPr>
              <a:t>         --</a:t>
            </a:r>
            <a:r>
              <a:rPr lang="en-US" dirty="0" err="1">
                <a:latin typeface="Courier" pitchFamily="2" charset="0"/>
              </a:rPr>
              <a:t>rna-strandnes</a:t>
            </a:r>
            <a:r>
              <a:rPr lang="en-US" dirty="0">
                <a:latin typeface="Courier" pitchFamily="2" charset="0"/>
              </a:rPr>
              <a:t> F</a:t>
            </a:r>
          </a:p>
          <a:p>
            <a:r>
              <a:rPr lang="en-US" sz="2000" dirty="0">
                <a:latin typeface="Courier" pitchFamily="2" charset="0"/>
              </a:rPr>
              <a:t>        -U [</a:t>
            </a:r>
            <a:r>
              <a:rPr lang="en-US" sz="2000" dirty="0">
                <a:highlight>
                  <a:srgbClr val="FFFF00"/>
                </a:highlight>
                <a:latin typeface="Courier" pitchFamily="2" charset="0"/>
              </a:rPr>
              <a:t>FASTQ FILE</a:t>
            </a:r>
            <a:r>
              <a:rPr lang="en-US" sz="2000" dirty="0">
                <a:latin typeface="Courier" pitchFamily="2" charset="0"/>
              </a:rPr>
              <a:t>] </a:t>
            </a:r>
            <a:r>
              <a:rPr lang="en-US" sz="1600" dirty="0">
                <a:latin typeface="Courier" pitchFamily="2" charset="0"/>
              </a:rPr>
              <a:t>\</a:t>
            </a:r>
          </a:p>
          <a:p>
            <a:r>
              <a:rPr lang="en-US" sz="1600" dirty="0">
                <a:latin typeface="Courier" pitchFamily="2" charset="0"/>
              </a:rPr>
              <a:t>          --summary-file [</a:t>
            </a:r>
            <a:r>
              <a:rPr lang="en-US" sz="1600" dirty="0">
                <a:highlight>
                  <a:srgbClr val="00FF00"/>
                </a:highlight>
                <a:latin typeface="Courier" pitchFamily="2" charset="0"/>
              </a:rPr>
              <a:t>OUTPUT FILE</a:t>
            </a:r>
            <a:r>
              <a:rPr lang="en-US" sz="1600" dirty="0">
                <a:latin typeface="Courier" pitchFamily="2" charset="0"/>
              </a:rPr>
              <a:t>] –new-summary</a:t>
            </a:r>
          </a:p>
        </p:txBody>
      </p:sp>
      <p:grpSp>
        <p:nvGrpSpPr>
          <p:cNvPr id="18" name="Group 17">
            <a:extLst>
              <a:ext uri="{FF2B5EF4-FFF2-40B4-BE49-F238E27FC236}">
                <a16:creationId xmlns:a16="http://schemas.microsoft.com/office/drawing/2014/main" id="{33308F32-A9A3-9A4A-973A-6D87EE4F4E14}"/>
              </a:ext>
            </a:extLst>
          </p:cNvPr>
          <p:cNvGrpSpPr/>
          <p:nvPr/>
        </p:nvGrpSpPr>
        <p:grpSpPr>
          <a:xfrm>
            <a:off x="3610491" y="819292"/>
            <a:ext cx="5255603" cy="1322723"/>
            <a:chOff x="3762531" y="1246911"/>
            <a:chExt cx="7191981" cy="1384995"/>
          </a:xfrm>
        </p:grpSpPr>
        <p:sp>
          <p:nvSpPr>
            <p:cNvPr id="19" name="TextBox 18">
              <a:extLst>
                <a:ext uri="{FF2B5EF4-FFF2-40B4-BE49-F238E27FC236}">
                  <a16:creationId xmlns:a16="http://schemas.microsoft.com/office/drawing/2014/main" id="{5482F1CB-7731-444B-812B-F22E3A328308}"/>
                </a:ext>
              </a:extLst>
            </p:cNvPr>
            <p:cNvSpPr txBox="1"/>
            <p:nvPr/>
          </p:nvSpPr>
          <p:spPr>
            <a:xfrm>
              <a:off x="7514705" y="1246911"/>
              <a:ext cx="3439807" cy="954107"/>
            </a:xfrm>
            <a:prstGeom prst="rect">
              <a:avLst/>
            </a:prstGeom>
            <a:noFill/>
          </p:spPr>
          <p:txBody>
            <a:bodyPr wrap="square" rtlCol="0">
              <a:spAutoFit/>
            </a:bodyPr>
            <a:lstStyle/>
            <a:p>
              <a:r>
                <a:rPr lang="en-US" sz="2800" dirty="0"/>
                <a:t>Load the programs hisat2 and </a:t>
              </a:r>
              <a:r>
                <a:rPr lang="en-US" sz="2800" dirty="0" err="1"/>
                <a:t>samtools</a:t>
              </a:r>
              <a:endParaRPr lang="en-US" sz="2800" dirty="0"/>
            </a:p>
          </p:txBody>
        </p:sp>
        <p:sp>
          <p:nvSpPr>
            <p:cNvPr id="20" name="Rounded Rectangle 19">
              <a:extLst>
                <a:ext uri="{FF2B5EF4-FFF2-40B4-BE49-F238E27FC236}">
                  <a16:creationId xmlns:a16="http://schemas.microsoft.com/office/drawing/2014/main" id="{D0F6C9F0-BA74-514F-A281-1AE26D8CB2CC}"/>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E3B01AD-2529-7140-93BE-EF127A866A9D}"/>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26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hisat2</a:t>
            </a:r>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52</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3046988"/>
          </a:xfrm>
          <a:prstGeom prst="rect">
            <a:avLst/>
          </a:prstGeom>
        </p:spPr>
        <p:txBody>
          <a:bodyPr wrap="square">
            <a:spAutoFit/>
          </a:bodyPr>
          <a:lstStyle/>
          <a:p>
            <a:r>
              <a:rPr lang="en-US" sz="1600" dirty="0">
                <a:latin typeface="Courier" pitchFamily="2" charset="0"/>
              </a:rPr>
              <a:t>module load hisat2</a:t>
            </a:r>
          </a:p>
          <a:p>
            <a:r>
              <a:rPr lang="en-US" sz="1600" dirty="0">
                <a:latin typeface="Courier" pitchFamily="2" charset="0"/>
              </a:rPr>
              <a:t>module load </a:t>
            </a:r>
            <a:r>
              <a:rPr lang="en-US" sz="1600" dirty="0" err="1">
                <a:latin typeface="Courier" pitchFamily="2" charset="0"/>
              </a:rPr>
              <a:t>samtools</a:t>
            </a:r>
            <a:endParaRPr lang="en-US" sz="1600" dirty="0">
              <a:latin typeface="Courier" pitchFamily="2" charset="0"/>
            </a:endParaRPr>
          </a:p>
          <a:p>
            <a:endParaRPr lang="en-US" sz="1600" dirty="0">
              <a:latin typeface="Courier" pitchFamily="2" charset="0"/>
            </a:endParaRPr>
          </a:p>
          <a:p>
            <a:endParaRPr lang="en-US" sz="1600" dirty="0">
              <a:latin typeface="Courier" pitchFamily="2" charset="0"/>
            </a:endParaRPr>
          </a:p>
          <a:p>
            <a:r>
              <a:rPr lang="en-US" sz="1600" dirty="0">
                <a:latin typeface="Courier" pitchFamily="2" charset="0"/>
              </a:rPr>
              <a:t># Align data</a:t>
            </a:r>
          </a:p>
          <a:p>
            <a:r>
              <a:rPr lang="en-US" sz="1600" dirty="0">
                <a:latin typeface="Courier" pitchFamily="2" charset="0"/>
              </a:rPr>
              <a:t>hisat2 -p 32\</a:t>
            </a:r>
          </a:p>
          <a:p>
            <a:r>
              <a:rPr lang="en-US" sz="1600" dirty="0">
                <a:latin typeface="Courier" pitchFamily="2" charset="0"/>
              </a:rPr>
              <a:t>        --add-</a:t>
            </a:r>
            <a:r>
              <a:rPr lang="en-US" sz="1600" dirty="0" err="1">
                <a:latin typeface="Courier" pitchFamily="2" charset="0"/>
              </a:rPr>
              <a:t>chrname</a:t>
            </a:r>
            <a:r>
              <a:rPr lang="en-US" sz="1600" dirty="0">
                <a:latin typeface="Courier" pitchFamily="2" charset="0"/>
              </a:rPr>
              <a:t> \</a:t>
            </a:r>
          </a:p>
          <a:p>
            <a:r>
              <a:rPr lang="en-US" sz="1600" dirty="0">
                <a:latin typeface="Courier" pitchFamily="2" charset="0"/>
              </a:rPr>
              <a:t>        -S </a:t>
            </a:r>
            <a:r>
              <a:rPr lang="en-US" sz="1600" dirty="0">
                <a:highlight>
                  <a:srgbClr val="00FF00"/>
                </a:highlight>
                <a:latin typeface="Courier" pitchFamily="2" charset="0"/>
              </a:rPr>
              <a:t>heart_e11_5_rep1.sam </a:t>
            </a:r>
            <a:r>
              <a:rPr lang="en-US" sz="1600" dirty="0">
                <a:latin typeface="Courier" pitchFamily="2" charset="0"/>
              </a:rPr>
              <a:t>\</a:t>
            </a:r>
          </a:p>
          <a:p>
            <a:r>
              <a:rPr lang="en-US" sz="1600" dirty="0">
                <a:latin typeface="Courier" pitchFamily="2" charset="0"/>
              </a:rPr>
              <a:t>		  -x </a:t>
            </a:r>
            <a:r>
              <a:rPr lang="en-US" sz="1600" dirty="0">
                <a:highlight>
                  <a:srgbClr val="FF00FF"/>
                </a:highlight>
                <a:latin typeface="Courier" pitchFamily="2" charset="0"/>
              </a:rPr>
              <a:t>/project/shared/</a:t>
            </a:r>
            <a:r>
              <a:rPr lang="en-US" sz="1600" dirty="0" err="1">
                <a:highlight>
                  <a:srgbClr val="FF00FF"/>
                </a:highlight>
                <a:latin typeface="Courier" pitchFamily="2" charset="0"/>
              </a:rPr>
              <a:t>bicf_workflow</a:t>
            </a:r>
            <a:r>
              <a:rPr lang="en-US" sz="1600" dirty="0">
                <a:highlight>
                  <a:srgbClr val="FF00FF"/>
                </a:highlight>
                <a:latin typeface="Courier" pitchFamily="2" charset="0"/>
              </a:rPr>
              <a:t>/GRC38/hisat2_index/genome</a:t>
            </a:r>
            <a:r>
              <a:rPr lang="en-US" sz="1600" dirty="0">
                <a:latin typeface="Courier" pitchFamily="2" charset="0"/>
              </a:rPr>
              <a:t>\</a:t>
            </a:r>
          </a:p>
          <a:p>
            <a:r>
              <a:rPr lang="en-US" sz="1600" dirty="0">
                <a:latin typeface="Courier" pitchFamily="2" charset="0"/>
              </a:rPr>
              <a:t>         --</a:t>
            </a:r>
            <a:r>
              <a:rPr lang="en-US" sz="1600" dirty="0" err="1">
                <a:latin typeface="Courier" pitchFamily="2" charset="0"/>
              </a:rPr>
              <a:t>rna-strandnes</a:t>
            </a:r>
            <a:r>
              <a:rPr lang="en-US" sz="1600" dirty="0">
                <a:latin typeface="Courier" pitchFamily="2" charset="0"/>
              </a:rPr>
              <a:t> F</a:t>
            </a:r>
          </a:p>
          <a:p>
            <a:r>
              <a:rPr lang="en-US" sz="1600" dirty="0">
                <a:latin typeface="Courier" pitchFamily="2" charset="0"/>
              </a:rPr>
              <a:t>        -U </a:t>
            </a:r>
            <a:r>
              <a:rPr lang="en-US" sz="1600" dirty="0">
                <a:highlight>
                  <a:srgbClr val="FFFF00"/>
                </a:highlight>
                <a:latin typeface="Courier" pitchFamily="2" charset="0"/>
              </a:rPr>
              <a:t>../</a:t>
            </a:r>
            <a:r>
              <a:rPr lang="en-US" sz="1600" dirty="0" err="1">
                <a:highlight>
                  <a:srgbClr val="FFFF00"/>
                </a:highlight>
                <a:latin typeface="Courier" pitchFamily="2" charset="0"/>
              </a:rPr>
              <a:t>fastq</a:t>
            </a:r>
            <a:r>
              <a:rPr lang="en-US" sz="1600" dirty="0">
                <a:highlight>
                  <a:srgbClr val="FFFF00"/>
                </a:highlight>
                <a:latin typeface="Courier" pitchFamily="2" charset="0"/>
              </a:rPr>
              <a:t>/heart.e11.5.rep1.RNA-seq.fastq.gz</a:t>
            </a:r>
            <a:r>
              <a:rPr lang="en-US" sz="1600" dirty="0">
                <a:latin typeface="Courier" pitchFamily="2" charset="0"/>
              </a:rPr>
              <a:t> \</a:t>
            </a:r>
          </a:p>
          <a:p>
            <a:r>
              <a:rPr lang="en-US" sz="1600" dirty="0">
                <a:latin typeface="Courier" pitchFamily="2" charset="0"/>
              </a:rPr>
              <a:t>          --summary-file </a:t>
            </a:r>
            <a:r>
              <a:rPr lang="en-US" sz="1600" dirty="0">
                <a:highlight>
                  <a:srgbClr val="00FF00"/>
                </a:highlight>
                <a:latin typeface="Courier" pitchFamily="2" charset="0"/>
              </a:rPr>
              <a:t>heart_e11_5_rep1.alignSummary.txt</a:t>
            </a:r>
            <a:r>
              <a:rPr lang="en-US" sz="1600" dirty="0">
                <a:latin typeface="Courier" pitchFamily="2" charset="0"/>
              </a:rPr>
              <a:t> –new-summary</a:t>
            </a:r>
          </a:p>
        </p:txBody>
      </p:sp>
      <p:grpSp>
        <p:nvGrpSpPr>
          <p:cNvPr id="18" name="Group 17">
            <a:extLst>
              <a:ext uri="{FF2B5EF4-FFF2-40B4-BE49-F238E27FC236}">
                <a16:creationId xmlns:a16="http://schemas.microsoft.com/office/drawing/2014/main" id="{33308F32-A9A3-9A4A-973A-6D87EE4F4E14}"/>
              </a:ext>
            </a:extLst>
          </p:cNvPr>
          <p:cNvGrpSpPr/>
          <p:nvPr/>
        </p:nvGrpSpPr>
        <p:grpSpPr>
          <a:xfrm>
            <a:off x="3610491" y="819292"/>
            <a:ext cx="5255603" cy="1322723"/>
            <a:chOff x="3762531" y="1246911"/>
            <a:chExt cx="7191981" cy="1384995"/>
          </a:xfrm>
        </p:grpSpPr>
        <p:sp>
          <p:nvSpPr>
            <p:cNvPr id="19" name="TextBox 18">
              <a:extLst>
                <a:ext uri="{FF2B5EF4-FFF2-40B4-BE49-F238E27FC236}">
                  <a16:creationId xmlns:a16="http://schemas.microsoft.com/office/drawing/2014/main" id="{5482F1CB-7731-444B-812B-F22E3A328308}"/>
                </a:ext>
              </a:extLst>
            </p:cNvPr>
            <p:cNvSpPr txBox="1"/>
            <p:nvPr/>
          </p:nvSpPr>
          <p:spPr>
            <a:xfrm>
              <a:off x="7514705" y="1246911"/>
              <a:ext cx="3439807" cy="954107"/>
            </a:xfrm>
            <a:prstGeom prst="rect">
              <a:avLst/>
            </a:prstGeom>
            <a:noFill/>
          </p:spPr>
          <p:txBody>
            <a:bodyPr wrap="square" rtlCol="0">
              <a:spAutoFit/>
            </a:bodyPr>
            <a:lstStyle/>
            <a:p>
              <a:r>
                <a:rPr lang="en-US" sz="2800" dirty="0"/>
                <a:t>Load the programs hisat2 and </a:t>
              </a:r>
              <a:r>
                <a:rPr lang="en-US" sz="2800" dirty="0" err="1"/>
                <a:t>samtools</a:t>
              </a:r>
              <a:endParaRPr lang="en-US" sz="2800" dirty="0"/>
            </a:p>
          </p:txBody>
        </p:sp>
        <p:sp>
          <p:nvSpPr>
            <p:cNvPr id="20" name="Rounded Rectangle 19">
              <a:extLst>
                <a:ext uri="{FF2B5EF4-FFF2-40B4-BE49-F238E27FC236}">
                  <a16:creationId xmlns:a16="http://schemas.microsoft.com/office/drawing/2014/main" id="{D0F6C9F0-BA74-514F-A281-1AE26D8CB2CC}"/>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E3B01AD-2529-7140-93BE-EF127A866A9D}"/>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89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Mapping (script2)</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53</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At the command prompt, type:</a:t>
            </a:r>
          </a:p>
          <a:p>
            <a:pPr marL="274320" lvl="1" indent="0">
              <a:buFont typeface="Lucida Grande" pitchFamily="123" charset="0"/>
              <a:buNone/>
            </a:pPr>
            <a:r>
              <a:rPr lang="en-US" sz="2600" dirty="0">
                <a:latin typeface="Courier" pitchFamily="2" charset="0"/>
              </a:rPr>
              <a:t>		./script2_mapping.sh</a:t>
            </a:r>
            <a:endParaRPr lang="en-US" sz="2800" dirty="0"/>
          </a:p>
          <a:p>
            <a:r>
              <a:rPr lang="en-US" sz="2800" dirty="0"/>
              <a:t>Example: E11.5</a:t>
            </a:r>
          </a:p>
          <a:p>
            <a:r>
              <a:rPr lang="en-US" sz="2800" dirty="0"/>
              <a:t>You do: Try P0</a:t>
            </a:r>
          </a:p>
        </p:txBody>
      </p:sp>
    </p:spTree>
    <p:extLst>
      <p:ext uri="{BB962C8B-B14F-4D97-AF65-F5344CB8AC3E}">
        <p14:creationId xmlns:p14="http://schemas.microsoft.com/office/powerpoint/2010/main" val="3292685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5516-644E-F54B-BF29-03A1103BE649}"/>
              </a:ext>
            </a:extLst>
          </p:cNvPr>
          <p:cNvSpPr>
            <a:spLocks noGrp="1"/>
          </p:cNvSpPr>
          <p:nvPr>
            <p:ph type="title"/>
          </p:nvPr>
        </p:nvSpPr>
        <p:spPr/>
        <p:txBody>
          <a:bodyPr/>
          <a:lstStyle/>
          <a:p>
            <a:r>
              <a:rPr lang="en-US" dirty="0"/>
              <a:t>Examine the output</a:t>
            </a:r>
          </a:p>
        </p:txBody>
      </p:sp>
      <p:sp>
        <p:nvSpPr>
          <p:cNvPr id="3" name="Slide Number Placeholder 2">
            <a:extLst>
              <a:ext uri="{FF2B5EF4-FFF2-40B4-BE49-F238E27FC236}">
                <a16:creationId xmlns:a16="http://schemas.microsoft.com/office/drawing/2014/main" id="{771E58A7-AD2D-3042-A8A2-A9649D2FF1A6}"/>
              </a:ext>
            </a:extLst>
          </p:cNvPr>
          <p:cNvSpPr>
            <a:spLocks noGrp="1"/>
          </p:cNvSpPr>
          <p:nvPr>
            <p:ph type="sldNum" sz="quarter" idx="10"/>
          </p:nvPr>
        </p:nvSpPr>
        <p:spPr/>
        <p:txBody>
          <a:bodyPr/>
          <a:lstStyle/>
          <a:p>
            <a:pPr>
              <a:defRPr/>
            </a:pPr>
            <a:fld id="{A8C65370-7898-40B8-8246-60A93FC25CB8}" type="slidenum">
              <a:rPr lang="en-US" smtClean="0"/>
              <a:pPr>
                <a:defRPr/>
              </a:pPr>
              <a:t>54</a:t>
            </a:fld>
            <a:endParaRPr lang="en-US"/>
          </a:p>
        </p:txBody>
      </p:sp>
      <p:sp>
        <p:nvSpPr>
          <p:cNvPr id="4" name="Content Placeholder 2">
            <a:extLst>
              <a:ext uri="{FF2B5EF4-FFF2-40B4-BE49-F238E27FC236}">
                <a16:creationId xmlns:a16="http://schemas.microsoft.com/office/drawing/2014/main" id="{380CF403-942C-DB45-A523-5005C8196E31}"/>
              </a:ext>
            </a:extLst>
          </p:cNvPr>
          <p:cNvSpPr txBox="1">
            <a:spLocks/>
          </p:cNvSpPr>
          <p:nvPr/>
        </p:nvSpPr>
        <p:spPr>
          <a:xfrm>
            <a:off x="706059" y="1219200"/>
            <a:ext cx="10034609"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So far</a:t>
            </a:r>
            <a:r>
              <a:rPr lang="en-US" sz="2800" dirty="0"/>
              <a:t>: you mapped E11.5</a:t>
            </a:r>
          </a:p>
          <a:p>
            <a:endParaRPr lang="en-US" sz="2800" dirty="0"/>
          </a:p>
          <a:p>
            <a:r>
              <a:rPr lang="en-US" sz="2800" b="1" dirty="0"/>
              <a:t>Your turn</a:t>
            </a:r>
            <a:r>
              <a:rPr lang="en-US" sz="2800" dirty="0"/>
              <a:t>: Map the P0</a:t>
            </a:r>
          </a:p>
          <a:p>
            <a:endParaRPr lang="en-US" sz="2800" dirty="0"/>
          </a:p>
        </p:txBody>
      </p:sp>
    </p:spTree>
    <p:extLst>
      <p:ext uri="{BB962C8B-B14F-4D97-AF65-F5344CB8AC3E}">
        <p14:creationId xmlns:p14="http://schemas.microsoft.com/office/powerpoint/2010/main" val="2752342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3C8E-49C8-6040-B410-620D51FA71F2}"/>
              </a:ext>
            </a:extLst>
          </p:cNvPr>
          <p:cNvSpPr>
            <a:spLocks noGrp="1"/>
          </p:cNvSpPr>
          <p:nvPr>
            <p:ph type="title"/>
          </p:nvPr>
        </p:nvSpPr>
        <p:spPr/>
        <p:txBody>
          <a:bodyPr/>
          <a:lstStyle/>
          <a:p>
            <a:r>
              <a:rPr lang="en-US" dirty="0"/>
              <a:t>Mapping Quality</a:t>
            </a:r>
          </a:p>
        </p:txBody>
      </p:sp>
      <p:sp>
        <p:nvSpPr>
          <p:cNvPr id="3" name="Slide Number Placeholder 2">
            <a:extLst>
              <a:ext uri="{FF2B5EF4-FFF2-40B4-BE49-F238E27FC236}">
                <a16:creationId xmlns:a16="http://schemas.microsoft.com/office/drawing/2014/main" id="{2B9415AE-F0BD-E04E-A388-0F92B5DAFCB1}"/>
              </a:ext>
            </a:extLst>
          </p:cNvPr>
          <p:cNvSpPr>
            <a:spLocks noGrp="1"/>
          </p:cNvSpPr>
          <p:nvPr>
            <p:ph type="sldNum" sz="quarter" idx="10"/>
          </p:nvPr>
        </p:nvSpPr>
        <p:spPr/>
        <p:txBody>
          <a:bodyPr/>
          <a:lstStyle/>
          <a:p>
            <a:pPr>
              <a:defRPr/>
            </a:pPr>
            <a:fld id="{A8C65370-7898-40B8-8246-60A93FC25CB8}" type="slidenum">
              <a:rPr lang="en-US" smtClean="0"/>
              <a:pPr>
                <a:defRPr/>
              </a:pPr>
              <a:t>55</a:t>
            </a:fld>
            <a:endParaRPr lang="en-US"/>
          </a:p>
        </p:txBody>
      </p:sp>
      <p:sp>
        <p:nvSpPr>
          <p:cNvPr id="4" name="TextBox 3">
            <a:extLst>
              <a:ext uri="{FF2B5EF4-FFF2-40B4-BE49-F238E27FC236}">
                <a16:creationId xmlns:a16="http://schemas.microsoft.com/office/drawing/2014/main" id="{B18F92C3-752C-2546-9661-54D820C2424B}"/>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0B7F3518-8508-CD4C-8CFB-279EB3691B8C}"/>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68D55C-2B55-5444-B518-C5107A9A5961}"/>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6BD9EB69-7746-534F-873F-1762C0FCD8A1}"/>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C14B5C3-095F-5046-8629-F54F2B1D7E3C}"/>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425A6D4E-EC82-134D-AAA6-A02FD06DF0F6}"/>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7D2FE5D0-C871-3441-8665-A128AA6C8F18}"/>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F69837D-051A-AC44-AE6A-CFC778D7540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F01B5E73-7431-334E-9708-7EA226CE184A}"/>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1C4AB89E-9AC3-BA48-BCC4-C1DC57E2C73D}"/>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5D5E3C19-0150-8340-97C1-6C9ACD5EC600}"/>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15" name="TextBox 14">
            <a:extLst>
              <a:ext uri="{FF2B5EF4-FFF2-40B4-BE49-F238E27FC236}">
                <a16:creationId xmlns:a16="http://schemas.microsoft.com/office/drawing/2014/main" id="{40E8F15C-021F-3B44-8A95-25B08792428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16" name="TextBox 15">
            <a:extLst>
              <a:ext uri="{FF2B5EF4-FFF2-40B4-BE49-F238E27FC236}">
                <a16:creationId xmlns:a16="http://schemas.microsoft.com/office/drawing/2014/main" id="{50AC3246-080C-514E-A093-C1576F094F32}"/>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17" name="Rectangle 16">
            <a:extLst>
              <a:ext uri="{FF2B5EF4-FFF2-40B4-BE49-F238E27FC236}">
                <a16:creationId xmlns:a16="http://schemas.microsoft.com/office/drawing/2014/main" id="{8D1F20FD-D4B8-4943-8F4A-2E1F94E3BB8C}"/>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5E7B3849-2759-354A-9E68-CC54C62384F3}"/>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534C6D-17F5-114B-9B41-5780C71065E6}"/>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30DB61E-8142-BD44-B68D-89FD9E2C3486}"/>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21" name="Rectangle 20">
            <a:extLst>
              <a:ext uri="{FF2B5EF4-FFF2-40B4-BE49-F238E27FC236}">
                <a16:creationId xmlns:a16="http://schemas.microsoft.com/office/drawing/2014/main" id="{44595939-E120-B240-A733-C92642196995}"/>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7D3A4DF1-5D14-4843-8948-CB42BED617C2}"/>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23" name="TextBox 22">
            <a:extLst>
              <a:ext uri="{FF2B5EF4-FFF2-40B4-BE49-F238E27FC236}">
                <a16:creationId xmlns:a16="http://schemas.microsoft.com/office/drawing/2014/main" id="{5D3E805A-DF9F-A74E-A7FB-FDA6577AD131}"/>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25" name="Straight Arrow Connector 24">
            <a:extLst>
              <a:ext uri="{FF2B5EF4-FFF2-40B4-BE49-F238E27FC236}">
                <a16:creationId xmlns:a16="http://schemas.microsoft.com/office/drawing/2014/main" id="{0F1E5E36-A57D-2547-8165-8AD3BFBBE321}"/>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5B183C-E8DD-3F41-B1C5-4FC625D81BBF}"/>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FDDBCC-22DA-E440-92A8-629D52E56C91}"/>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37" name="Rectangle 36">
            <a:extLst>
              <a:ext uri="{FF2B5EF4-FFF2-40B4-BE49-F238E27FC236}">
                <a16:creationId xmlns:a16="http://schemas.microsoft.com/office/drawing/2014/main" id="{0B504555-085C-8D41-ADF8-DA90BAAF88F9}"/>
              </a:ext>
            </a:extLst>
          </p:cNvPr>
          <p:cNvSpPr/>
          <p:nvPr/>
        </p:nvSpPr>
        <p:spPr>
          <a:xfrm>
            <a:off x="1794538" y="2009005"/>
            <a:ext cx="1223060" cy="2224362"/>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794A35E8-67FB-F147-B4E7-E17EDD9CFD19}"/>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71C805BE-86A1-464A-A65B-AC46A87073A6}"/>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40" name="Rectangle 39">
            <a:extLst>
              <a:ext uri="{FF2B5EF4-FFF2-40B4-BE49-F238E27FC236}">
                <a16:creationId xmlns:a16="http://schemas.microsoft.com/office/drawing/2014/main" id="{9C20CED8-255C-A84B-B39E-326054BB206F}"/>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1" name="TextBox 40">
            <a:extLst>
              <a:ext uri="{FF2B5EF4-FFF2-40B4-BE49-F238E27FC236}">
                <a16:creationId xmlns:a16="http://schemas.microsoft.com/office/drawing/2014/main" id="{16597FD5-B8D3-4D47-90C9-EA0BAB439E36}"/>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42" name="Straight Arrow Connector 41">
            <a:extLst>
              <a:ext uri="{FF2B5EF4-FFF2-40B4-BE49-F238E27FC236}">
                <a16:creationId xmlns:a16="http://schemas.microsoft.com/office/drawing/2014/main" id="{FBBFC5FA-3E18-9344-ABAA-1E27C5EF4628}"/>
              </a:ext>
            </a:extLst>
          </p:cNvPr>
          <p:cNvCxnSpPr>
            <a:cxnSpLocks/>
            <a:stCxn id="41"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23DCCABE-A016-1445-AC90-3815F6E2C482}"/>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44" name="TextBox 43">
            <a:extLst>
              <a:ext uri="{FF2B5EF4-FFF2-40B4-BE49-F238E27FC236}">
                <a16:creationId xmlns:a16="http://schemas.microsoft.com/office/drawing/2014/main" id="{B962EB36-59AF-244E-B640-F280B2596416}"/>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45" name="Rectangle 44">
            <a:extLst>
              <a:ext uri="{FF2B5EF4-FFF2-40B4-BE49-F238E27FC236}">
                <a16:creationId xmlns:a16="http://schemas.microsoft.com/office/drawing/2014/main" id="{D66B4FF3-A64C-464C-ADE5-198A470EC083}"/>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6" name="TextBox 45">
            <a:extLst>
              <a:ext uri="{FF2B5EF4-FFF2-40B4-BE49-F238E27FC236}">
                <a16:creationId xmlns:a16="http://schemas.microsoft.com/office/drawing/2014/main" id="{650BE91C-1947-3A43-8212-3B06EA55873A}"/>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pic>
        <p:nvPicPr>
          <p:cNvPr id="47" name="Picture 46">
            <a:extLst>
              <a:ext uri="{FF2B5EF4-FFF2-40B4-BE49-F238E27FC236}">
                <a16:creationId xmlns:a16="http://schemas.microsoft.com/office/drawing/2014/main" id="{D00EA304-58FA-BC44-A5AC-C202574B0028}"/>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Tree>
    <p:extLst>
      <p:ext uri="{BB962C8B-B14F-4D97-AF65-F5344CB8AC3E}">
        <p14:creationId xmlns:p14="http://schemas.microsoft.com/office/powerpoint/2010/main" val="1395090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5516-644E-F54B-BF29-03A1103BE649}"/>
              </a:ext>
            </a:extLst>
          </p:cNvPr>
          <p:cNvSpPr>
            <a:spLocks noGrp="1"/>
          </p:cNvSpPr>
          <p:nvPr>
            <p:ph type="title"/>
          </p:nvPr>
        </p:nvSpPr>
        <p:spPr/>
        <p:txBody>
          <a:bodyPr/>
          <a:lstStyle/>
          <a:p>
            <a:r>
              <a:rPr lang="en-US" dirty="0"/>
              <a:t>Examine the output</a:t>
            </a:r>
          </a:p>
        </p:txBody>
      </p:sp>
      <p:sp>
        <p:nvSpPr>
          <p:cNvPr id="3" name="Slide Number Placeholder 2">
            <a:extLst>
              <a:ext uri="{FF2B5EF4-FFF2-40B4-BE49-F238E27FC236}">
                <a16:creationId xmlns:a16="http://schemas.microsoft.com/office/drawing/2014/main" id="{771E58A7-AD2D-3042-A8A2-A9649D2FF1A6}"/>
              </a:ext>
            </a:extLst>
          </p:cNvPr>
          <p:cNvSpPr>
            <a:spLocks noGrp="1"/>
          </p:cNvSpPr>
          <p:nvPr>
            <p:ph type="sldNum" sz="quarter" idx="10"/>
          </p:nvPr>
        </p:nvSpPr>
        <p:spPr/>
        <p:txBody>
          <a:bodyPr/>
          <a:lstStyle/>
          <a:p>
            <a:pPr>
              <a:defRPr/>
            </a:pPr>
            <a:fld id="{A8C65370-7898-40B8-8246-60A93FC25CB8}" type="slidenum">
              <a:rPr lang="en-US" smtClean="0"/>
              <a:pPr>
                <a:defRPr/>
              </a:pPr>
              <a:t>56</a:t>
            </a:fld>
            <a:endParaRPr lang="en-US"/>
          </a:p>
        </p:txBody>
      </p:sp>
      <p:sp>
        <p:nvSpPr>
          <p:cNvPr id="4" name="Content Placeholder 2">
            <a:extLst>
              <a:ext uri="{FF2B5EF4-FFF2-40B4-BE49-F238E27FC236}">
                <a16:creationId xmlns:a16="http://schemas.microsoft.com/office/drawing/2014/main" id="{380CF403-942C-DB45-A523-5005C8196E31}"/>
              </a:ext>
            </a:extLst>
          </p:cNvPr>
          <p:cNvSpPr txBox="1">
            <a:spLocks/>
          </p:cNvSpPr>
          <p:nvPr/>
        </p:nvSpPr>
        <p:spPr>
          <a:xfrm>
            <a:off x="706059" y="1219200"/>
            <a:ext cx="8437941"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So far</a:t>
            </a:r>
            <a:r>
              <a:rPr lang="en-US" sz="2800" dirty="0"/>
              <a:t>: you mapped E11.5 and P0</a:t>
            </a:r>
          </a:p>
          <a:p>
            <a:pPr indent="0">
              <a:buNone/>
            </a:pPr>
            <a:endParaRPr lang="en-US" sz="2800" dirty="0"/>
          </a:p>
          <a:p>
            <a:r>
              <a:rPr lang="en-US" sz="2800" dirty="0"/>
              <a:t> Question: How many reads mapped in each sample? </a:t>
            </a:r>
          </a:p>
          <a:p>
            <a:endParaRPr lang="en-US" sz="2800" dirty="0"/>
          </a:p>
        </p:txBody>
      </p:sp>
    </p:spTree>
    <p:extLst>
      <p:ext uri="{BB962C8B-B14F-4D97-AF65-F5344CB8AC3E}">
        <p14:creationId xmlns:p14="http://schemas.microsoft.com/office/powerpoint/2010/main" val="2338827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3C8E-49C8-6040-B410-620D51FA71F2}"/>
              </a:ext>
            </a:extLst>
          </p:cNvPr>
          <p:cNvSpPr>
            <a:spLocks noGrp="1"/>
          </p:cNvSpPr>
          <p:nvPr>
            <p:ph type="title"/>
          </p:nvPr>
        </p:nvSpPr>
        <p:spPr/>
        <p:txBody>
          <a:bodyPr/>
          <a:lstStyle/>
          <a:p>
            <a:r>
              <a:rPr lang="en-US" dirty="0"/>
              <a:t>PCR duplicate removal</a:t>
            </a:r>
          </a:p>
        </p:txBody>
      </p:sp>
      <p:sp>
        <p:nvSpPr>
          <p:cNvPr id="3" name="Slide Number Placeholder 2">
            <a:extLst>
              <a:ext uri="{FF2B5EF4-FFF2-40B4-BE49-F238E27FC236}">
                <a16:creationId xmlns:a16="http://schemas.microsoft.com/office/drawing/2014/main" id="{2B9415AE-F0BD-E04E-A388-0F92B5DAFCB1}"/>
              </a:ext>
            </a:extLst>
          </p:cNvPr>
          <p:cNvSpPr>
            <a:spLocks noGrp="1"/>
          </p:cNvSpPr>
          <p:nvPr>
            <p:ph type="sldNum" sz="quarter" idx="10"/>
          </p:nvPr>
        </p:nvSpPr>
        <p:spPr/>
        <p:txBody>
          <a:bodyPr/>
          <a:lstStyle/>
          <a:p>
            <a:pPr>
              <a:defRPr/>
            </a:pPr>
            <a:fld id="{A8C65370-7898-40B8-8246-60A93FC25CB8}" type="slidenum">
              <a:rPr lang="en-US" smtClean="0"/>
              <a:pPr>
                <a:defRPr/>
              </a:pPr>
              <a:t>57</a:t>
            </a:fld>
            <a:endParaRPr lang="en-US"/>
          </a:p>
        </p:txBody>
      </p:sp>
      <p:sp>
        <p:nvSpPr>
          <p:cNvPr id="4" name="TextBox 3">
            <a:extLst>
              <a:ext uri="{FF2B5EF4-FFF2-40B4-BE49-F238E27FC236}">
                <a16:creationId xmlns:a16="http://schemas.microsoft.com/office/drawing/2014/main" id="{B18F92C3-752C-2546-9661-54D820C2424B}"/>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0B7F3518-8508-CD4C-8CFB-279EB3691B8C}"/>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68D55C-2B55-5444-B518-C5107A9A5961}"/>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6BD9EB69-7746-534F-873F-1762C0FCD8A1}"/>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C14B5C3-095F-5046-8629-F54F2B1D7E3C}"/>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425A6D4E-EC82-134D-AAA6-A02FD06DF0F6}"/>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7D2FE5D0-C871-3441-8665-A128AA6C8F18}"/>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F69837D-051A-AC44-AE6A-CFC778D7540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F01B5E73-7431-334E-9708-7EA226CE184A}"/>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1C4AB89E-9AC3-BA48-BCC4-C1DC57E2C73D}"/>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5D5E3C19-0150-8340-97C1-6C9ACD5EC600}"/>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15" name="TextBox 14">
            <a:extLst>
              <a:ext uri="{FF2B5EF4-FFF2-40B4-BE49-F238E27FC236}">
                <a16:creationId xmlns:a16="http://schemas.microsoft.com/office/drawing/2014/main" id="{40E8F15C-021F-3B44-8A95-25B08792428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16" name="TextBox 15">
            <a:extLst>
              <a:ext uri="{FF2B5EF4-FFF2-40B4-BE49-F238E27FC236}">
                <a16:creationId xmlns:a16="http://schemas.microsoft.com/office/drawing/2014/main" id="{50AC3246-080C-514E-A093-C1576F094F32}"/>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17" name="Rectangle 16">
            <a:extLst>
              <a:ext uri="{FF2B5EF4-FFF2-40B4-BE49-F238E27FC236}">
                <a16:creationId xmlns:a16="http://schemas.microsoft.com/office/drawing/2014/main" id="{8D1F20FD-D4B8-4943-8F4A-2E1F94E3BB8C}"/>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5E7B3849-2759-354A-9E68-CC54C62384F3}"/>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534C6D-17F5-114B-9B41-5780C71065E6}"/>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30DB61E-8142-BD44-B68D-89FD9E2C3486}"/>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21" name="Rectangle 20">
            <a:extLst>
              <a:ext uri="{FF2B5EF4-FFF2-40B4-BE49-F238E27FC236}">
                <a16:creationId xmlns:a16="http://schemas.microsoft.com/office/drawing/2014/main" id="{44595939-E120-B240-A733-C92642196995}"/>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7D3A4DF1-5D14-4843-8948-CB42BED617C2}"/>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23" name="TextBox 22">
            <a:extLst>
              <a:ext uri="{FF2B5EF4-FFF2-40B4-BE49-F238E27FC236}">
                <a16:creationId xmlns:a16="http://schemas.microsoft.com/office/drawing/2014/main" id="{5D3E805A-DF9F-A74E-A7FB-FDA6577AD131}"/>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25" name="Straight Arrow Connector 24">
            <a:extLst>
              <a:ext uri="{FF2B5EF4-FFF2-40B4-BE49-F238E27FC236}">
                <a16:creationId xmlns:a16="http://schemas.microsoft.com/office/drawing/2014/main" id="{0F1E5E36-A57D-2547-8165-8AD3BFBBE321}"/>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5B183C-E8DD-3F41-B1C5-4FC625D81BBF}"/>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FDDBCC-22DA-E440-92A8-629D52E56C91}"/>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37" name="Rectangle 36">
            <a:extLst>
              <a:ext uri="{FF2B5EF4-FFF2-40B4-BE49-F238E27FC236}">
                <a16:creationId xmlns:a16="http://schemas.microsoft.com/office/drawing/2014/main" id="{0B504555-085C-8D41-ADF8-DA90BAAF88F9}"/>
              </a:ext>
            </a:extLst>
          </p:cNvPr>
          <p:cNvSpPr/>
          <p:nvPr/>
        </p:nvSpPr>
        <p:spPr>
          <a:xfrm>
            <a:off x="2337538" y="1022565"/>
            <a:ext cx="2267907" cy="1403685"/>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67A4236-760D-9049-B197-A1787DDADC37}"/>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3645DD4-0123-CE41-A776-A8C1D8DE854A}"/>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40" name="Rectangle 39">
            <a:extLst>
              <a:ext uri="{FF2B5EF4-FFF2-40B4-BE49-F238E27FC236}">
                <a16:creationId xmlns:a16="http://schemas.microsoft.com/office/drawing/2014/main" id="{34E2DF53-C7B0-2848-823F-725989DDBA98}"/>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41" name="TextBox 40">
            <a:extLst>
              <a:ext uri="{FF2B5EF4-FFF2-40B4-BE49-F238E27FC236}">
                <a16:creationId xmlns:a16="http://schemas.microsoft.com/office/drawing/2014/main" id="{4D6234D8-583D-4E48-9724-B2CEB47EF39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42" name="Straight Arrow Connector 41">
            <a:extLst>
              <a:ext uri="{FF2B5EF4-FFF2-40B4-BE49-F238E27FC236}">
                <a16:creationId xmlns:a16="http://schemas.microsoft.com/office/drawing/2014/main" id="{324D7576-7082-154A-B2E6-80C43DC960F2}"/>
              </a:ext>
            </a:extLst>
          </p:cNvPr>
          <p:cNvCxnSpPr>
            <a:cxnSpLocks/>
            <a:stCxn id="41"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B5A24BF-5694-1641-9388-42CB1337C677}"/>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44" name="TextBox 43">
            <a:extLst>
              <a:ext uri="{FF2B5EF4-FFF2-40B4-BE49-F238E27FC236}">
                <a16:creationId xmlns:a16="http://schemas.microsoft.com/office/drawing/2014/main" id="{4DD00709-73FF-7B41-B90E-A5DA9AAAE030}"/>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45" name="Rectangle 44">
            <a:extLst>
              <a:ext uri="{FF2B5EF4-FFF2-40B4-BE49-F238E27FC236}">
                <a16:creationId xmlns:a16="http://schemas.microsoft.com/office/drawing/2014/main" id="{9A98E960-999D-D647-9FCC-FF61266C3811}"/>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6" name="TextBox 45">
            <a:extLst>
              <a:ext uri="{FF2B5EF4-FFF2-40B4-BE49-F238E27FC236}">
                <a16:creationId xmlns:a16="http://schemas.microsoft.com/office/drawing/2014/main" id="{5F7930B5-B64E-9F46-9463-97879B70400F}"/>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pic>
        <p:nvPicPr>
          <p:cNvPr id="47" name="Picture 46">
            <a:extLst>
              <a:ext uri="{FF2B5EF4-FFF2-40B4-BE49-F238E27FC236}">
                <a16:creationId xmlns:a16="http://schemas.microsoft.com/office/drawing/2014/main" id="{72B4410A-45DA-8A49-9CA8-44B8E129BC75}"/>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Tree>
    <p:extLst>
      <p:ext uri="{BB962C8B-B14F-4D97-AF65-F5344CB8AC3E}">
        <p14:creationId xmlns:p14="http://schemas.microsoft.com/office/powerpoint/2010/main" val="304682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DE3D-BE4F-0143-95F9-7A6E46BAA499}"/>
              </a:ext>
            </a:extLst>
          </p:cNvPr>
          <p:cNvSpPr>
            <a:spLocks noGrp="1"/>
          </p:cNvSpPr>
          <p:nvPr>
            <p:ph type="title"/>
          </p:nvPr>
        </p:nvSpPr>
        <p:spPr/>
        <p:txBody>
          <a:bodyPr/>
          <a:lstStyle/>
          <a:p>
            <a:r>
              <a:rPr lang="en-US" dirty="0"/>
              <a:t>What is PCR duplicate removal</a:t>
            </a:r>
          </a:p>
        </p:txBody>
      </p:sp>
      <p:sp>
        <p:nvSpPr>
          <p:cNvPr id="3" name="Slide Number Placeholder 2">
            <a:extLst>
              <a:ext uri="{FF2B5EF4-FFF2-40B4-BE49-F238E27FC236}">
                <a16:creationId xmlns:a16="http://schemas.microsoft.com/office/drawing/2014/main" id="{096D6E11-615D-E049-8DE8-E1F46E76CDD4}"/>
              </a:ext>
            </a:extLst>
          </p:cNvPr>
          <p:cNvSpPr>
            <a:spLocks noGrp="1"/>
          </p:cNvSpPr>
          <p:nvPr>
            <p:ph type="sldNum" sz="quarter" idx="10"/>
          </p:nvPr>
        </p:nvSpPr>
        <p:spPr/>
        <p:txBody>
          <a:bodyPr/>
          <a:lstStyle/>
          <a:p>
            <a:pPr>
              <a:defRPr/>
            </a:pPr>
            <a:fld id="{A8C65370-7898-40B8-8246-60A93FC25CB8}" type="slidenum">
              <a:rPr lang="en-US" smtClean="0"/>
              <a:pPr>
                <a:defRPr/>
              </a:pPr>
              <a:t>58</a:t>
            </a:fld>
            <a:endParaRPr lang="en-US"/>
          </a:p>
        </p:txBody>
      </p:sp>
      <p:sp>
        <p:nvSpPr>
          <p:cNvPr id="5" name="Content Placeholder 4">
            <a:extLst>
              <a:ext uri="{FF2B5EF4-FFF2-40B4-BE49-F238E27FC236}">
                <a16:creationId xmlns:a16="http://schemas.microsoft.com/office/drawing/2014/main" id="{107D4AC3-A159-A540-8EB4-E8554B660F9A}"/>
              </a:ext>
            </a:extLst>
          </p:cNvPr>
          <p:cNvSpPr txBox="1">
            <a:spLocks/>
          </p:cNvSpPr>
          <p:nvPr/>
        </p:nvSpPr>
        <p:spPr>
          <a:xfrm>
            <a:off x="607447" y="1272988"/>
            <a:ext cx="8536553"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RNA-</a:t>
            </a:r>
            <a:r>
              <a:rPr lang="en-US" sz="2800" dirty="0" err="1"/>
              <a:t>seq</a:t>
            </a:r>
            <a:r>
              <a:rPr lang="en-US" sz="2800" dirty="0"/>
              <a:t> uses PCR</a:t>
            </a:r>
          </a:p>
          <a:p>
            <a:r>
              <a:rPr lang="en-US" sz="2800" dirty="0"/>
              <a:t>Some fragments amplify better than others</a:t>
            </a:r>
          </a:p>
          <a:p>
            <a:r>
              <a:rPr lang="en-US" sz="2800" dirty="0"/>
              <a:t>Remove bias: if 2+ reads map to same place, then keep 1</a:t>
            </a:r>
          </a:p>
        </p:txBody>
      </p:sp>
      <p:cxnSp>
        <p:nvCxnSpPr>
          <p:cNvPr id="6" name="Straight Connector 5">
            <a:extLst>
              <a:ext uri="{FF2B5EF4-FFF2-40B4-BE49-F238E27FC236}">
                <a16:creationId xmlns:a16="http://schemas.microsoft.com/office/drawing/2014/main" id="{62D666B5-9F06-4341-8EBA-846610AFAAD4}"/>
              </a:ext>
            </a:extLst>
          </p:cNvPr>
          <p:cNvCxnSpPr/>
          <p:nvPr/>
        </p:nvCxnSpPr>
        <p:spPr>
          <a:xfrm>
            <a:off x="1837066" y="4048901"/>
            <a:ext cx="59376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82C5C1-9AC4-3A47-945B-A1E91283CB8A}"/>
              </a:ext>
            </a:extLst>
          </p:cNvPr>
          <p:cNvCxnSpPr/>
          <p:nvPr/>
        </p:nvCxnSpPr>
        <p:spPr>
          <a:xfrm>
            <a:off x="2620837" y="379951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643B2F-FA15-D94A-AA0A-047269FE541F}"/>
              </a:ext>
            </a:extLst>
          </p:cNvPr>
          <p:cNvCxnSpPr/>
          <p:nvPr/>
        </p:nvCxnSpPr>
        <p:spPr>
          <a:xfrm>
            <a:off x="2773237" y="395191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4A3FF8C-648F-EB49-BAB3-7510A40F11C1}"/>
              </a:ext>
            </a:extLst>
          </p:cNvPr>
          <p:cNvCxnSpPr/>
          <p:nvPr/>
        </p:nvCxnSpPr>
        <p:spPr>
          <a:xfrm>
            <a:off x="2925637" y="3641183"/>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5BE287-93C5-E14B-8596-1E50287A872E}"/>
              </a:ext>
            </a:extLst>
          </p:cNvPr>
          <p:cNvCxnSpPr/>
          <p:nvPr/>
        </p:nvCxnSpPr>
        <p:spPr>
          <a:xfrm>
            <a:off x="3089912" y="3484822"/>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9CF5DC-0411-7A47-BB4E-C35676FDA61F}"/>
              </a:ext>
            </a:extLst>
          </p:cNvPr>
          <p:cNvCxnSpPr/>
          <p:nvPr/>
        </p:nvCxnSpPr>
        <p:spPr>
          <a:xfrm>
            <a:off x="3254187" y="380347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84920-57AA-3A43-ABBC-29D3740A5EFD}"/>
              </a:ext>
            </a:extLst>
          </p:cNvPr>
          <p:cNvCxnSpPr/>
          <p:nvPr/>
        </p:nvCxnSpPr>
        <p:spPr>
          <a:xfrm>
            <a:off x="4388282" y="379754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A7CAD2-44F5-FB47-ABA8-E8FE463D387D}"/>
              </a:ext>
            </a:extLst>
          </p:cNvPr>
          <p:cNvCxnSpPr/>
          <p:nvPr/>
        </p:nvCxnSpPr>
        <p:spPr>
          <a:xfrm>
            <a:off x="4388282" y="394994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96CCB-D521-BC4B-A5D9-06832EB3CDE1}"/>
              </a:ext>
            </a:extLst>
          </p:cNvPr>
          <p:cNvCxnSpPr/>
          <p:nvPr/>
        </p:nvCxnSpPr>
        <p:spPr>
          <a:xfrm>
            <a:off x="4388282" y="3639208"/>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A38883-60D9-F64C-8BBA-6E6E29764A52}"/>
              </a:ext>
            </a:extLst>
          </p:cNvPr>
          <p:cNvCxnSpPr/>
          <p:nvPr/>
        </p:nvCxnSpPr>
        <p:spPr>
          <a:xfrm>
            <a:off x="4388282" y="3482847"/>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6C8C82-BE74-A149-88AE-30C016952D3C}"/>
              </a:ext>
            </a:extLst>
          </p:cNvPr>
          <p:cNvCxnSpPr/>
          <p:nvPr/>
        </p:nvCxnSpPr>
        <p:spPr>
          <a:xfrm>
            <a:off x="6031035" y="380149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63D748-2287-5448-9F16-53B62B24DEC1}"/>
              </a:ext>
            </a:extLst>
          </p:cNvPr>
          <p:cNvCxnSpPr/>
          <p:nvPr/>
        </p:nvCxnSpPr>
        <p:spPr>
          <a:xfrm>
            <a:off x="6240828" y="395389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A69D58D-DF69-914F-9E2E-D55B49F565A9}"/>
              </a:ext>
            </a:extLst>
          </p:cNvPr>
          <p:cNvCxnSpPr/>
          <p:nvPr/>
        </p:nvCxnSpPr>
        <p:spPr>
          <a:xfrm>
            <a:off x="6240828" y="3643162"/>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F37896-3488-4645-A57E-49077CF6BE30}"/>
              </a:ext>
            </a:extLst>
          </p:cNvPr>
          <p:cNvCxnSpPr/>
          <p:nvPr/>
        </p:nvCxnSpPr>
        <p:spPr>
          <a:xfrm>
            <a:off x="1837066" y="5863846"/>
            <a:ext cx="59376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71E502-3182-F44B-BA51-C97A207533D6}"/>
              </a:ext>
            </a:extLst>
          </p:cNvPr>
          <p:cNvCxnSpPr/>
          <p:nvPr/>
        </p:nvCxnSpPr>
        <p:spPr>
          <a:xfrm>
            <a:off x="2620837" y="561446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9A592A-7C1B-A94C-9368-0F28469981E4}"/>
              </a:ext>
            </a:extLst>
          </p:cNvPr>
          <p:cNvCxnSpPr/>
          <p:nvPr/>
        </p:nvCxnSpPr>
        <p:spPr>
          <a:xfrm>
            <a:off x="2773237" y="576686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3F0D91-D49C-AD4B-B0C2-4291C3F80CC4}"/>
              </a:ext>
            </a:extLst>
          </p:cNvPr>
          <p:cNvCxnSpPr/>
          <p:nvPr/>
        </p:nvCxnSpPr>
        <p:spPr>
          <a:xfrm>
            <a:off x="2925637" y="5456128"/>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1E5A98-DC74-4244-9283-8A2589CA0F07}"/>
              </a:ext>
            </a:extLst>
          </p:cNvPr>
          <p:cNvCxnSpPr/>
          <p:nvPr/>
        </p:nvCxnSpPr>
        <p:spPr>
          <a:xfrm>
            <a:off x="3089912" y="5299767"/>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2064E5-722D-5149-8EA3-1CB4A9D506AE}"/>
              </a:ext>
            </a:extLst>
          </p:cNvPr>
          <p:cNvCxnSpPr/>
          <p:nvPr/>
        </p:nvCxnSpPr>
        <p:spPr>
          <a:xfrm>
            <a:off x="3254187" y="561841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2BCB242-8E74-4F4C-B46C-AE44D004A8D2}"/>
              </a:ext>
            </a:extLst>
          </p:cNvPr>
          <p:cNvCxnSpPr/>
          <p:nvPr/>
        </p:nvCxnSpPr>
        <p:spPr>
          <a:xfrm>
            <a:off x="4388282" y="5764889"/>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9C256D-6EE5-8D49-93DE-781CE4591B88}"/>
              </a:ext>
            </a:extLst>
          </p:cNvPr>
          <p:cNvCxnSpPr/>
          <p:nvPr/>
        </p:nvCxnSpPr>
        <p:spPr>
          <a:xfrm>
            <a:off x="6031035" y="561644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5018AA-CF3F-C646-A266-05829FCCCE4B}"/>
              </a:ext>
            </a:extLst>
          </p:cNvPr>
          <p:cNvCxnSpPr/>
          <p:nvPr/>
        </p:nvCxnSpPr>
        <p:spPr>
          <a:xfrm>
            <a:off x="6240828" y="5768844"/>
            <a:ext cx="48688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Down Arrow 27">
            <a:extLst>
              <a:ext uri="{FF2B5EF4-FFF2-40B4-BE49-F238E27FC236}">
                <a16:creationId xmlns:a16="http://schemas.microsoft.com/office/drawing/2014/main" id="{443B98EA-B0F2-A04B-AB2F-32766EBFE71F}"/>
              </a:ext>
            </a:extLst>
          </p:cNvPr>
          <p:cNvSpPr/>
          <p:nvPr/>
        </p:nvSpPr>
        <p:spPr>
          <a:xfrm>
            <a:off x="4388282" y="4417036"/>
            <a:ext cx="666997" cy="7006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414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36D6E-6C6B-404A-AF6B-22E3CD39E410}"/>
              </a:ext>
            </a:extLst>
          </p:cNvPr>
          <p:cNvSpPr>
            <a:spLocks noGrp="1"/>
          </p:cNvSpPr>
          <p:nvPr>
            <p:ph type="title"/>
          </p:nvPr>
        </p:nvSpPr>
        <p:spPr/>
        <p:txBody>
          <a:bodyPr/>
          <a:lstStyle/>
          <a:p>
            <a:r>
              <a:rPr lang="en-US" dirty="0"/>
              <a:t>Other options for RNA-</a:t>
            </a:r>
            <a:r>
              <a:rPr lang="en-US" dirty="0" err="1"/>
              <a:t>seq</a:t>
            </a:r>
            <a:endParaRPr lang="en-US" dirty="0"/>
          </a:p>
        </p:txBody>
      </p:sp>
      <p:sp>
        <p:nvSpPr>
          <p:cNvPr id="3" name="Slide Number Placeholder 2">
            <a:extLst>
              <a:ext uri="{FF2B5EF4-FFF2-40B4-BE49-F238E27FC236}">
                <a16:creationId xmlns:a16="http://schemas.microsoft.com/office/drawing/2014/main" id="{7449D0BB-7288-1D4B-AB1A-B359131A53C1}"/>
              </a:ext>
            </a:extLst>
          </p:cNvPr>
          <p:cNvSpPr>
            <a:spLocks noGrp="1"/>
          </p:cNvSpPr>
          <p:nvPr>
            <p:ph type="sldNum" sz="quarter" idx="10"/>
          </p:nvPr>
        </p:nvSpPr>
        <p:spPr/>
        <p:txBody>
          <a:bodyPr/>
          <a:lstStyle/>
          <a:p>
            <a:pPr>
              <a:defRPr/>
            </a:pPr>
            <a:fld id="{A8C65370-7898-40B8-8246-60A93FC25CB8}" type="slidenum">
              <a:rPr lang="en-US" smtClean="0"/>
              <a:pPr>
                <a:defRPr/>
              </a:pPr>
              <a:t>59</a:t>
            </a:fld>
            <a:endParaRPr lang="en-US"/>
          </a:p>
        </p:txBody>
      </p:sp>
      <p:sp>
        <p:nvSpPr>
          <p:cNvPr id="4" name="Content Placeholder 4">
            <a:extLst>
              <a:ext uri="{FF2B5EF4-FFF2-40B4-BE49-F238E27FC236}">
                <a16:creationId xmlns:a16="http://schemas.microsoft.com/office/drawing/2014/main" id="{89656A91-86EF-2F40-9CED-F2C1D4DFF5C1}"/>
              </a:ext>
            </a:extLst>
          </p:cNvPr>
          <p:cNvSpPr txBox="1">
            <a:spLocks/>
          </p:cNvSpPr>
          <p:nvPr/>
        </p:nvSpPr>
        <p:spPr>
          <a:xfrm>
            <a:off x="607447" y="1272988"/>
            <a:ext cx="8536553"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UMIs (Unique Molecular </a:t>
            </a:r>
            <a:r>
              <a:rPr lang="en-US" sz="2800" dirty="0" err="1"/>
              <a:t>Identifers</a:t>
            </a:r>
            <a:r>
              <a:rPr lang="en-US" sz="2800" dirty="0"/>
              <a:t>): should be used to prevent the removal of natural duplicates</a:t>
            </a:r>
          </a:p>
          <a:p>
            <a:endParaRPr lang="en-US" sz="2800" dirty="0"/>
          </a:p>
        </p:txBody>
      </p:sp>
      <p:pic>
        <p:nvPicPr>
          <p:cNvPr id="5" name="Picture 4">
            <a:extLst>
              <a:ext uri="{FF2B5EF4-FFF2-40B4-BE49-F238E27FC236}">
                <a16:creationId xmlns:a16="http://schemas.microsoft.com/office/drawing/2014/main" id="{829CEE8B-5E51-8241-BA63-547936A13E6C}"/>
              </a:ext>
            </a:extLst>
          </p:cNvPr>
          <p:cNvPicPr>
            <a:picLocks noChangeAspect="1"/>
          </p:cNvPicPr>
          <p:nvPr/>
        </p:nvPicPr>
        <p:blipFill>
          <a:blip r:embed="rId2"/>
          <a:stretch>
            <a:fillRect/>
          </a:stretch>
        </p:blipFill>
        <p:spPr>
          <a:xfrm>
            <a:off x="607447" y="2453576"/>
            <a:ext cx="3516406" cy="3464997"/>
          </a:xfrm>
          <a:prstGeom prst="rect">
            <a:avLst/>
          </a:prstGeom>
        </p:spPr>
      </p:pic>
      <p:sp>
        <p:nvSpPr>
          <p:cNvPr id="6" name="Shape 99">
            <a:extLst>
              <a:ext uri="{FF2B5EF4-FFF2-40B4-BE49-F238E27FC236}">
                <a16:creationId xmlns:a16="http://schemas.microsoft.com/office/drawing/2014/main" id="{2334AF9A-B41C-8544-84AA-6459AD697CD3}"/>
              </a:ext>
            </a:extLst>
          </p:cNvPr>
          <p:cNvSpPr txBox="1"/>
          <p:nvPr/>
        </p:nvSpPr>
        <p:spPr>
          <a:xfrm>
            <a:off x="902043" y="6399673"/>
            <a:ext cx="5576100" cy="205200"/>
          </a:xfrm>
          <a:prstGeom prst="rect">
            <a:avLst/>
          </a:prstGeom>
          <a:noFill/>
          <a:ln>
            <a:noFill/>
          </a:ln>
        </p:spPr>
        <p:txBody>
          <a:bodyPr lIns="91425" tIns="91425" rIns="91425" bIns="91425" anchor="ctr" anchorCtr="0">
            <a:noAutofit/>
          </a:bodyPr>
          <a:lstStyle/>
          <a:p>
            <a:pPr lvl="0">
              <a:spcBef>
                <a:spcPts val="0"/>
              </a:spcBef>
            </a:pPr>
            <a:r>
              <a:rPr lang="en-US" sz="1200" dirty="0">
                <a:latin typeface="Economica"/>
                <a:ea typeface="Economica"/>
                <a:cs typeface="Economica"/>
                <a:sym typeface="Economica"/>
              </a:rPr>
              <a:t>https://</a:t>
            </a:r>
            <a:r>
              <a:rPr lang="en-US" sz="1200" dirty="0" err="1">
                <a:latin typeface="Economica"/>
                <a:ea typeface="Economica"/>
                <a:cs typeface="Economica"/>
                <a:sym typeface="Economica"/>
              </a:rPr>
              <a:t>bmcgenomics.biomedcentral.com</a:t>
            </a:r>
            <a:r>
              <a:rPr lang="en-US" sz="1200" dirty="0">
                <a:latin typeface="Economica"/>
                <a:ea typeface="Economica"/>
                <a:cs typeface="Economica"/>
                <a:sym typeface="Economica"/>
              </a:rPr>
              <a:t>/articles/10.1186/s12864-018-4933-1</a:t>
            </a:r>
            <a:endParaRPr lang="en" sz="1200" dirty="0">
              <a:latin typeface="Economica"/>
              <a:ea typeface="Economica"/>
              <a:cs typeface="Economica"/>
              <a:sym typeface="Economica"/>
            </a:endParaRPr>
          </a:p>
        </p:txBody>
      </p:sp>
    </p:spTree>
    <p:extLst>
      <p:ext uri="{BB962C8B-B14F-4D97-AF65-F5344CB8AC3E}">
        <p14:creationId xmlns:p14="http://schemas.microsoft.com/office/powerpoint/2010/main" val="3597527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056CC-B3E9-E941-BCF1-C2F99B400DF0}"/>
              </a:ext>
            </a:extLst>
          </p:cNvPr>
          <p:cNvSpPr>
            <a:spLocks noGrp="1"/>
          </p:cNvSpPr>
          <p:nvPr>
            <p:ph type="title"/>
          </p:nvPr>
        </p:nvSpPr>
        <p:spPr/>
        <p:txBody>
          <a:bodyPr/>
          <a:lstStyle/>
          <a:p>
            <a:r>
              <a:rPr lang="en-US" dirty="0"/>
              <a:t>Case Study: Questions we’ll answer</a:t>
            </a:r>
          </a:p>
        </p:txBody>
      </p:sp>
      <p:sp>
        <p:nvSpPr>
          <p:cNvPr id="3" name="Slide Number Placeholder 2">
            <a:extLst>
              <a:ext uri="{FF2B5EF4-FFF2-40B4-BE49-F238E27FC236}">
                <a16:creationId xmlns:a16="http://schemas.microsoft.com/office/drawing/2014/main" id="{D04A24F4-97BD-CA4B-B618-B8D73D2FE74B}"/>
              </a:ext>
            </a:extLst>
          </p:cNvPr>
          <p:cNvSpPr>
            <a:spLocks noGrp="1"/>
          </p:cNvSpPr>
          <p:nvPr>
            <p:ph type="sldNum" sz="quarter" idx="10"/>
          </p:nvPr>
        </p:nvSpPr>
        <p:spPr/>
        <p:txBody>
          <a:bodyPr/>
          <a:lstStyle/>
          <a:p>
            <a:pPr>
              <a:defRPr/>
            </a:pPr>
            <a:fld id="{A8C65370-7898-40B8-8246-60A93FC25CB8}" type="slidenum">
              <a:rPr lang="en-US" smtClean="0"/>
              <a:pPr>
                <a:defRPr/>
              </a:pPr>
              <a:t>6</a:t>
            </a:fld>
            <a:endParaRPr lang="en-US"/>
          </a:p>
        </p:txBody>
      </p:sp>
      <p:sp>
        <p:nvSpPr>
          <p:cNvPr id="4" name="Content Placeholder 2">
            <a:extLst>
              <a:ext uri="{FF2B5EF4-FFF2-40B4-BE49-F238E27FC236}">
                <a16:creationId xmlns:a16="http://schemas.microsoft.com/office/drawing/2014/main" id="{269F20F3-5238-5C42-9026-F9873557643F}"/>
              </a:ext>
            </a:extLst>
          </p:cNvPr>
          <p:cNvSpPr txBox="1">
            <a:spLocks/>
          </p:cNvSpPr>
          <p:nvPr/>
        </p:nvSpPr>
        <p:spPr>
          <a:xfrm>
            <a:off x="661237" y="1028846"/>
            <a:ext cx="9692640" cy="4945103"/>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2800" dirty="0"/>
              <a:t>Did the experiment work (technically)?</a:t>
            </a:r>
          </a:p>
          <a:p>
            <a:pPr lvl="1"/>
            <a:r>
              <a:rPr lang="en-US" sz="2400" dirty="0"/>
              <a:t>Does it map?</a:t>
            </a:r>
          </a:p>
          <a:p>
            <a:pPr lvl="1"/>
            <a:r>
              <a:rPr lang="en-US" sz="2400" dirty="0"/>
              <a:t> Where is RNA signal?</a:t>
            </a:r>
          </a:p>
          <a:p>
            <a:pPr marL="457200" indent="-457200">
              <a:buFont typeface="+mj-lt"/>
              <a:buAutoNum type="arabicPeriod"/>
            </a:pPr>
            <a:r>
              <a:rPr lang="en-US" sz="2800" dirty="0"/>
              <a:t>How does Expression change during heart development?</a:t>
            </a:r>
            <a:endParaRPr lang="en-US" sz="2400" dirty="0"/>
          </a:p>
        </p:txBody>
      </p:sp>
    </p:spTree>
    <p:extLst>
      <p:ext uri="{BB962C8B-B14F-4D97-AF65-F5344CB8AC3E}">
        <p14:creationId xmlns:p14="http://schemas.microsoft.com/office/powerpoint/2010/main" val="1473829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a:t>
            </a:r>
            <a:r>
              <a:rPr lang="en-US" dirty="0" err="1"/>
              <a:t>picard</a:t>
            </a:r>
            <a:endParaRPr lang="en-US" dirty="0"/>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60</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3447098"/>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picard</a:t>
            </a:r>
            <a:endParaRPr lang="en-US" sz="2000" dirty="0">
              <a:latin typeface="Courier" pitchFamily="2" charset="0"/>
            </a:endParaRPr>
          </a:p>
          <a:p>
            <a:r>
              <a:rPr lang="en-US" sz="2000" dirty="0">
                <a:latin typeface="Courier" pitchFamily="2" charset="0"/>
              </a:rPr>
              <a:t>module load </a:t>
            </a:r>
            <a:r>
              <a:rPr lang="en-US" sz="2000" dirty="0" err="1">
                <a:latin typeface="Courier" pitchFamily="2" charset="0"/>
              </a:rPr>
              <a:t>samtools</a:t>
            </a:r>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Align data</a:t>
            </a:r>
          </a:p>
          <a:p>
            <a:endParaRPr lang="en-US" sz="2000" dirty="0">
              <a:latin typeface="Courier" pitchFamily="2" charset="0"/>
            </a:endParaRPr>
          </a:p>
          <a:p>
            <a:r>
              <a:rPr lang="en-US" sz="2000" dirty="0">
                <a:latin typeface="Courier" pitchFamily="2" charset="0"/>
              </a:rPr>
              <a:t>Java –j $PICARDJAR </a:t>
            </a:r>
            <a:r>
              <a:rPr lang="en-US" sz="2000" dirty="0" err="1">
                <a:latin typeface="Courier" pitchFamily="2" charset="0"/>
              </a:rPr>
              <a:t>MarkDuplicates</a:t>
            </a:r>
            <a:r>
              <a:rPr lang="en-US" sz="2000" dirty="0">
                <a:latin typeface="Courier" pitchFamily="2" charset="0"/>
              </a:rPr>
              <a:t> \</a:t>
            </a:r>
          </a:p>
          <a:p>
            <a:r>
              <a:rPr lang="en-US" sz="2000" dirty="0">
                <a:latin typeface="Courier" pitchFamily="2" charset="0"/>
              </a:rPr>
              <a:t>		  I=[</a:t>
            </a:r>
            <a:r>
              <a:rPr lang="en-US" sz="2000" dirty="0">
                <a:highlight>
                  <a:srgbClr val="FFFF00"/>
                </a:highlight>
                <a:latin typeface="Courier" pitchFamily="2" charset="0"/>
              </a:rPr>
              <a:t>BAM FILE</a:t>
            </a:r>
            <a:r>
              <a:rPr lang="en-US" sz="2000" dirty="0">
                <a:latin typeface="Courier" pitchFamily="2" charset="0"/>
              </a:rPr>
              <a:t>] \</a:t>
            </a:r>
          </a:p>
          <a:p>
            <a:r>
              <a:rPr lang="en-US" sz="2000" dirty="0">
                <a:latin typeface="Courier" pitchFamily="2" charset="0"/>
              </a:rPr>
              <a:t>		  O=</a:t>
            </a:r>
            <a:r>
              <a:rPr lang="en-US" dirty="0">
                <a:latin typeface="Courier" pitchFamily="2" charset="0"/>
              </a:rPr>
              <a:t>[</a:t>
            </a:r>
            <a:r>
              <a:rPr lang="en-US" dirty="0">
                <a:highlight>
                  <a:srgbClr val="00FF00"/>
                </a:highlight>
                <a:latin typeface="Courier" pitchFamily="2" charset="0"/>
              </a:rPr>
              <a:t>OUTPUT FILE</a:t>
            </a:r>
            <a:r>
              <a:rPr lang="en-US" dirty="0">
                <a:latin typeface="Courier" pitchFamily="2" charset="0"/>
              </a:rPr>
              <a:t>] \</a:t>
            </a:r>
          </a:p>
          <a:p>
            <a:r>
              <a:rPr lang="en-US" dirty="0">
                <a:latin typeface="Courier" pitchFamily="2" charset="0"/>
              </a:rPr>
              <a:t>         M=[</a:t>
            </a:r>
            <a:r>
              <a:rPr lang="en-US" dirty="0">
                <a:highlight>
                  <a:srgbClr val="00FF00"/>
                </a:highlight>
                <a:latin typeface="Courier" pitchFamily="2" charset="0"/>
              </a:rPr>
              <a:t>OUTPUT FILE</a:t>
            </a:r>
            <a:r>
              <a:rPr lang="en-US" dirty="0">
                <a:latin typeface="Courier" pitchFamily="2" charset="0"/>
              </a:rPr>
              <a:t>] </a:t>
            </a:r>
          </a:p>
          <a:p>
            <a:r>
              <a:rPr lang="en-US" sz="2000" dirty="0">
                <a:latin typeface="Courier" pitchFamily="2" charset="0"/>
              </a:rPr>
              <a:t>        REMOVE_DUPLICATES=true</a:t>
            </a:r>
            <a:endParaRPr lang="en-US" sz="1600" dirty="0">
              <a:latin typeface="Courier" pitchFamily="2" charset="0"/>
            </a:endParaRPr>
          </a:p>
        </p:txBody>
      </p:sp>
      <p:grpSp>
        <p:nvGrpSpPr>
          <p:cNvPr id="18" name="Group 17">
            <a:extLst>
              <a:ext uri="{FF2B5EF4-FFF2-40B4-BE49-F238E27FC236}">
                <a16:creationId xmlns:a16="http://schemas.microsoft.com/office/drawing/2014/main" id="{33308F32-A9A3-9A4A-973A-6D87EE4F4E14}"/>
              </a:ext>
            </a:extLst>
          </p:cNvPr>
          <p:cNvGrpSpPr/>
          <p:nvPr/>
        </p:nvGrpSpPr>
        <p:grpSpPr>
          <a:xfrm>
            <a:off x="3610491" y="819292"/>
            <a:ext cx="5255603" cy="1322723"/>
            <a:chOff x="3762531" y="1246911"/>
            <a:chExt cx="7191981" cy="1384995"/>
          </a:xfrm>
        </p:grpSpPr>
        <p:sp>
          <p:nvSpPr>
            <p:cNvPr id="19" name="TextBox 18">
              <a:extLst>
                <a:ext uri="{FF2B5EF4-FFF2-40B4-BE49-F238E27FC236}">
                  <a16:creationId xmlns:a16="http://schemas.microsoft.com/office/drawing/2014/main" id="{5482F1CB-7731-444B-812B-F22E3A328308}"/>
                </a:ext>
              </a:extLst>
            </p:cNvPr>
            <p:cNvSpPr txBox="1"/>
            <p:nvPr/>
          </p:nvSpPr>
          <p:spPr>
            <a:xfrm>
              <a:off x="7514705" y="1246911"/>
              <a:ext cx="3439807" cy="954107"/>
            </a:xfrm>
            <a:prstGeom prst="rect">
              <a:avLst/>
            </a:prstGeom>
            <a:noFill/>
          </p:spPr>
          <p:txBody>
            <a:bodyPr wrap="square" rtlCol="0">
              <a:spAutoFit/>
            </a:bodyPr>
            <a:lstStyle/>
            <a:p>
              <a:r>
                <a:rPr lang="en-US" sz="2800" dirty="0"/>
                <a:t>Load the programs hisat2 and </a:t>
              </a:r>
              <a:r>
                <a:rPr lang="en-US" sz="2800" dirty="0" err="1"/>
                <a:t>samtools</a:t>
              </a:r>
              <a:endParaRPr lang="en-US" sz="2800" dirty="0"/>
            </a:p>
          </p:txBody>
        </p:sp>
        <p:sp>
          <p:nvSpPr>
            <p:cNvPr id="20" name="Rounded Rectangle 19">
              <a:extLst>
                <a:ext uri="{FF2B5EF4-FFF2-40B4-BE49-F238E27FC236}">
                  <a16:creationId xmlns:a16="http://schemas.microsoft.com/office/drawing/2014/main" id="{D0F6C9F0-BA74-514F-A281-1AE26D8CB2CC}"/>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E3B01AD-2529-7140-93BE-EF127A866A9D}"/>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5D71EE-3F6E-634A-BDF1-72CDBC5ED5A3}"/>
              </a:ext>
            </a:extLst>
          </p:cNvPr>
          <p:cNvGrpSpPr/>
          <p:nvPr/>
        </p:nvGrpSpPr>
        <p:grpSpPr>
          <a:xfrm>
            <a:off x="5967051" y="2996333"/>
            <a:ext cx="3105231" cy="1384995"/>
            <a:chOff x="7448203" y="1246911"/>
            <a:chExt cx="3506309" cy="1384995"/>
          </a:xfrm>
        </p:grpSpPr>
        <p:sp>
          <p:nvSpPr>
            <p:cNvPr id="11" name="TextBox 10">
              <a:extLst>
                <a:ext uri="{FF2B5EF4-FFF2-40B4-BE49-F238E27FC236}">
                  <a16:creationId xmlns:a16="http://schemas.microsoft.com/office/drawing/2014/main" id="{FFE0CC43-E937-E146-9AC8-178EC4AA9B4E}"/>
                </a:ext>
              </a:extLst>
            </p:cNvPr>
            <p:cNvSpPr txBox="1"/>
            <p:nvPr/>
          </p:nvSpPr>
          <p:spPr>
            <a:xfrm>
              <a:off x="7514705" y="1246911"/>
              <a:ext cx="3439807" cy="954107"/>
            </a:xfrm>
            <a:prstGeom prst="rect">
              <a:avLst/>
            </a:prstGeom>
            <a:noFill/>
          </p:spPr>
          <p:txBody>
            <a:bodyPr wrap="square" rtlCol="0">
              <a:spAutoFit/>
            </a:bodyPr>
            <a:lstStyle/>
            <a:p>
              <a:r>
                <a:rPr lang="en-US" sz="2800" dirty="0"/>
                <a:t>Call </a:t>
              </a:r>
              <a:r>
                <a:rPr lang="en-US" sz="2800" dirty="0" err="1"/>
                <a:t>picard</a:t>
              </a:r>
              <a:r>
                <a:rPr lang="en-US" sz="2800" dirty="0"/>
                <a:t> to remove duplicates.</a:t>
              </a:r>
            </a:p>
          </p:txBody>
        </p:sp>
        <p:sp>
          <p:nvSpPr>
            <p:cNvPr id="12" name="Rounded Rectangle 11">
              <a:extLst>
                <a:ext uri="{FF2B5EF4-FFF2-40B4-BE49-F238E27FC236}">
                  <a16:creationId xmlns:a16="http://schemas.microsoft.com/office/drawing/2014/main" id="{0BBE5DCF-A86D-DD48-AD1B-9BD042006DF7}"/>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94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448-7138-204E-B03D-3E397B0B0C9A}"/>
              </a:ext>
            </a:extLst>
          </p:cNvPr>
          <p:cNvSpPr>
            <a:spLocks noGrp="1"/>
          </p:cNvSpPr>
          <p:nvPr>
            <p:ph type="title"/>
          </p:nvPr>
        </p:nvSpPr>
        <p:spPr/>
        <p:txBody>
          <a:bodyPr/>
          <a:lstStyle/>
          <a:p>
            <a:r>
              <a:rPr lang="en-US" dirty="0"/>
              <a:t>Workshop: Remove Duplicates</a:t>
            </a:r>
          </a:p>
        </p:txBody>
      </p:sp>
      <p:sp>
        <p:nvSpPr>
          <p:cNvPr id="3" name="Slide Number Placeholder 2">
            <a:extLst>
              <a:ext uri="{FF2B5EF4-FFF2-40B4-BE49-F238E27FC236}">
                <a16:creationId xmlns:a16="http://schemas.microsoft.com/office/drawing/2014/main" id="{44C74570-ABBA-1440-9C1B-646BEF5CD025}"/>
              </a:ext>
            </a:extLst>
          </p:cNvPr>
          <p:cNvSpPr>
            <a:spLocks noGrp="1"/>
          </p:cNvSpPr>
          <p:nvPr>
            <p:ph type="sldNum" sz="quarter" idx="10"/>
          </p:nvPr>
        </p:nvSpPr>
        <p:spPr/>
        <p:txBody>
          <a:bodyPr/>
          <a:lstStyle/>
          <a:p>
            <a:pPr>
              <a:defRPr/>
            </a:pPr>
            <a:fld id="{A8C65370-7898-40B8-8246-60A93FC25CB8}" type="slidenum">
              <a:rPr lang="en-US" smtClean="0"/>
              <a:pPr>
                <a:defRPr/>
              </a:pPr>
              <a:t>61</a:t>
            </a:fld>
            <a:endParaRPr lang="en-US"/>
          </a:p>
        </p:txBody>
      </p:sp>
      <p:sp>
        <p:nvSpPr>
          <p:cNvPr id="4" name="Content Placeholder 2">
            <a:extLst>
              <a:ext uri="{FF2B5EF4-FFF2-40B4-BE49-F238E27FC236}">
                <a16:creationId xmlns:a16="http://schemas.microsoft.com/office/drawing/2014/main" id="{607ADCAB-1D9B-9D4E-97BD-1629966A533E}"/>
              </a:ext>
            </a:extLst>
          </p:cNvPr>
          <p:cNvSpPr txBox="1">
            <a:spLocks/>
          </p:cNvSpPr>
          <p:nvPr/>
        </p:nvSpPr>
        <p:spPr>
          <a:xfrm>
            <a:off x="607448" y="1131968"/>
            <a:ext cx="9692640" cy="4351337"/>
          </a:xfrm>
          <a:prstGeom prst="rect">
            <a:avLst/>
          </a:prstGeom>
        </p:spPr>
        <p:txBody>
          <a:bodyPr>
            <a:normAutofit fontScale="775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b="1" dirty="0"/>
              <a:t>Open </a:t>
            </a:r>
            <a:r>
              <a:rPr lang="en-US" sz="2800" b="1" dirty="0">
                <a:solidFill>
                  <a:srgbClr val="FF0000"/>
                </a:solidFill>
              </a:rPr>
              <a:t>script3</a:t>
            </a:r>
            <a:r>
              <a:rPr lang="en-US" sz="2800" b="1" dirty="0"/>
              <a:t>:</a:t>
            </a:r>
          </a:p>
          <a:p>
            <a:r>
              <a:rPr lang="en-US" sz="2800" dirty="0"/>
              <a:t>Applications -&gt; Accessories -&gt; Text Editor</a:t>
            </a:r>
          </a:p>
          <a:p>
            <a:endParaRPr lang="en-US" sz="2800" dirty="0"/>
          </a:p>
          <a:p>
            <a:r>
              <a:rPr lang="en-US" sz="2800" dirty="0"/>
              <a:t>Open -&gt; Other documents</a:t>
            </a:r>
          </a:p>
          <a:p>
            <a:endParaRPr lang="en-US" sz="2800" dirty="0"/>
          </a:p>
          <a:p>
            <a:r>
              <a:rPr lang="en-US" sz="2800" dirty="0"/>
              <a:t>“Home” on the left panel</a:t>
            </a:r>
          </a:p>
          <a:p>
            <a:endParaRPr lang="en-US" sz="2800" dirty="0"/>
          </a:p>
          <a:p>
            <a:r>
              <a:rPr lang="en-US" sz="2800" dirty="0" err="1"/>
              <a:t>gene_expr</a:t>
            </a:r>
            <a:r>
              <a:rPr lang="en-US" sz="2800" dirty="0"/>
              <a:t> -&gt; </a:t>
            </a:r>
            <a:r>
              <a:rPr lang="en-US" sz="2800" dirty="0" err="1"/>
              <a:t>rna_analysis</a:t>
            </a:r>
            <a:r>
              <a:rPr lang="en-US" sz="2800" dirty="0"/>
              <a:t> -&gt; scripts -&gt; </a:t>
            </a:r>
            <a:r>
              <a:rPr lang="en-US" sz="2800" dirty="0">
                <a:solidFill>
                  <a:srgbClr val="FF0000"/>
                </a:solidFill>
              </a:rPr>
              <a:t>script3_dedup.sh</a:t>
            </a:r>
          </a:p>
        </p:txBody>
      </p:sp>
    </p:spTree>
    <p:extLst>
      <p:ext uri="{BB962C8B-B14F-4D97-AF65-F5344CB8AC3E}">
        <p14:creationId xmlns:p14="http://schemas.microsoft.com/office/powerpoint/2010/main" val="656165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a:t>
            </a:r>
            <a:r>
              <a:rPr lang="en-US" dirty="0" err="1"/>
              <a:t>picard</a:t>
            </a:r>
            <a:endParaRPr lang="en-US" dirty="0"/>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62</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3447098"/>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picard</a:t>
            </a:r>
            <a:endParaRPr lang="en-US" sz="2000" dirty="0">
              <a:latin typeface="Courier" pitchFamily="2" charset="0"/>
            </a:endParaRPr>
          </a:p>
          <a:p>
            <a:r>
              <a:rPr lang="en-US" sz="2000" dirty="0">
                <a:latin typeface="Courier" pitchFamily="2" charset="0"/>
              </a:rPr>
              <a:t>module load </a:t>
            </a:r>
            <a:r>
              <a:rPr lang="en-US" sz="2000" dirty="0" err="1">
                <a:latin typeface="Courier" pitchFamily="2" charset="0"/>
              </a:rPr>
              <a:t>samtools</a:t>
            </a:r>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Align data</a:t>
            </a:r>
          </a:p>
          <a:p>
            <a:endParaRPr lang="en-US" sz="2000" dirty="0">
              <a:latin typeface="Courier" pitchFamily="2" charset="0"/>
            </a:endParaRPr>
          </a:p>
          <a:p>
            <a:r>
              <a:rPr lang="en-US" sz="2000" dirty="0">
                <a:latin typeface="Courier" pitchFamily="2" charset="0"/>
              </a:rPr>
              <a:t>java –j $PICARDJAR </a:t>
            </a:r>
            <a:r>
              <a:rPr lang="en-US" sz="2000" dirty="0" err="1">
                <a:latin typeface="Courier" pitchFamily="2" charset="0"/>
              </a:rPr>
              <a:t>MarkDuplicates</a:t>
            </a:r>
            <a:r>
              <a:rPr lang="en-US" sz="2000" dirty="0">
                <a:latin typeface="Courier" pitchFamily="2" charset="0"/>
              </a:rPr>
              <a:t> \</a:t>
            </a:r>
          </a:p>
          <a:p>
            <a:r>
              <a:rPr lang="en-US" sz="2000" dirty="0">
                <a:latin typeface="Courier" pitchFamily="2" charset="0"/>
              </a:rPr>
              <a:t>		  I=</a:t>
            </a:r>
            <a:r>
              <a:rPr lang="en-US" sz="2000" dirty="0">
                <a:highlight>
                  <a:srgbClr val="FFFF00"/>
                </a:highlight>
                <a:latin typeface="Courier" pitchFamily="2" charset="0"/>
              </a:rPr>
              <a:t>../</a:t>
            </a:r>
            <a:r>
              <a:rPr lang="en-US" sz="2000" dirty="0" err="1">
                <a:highlight>
                  <a:srgbClr val="FFFF00"/>
                </a:highlight>
                <a:latin typeface="Courier" pitchFamily="2" charset="0"/>
              </a:rPr>
              <a:t>aligments</a:t>
            </a:r>
            <a:r>
              <a:rPr lang="en-US" sz="2000" dirty="0">
                <a:highlight>
                  <a:srgbClr val="FFFF00"/>
                </a:highlight>
                <a:latin typeface="Courier" pitchFamily="2" charset="0"/>
              </a:rPr>
              <a:t>/heart.p0.rep1.sorted.bam</a:t>
            </a:r>
            <a:r>
              <a:rPr lang="en-US" sz="2000" dirty="0">
                <a:latin typeface="Courier" pitchFamily="2" charset="0"/>
              </a:rPr>
              <a:t>\</a:t>
            </a:r>
          </a:p>
          <a:p>
            <a:r>
              <a:rPr lang="en-US" sz="2000" dirty="0">
                <a:latin typeface="Courier" pitchFamily="2" charset="0"/>
              </a:rPr>
              <a:t>		  O=</a:t>
            </a:r>
            <a:r>
              <a:rPr lang="en-US" dirty="0">
                <a:highlight>
                  <a:srgbClr val="00FF00"/>
                </a:highlight>
                <a:latin typeface="Courier" pitchFamily="2" charset="0"/>
              </a:rPr>
              <a:t>heart.p0.rep1.dedup.bam</a:t>
            </a:r>
            <a:r>
              <a:rPr lang="en-US" dirty="0">
                <a:latin typeface="Courier" pitchFamily="2" charset="0"/>
              </a:rPr>
              <a:t> \</a:t>
            </a:r>
          </a:p>
          <a:p>
            <a:r>
              <a:rPr lang="en-US" dirty="0">
                <a:latin typeface="Courier" pitchFamily="2" charset="0"/>
              </a:rPr>
              <a:t>         M=</a:t>
            </a:r>
            <a:r>
              <a:rPr lang="en-US" dirty="0">
                <a:highlight>
                  <a:srgbClr val="00FF00"/>
                </a:highlight>
                <a:latin typeface="Courier" pitchFamily="2" charset="0"/>
              </a:rPr>
              <a:t>heart.p0.rep1.dedup.Metrics.txt</a:t>
            </a:r>
            <a:r>
              <a:rPr lang="en-US" dirty="0">
                <a:latin typeface="Courier" pitchFamily="2" charset="0"/>
              </a:rPr>
              <a:t> </a:t>
            </a:r>
          </a:p>
          <a:p>
            <a:r>
              <a:rPr lang="en-US" sz="2000" dirty="0">
                <a:latin typeface="Courier" pitchFamily="2" charset="0"/>
              </a:rPr>
              <a:t>        REMOVE_DUPLICATES=true</a:t>
            </a:r>
            <a:endParaRPr lang="en-US" sz="1600" dirty="0">
              <a:latin typeface="Courier" pitchFamily="2" charset="0"/>
            </a:endParaRPr>
          </a:p>
        </p:txBody>
      </p:sp>
    </p:spTree>
    <p:extLst>
      <p:ext uri="{BB962C8B-B14F-4D97-AF65-F5344CB8AC3E}">
        <p14:creationId xmlns:p14="http://schemas.microsoft.com/office/powerpoint/2010/main" val="105341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5516-644E-F54B-BF29-03A1103BE649}"/>
              </a:ext>
            </a:extLst>
          </p:cNvPr>
          <p:cNvSpPr>
            <a:spLocks noGrp="1"/>
          </p:cNvSpPr>
          <p:nvPr>
            <p:ph type="title"/>
          </p:nvPr>
        </p:nvSpPr>
        <p:spPr/>
        <p:txBody>
          <a:bodyPr/>
          <a:lstStyle/>
          <a:p>
            <a:r>
              <a:rPr lang="en-US" dirty="0"/>
              <a:t>Try removing Replicates (script3)</a:t>
            </a:r>
          </a:p>
        </p:txBody>
      </p:sp>
      <p:sp>
        <p:nvSpPr>
          <p:cNvPr id="3" name="Slide Number Placeholder 2">
            <a:extLst>
              <a:ext uri="{FF2B5EF4-FFF2-40B4-BE49-F238E27FC236}">
                <a16:creationId xmlns:a16="http://schemas.microsoft.com/office/drawing/2014/main" id="{771E58A7-AD2D-3042-A8A2-A9649D2FF1A6}"/>
              </a:ext>
            </a:extLst>
          </p:cNvPr>
          <p:cNvSpPr>
            <a:spLocks noGrp="1"/>
          </p:cNvSpPr>
          <p:nvPr>
            <p:ph type="sldNum" sz="quarter" idx="10"/>
          </p:nvPr>
        </p:nvSpPr>
        <p:spPr/>
        <p:txBody>
          <a:bodyPr/>
          <a:lstStyle/>
          <a:p>
            <a:pPr>
              <a:defRPr/>
            </a:pPr>
            <a:fld id="{A8C65370-7898-40B8-8246-60A93FC25CB8}" type="slidenum">
              <a:rPr lang="en-US" smtClean="0"/>
              <a:pPr>
                <a:defRPr/>
              </a:pPr>
              <a:t>63</a:t>
            </a:fld>
            <a:endParaRPr lang="en-US"/>
          </a:p>
        </p:txBody>
      </p:sp>
      <p:sp>
        <p:nvSpPr>
          <p:cNvPr id="4" name="Content Placeholder 2">
            <a:extLst>
              <a:ext uri="{FF2B5EF4-FFF2-40B4-BE49-F238E27FC236}">
                <a16:creationId xmlns:a16="http://schemas.microsoft.com/office/drawing/2014/main" id="{380CF403-942C-DB45-A523-5005C8196E31}"/>
              </a:ext>
            </a:extLst>
          </p:cNvPr>
          <p:cNvSpPr txBox="1">
            <a:spLocks/>
          </p:cNvSpPr>
          <p:nvPr/>
        </p:nvSpPr>
        <p:spPr>
          <a:xfrm>
            <a:off x="706059" y="1219200"/>
            <a:ext cx="10034609"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So far</a:t>
            </a:r>
            <a:r>
              <a:rPr lang="en-US" sz="2800" dirty="0"/>
              <a:t>: you mapped E11.5</a:t>
            </a:r>
          </a:p>
          <a:p>
            <a:endParaRPr lang="en-US" sz="2800" dirty="0"/>
          </a:p>
          <a:p>
            <a:r>
              <a:rPr lang="en-US" sz="2800" b="1" dirty="0"/>
              <a:t>Your turn</a:t>
            </a:r>
            <a:r>
              <a:rPr lang="en-US" sz="2800" dirty="0"/>
              <a:t>: Map the P0</a:t>
            </a:r>
          </a:p>
          <a:p>
            <a:endParaRPr lang="en-US" sz="2800" dirty="0"/>
          </a:p>
        </p:txBody>
      </p:sp>
    </p:spTree>
    <p:extLst>
      <p:ext uri="{BB962C8B-B14F-4D97-AF65-F5344CB8AC3E}">
        <p14:creationId xmlns:p14="http://schemas.microsoft.com/office/powerpoint/2010/main" val="1619860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Remove Duplicates (script3)</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64</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At the command prompt, type:</a:t>
            </a:r>
          </a:p>
          <a:p>
            <a:pPr marL="274320" lvl="1" indent="0">
              <a:buFont typeface="Lucida Grande" pitchFamily="123" charset="0"/>
              <a:buNone/>
            </a:pPr>
            <a:r>
              <a:rPr lang="en-US" sz="2600" dirty="0">
                <a:latin typeface="Courier" pitchFamily="2" charset="0"/>
              </a:rPr>
              <a:t>		./script3_dedup.sh</a:t>
            </a:r>
            <a:endParaRPr lang="en-US" sz="2800" dirty="0"/>
          </a:p>
          <a:p>
            <a:r>
              <a:rPr lang="en-US" sz="2800" dirty="0"/>
              <a:t>Example: P0</a:t>
            </a:r>
          </a:p>
          <a:p>
            <a:r>
              <a:rPr lang="en-US" sz="2800" dirty="0"/>
              <a:t>You do: Try E11.5</a:t>
            </a:r>
          </a:p>
        </p:txBody>
      </p:sp>
    </p:spTree>
    <p:extLst>
      <p:ext uri="{BB962C8B-B14F-4D97-AF65-F5344CB8AC3E}">
        <p14:creationId xmlns:p14="http://schemas.microsoft.com/office/powerpoint/2010/main" val="18438575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5516-644E-F54B-BF29-03A1103BE649}"/>
              </a:ext>
            </a:extLst>
          </p:cNvPr>
          <p:cNvSpPr>
            <a:spLocks noGrp="1"/>
          </p:cNvSpPr>
          <p:nvPr>
            <p:ph type="title"/>
          </p:nvPr>
        </p:nvSpPr>
        <p:spPr/>
        <p:txBody>
          <a:bodyPr/>
          <a:lstStyle/>
          <a:p>
            <a:r>
              <a:rPr lang="en-US" dirty="0"/>
              <a:t>Try removing Replicates (script3)</a:t>
            </a:r>
          </a:p>
        </p:txBody>
      </p:sp>
      <p:sp>
        <p:nvSpPr>
          <p:cNvPr id="3" name="Slide Number Placeholder 2">
            <a:extLst>
              <a:ext uri="{FF2B5EF4-FFF2-40B4-BE49-F238E27FC236}">
                <a16:creationId xmlns:a16="http://schemas.microsoft.com/office/drawing/2014/main" id="{771E58A7-AD2D-3042-A8A2-A9649D2FF1A6}"/>
              </a:ext>
            </a:extLst>
          </p:cNvPr>
          <p:cNvSpPr>
            <a:spLocks noGrp="1"/>
          </p:cNvSpPr>
          <p:nvPr>
            <p:ph type="sldNum" sz="quarter" idx="10"/>
          </p:nvPr>
        </p:nvSpPr>
        <p:spPr/>
        <p:txBody>
          <a:bodyPr/>
          <a:lstStyle/>
          <a:p>
            <a:pPr>
              <a:defRPr/>
            </a:pPr>
            <a:fld id="{A8C65370-7898-40B8-8246-60A93FC25CB8}" type="slidenum">
              <a:rPr lang="en-US" smtClean="0"/>
              <a:pPr>
                <a:defRPr/>
              </a:pPr>
              <a:t>65</a:t>
            </a:fld>
            <a:endParaRPr lang="en-US"/>
          </a:p>
        </p:txBody>
      </p:sp>
      <p:sp>
        <p:nvSpPr>
          <p:cNvPr id="4" name="Content Placeholder 2">
            <a:extLst>
              <a:ext uri="{FF2B5EF4-FFF2-40B4-BE49-F238E27FC236}">
                <a16:creationId xmlns:a16="http://schemas.microsoft.com/office/drawing/2014/main" id="{380CF403-942C-DB45-A523-5005C8196E31}"/>
              </a:ext>
            </a:extLst>
          </p:cNvPr>
          <p:cNvSpPr txBox="1">
            <a:spLocks/>
          </p:cNvSpPr>
          <p:nvPr/>
        </p:nvSpPr>
        <p:spPr>
          <a:xfrm>
            <a:off x="706059" y="1219200"/>
            <a:ext cx="10034609"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t>How many reads are mapped?</a:t>
            </a:r>
            <a:endParaRPr lang="en-US" sz="2800" dirty="0"/>
          </a:p>
          <a:p>
            <a:endParaRPr lang="en-US" sz="2800" dirty="0"/>
          </a:p>
          <a:p>
            <a:r>
              <a:rPr lang="en-US" sz="2800" b="1" dirty="0"/>
              <a:t>Compare with before PCR duplicate removal</a:t>
            </a:r>
            <a:endParaRPr lang="en-US" sz="2800" dirty="0"/>
          </a:p>
          <a:p>
            <a:endParaRPr lang="en-US" sz="2800" dirty="0"/>
          </a:p>
        </p:txBody>
      </p:sp>
    </p:spTree>
    <p:extLst>
      <p:ext uri="{BB962C8B-B14F-4D97-AF65-F5344CB8AC3E}">
        <p14:creationId xmlns:p14="http://schemas.microsoft.com/office/powerpoint/2010/main" val="1129111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3C8E-49C8-6040-B410-620D51FA71F2}"/>
              </a:ext>
            </a:extLst>
          </p:cNvPr>
          <p:cNvSpPr>
            <a:spLocks noGrp="1"/>
          </p:cNvSpPr>
          <p:nvPr>
            <p:ph type="title"/>
          </p:nvPr>
        </p:nvSpPr>
        <p:spPr/>
        <p:txBody>
          <a:bodyPr/>
          <a:lstStyle/>
          <a:p>
            <a:r>
              <a:rPr lang="en-US" dirty="0"/>
              <a:t>Visualization</a:t>
            </a:r>
          </a:p>
        </p:txBody>
      </p:sp>
      <p:sp>
        <p:nvSpPr>
          <p:cNvPr id="3" name="Slide Number Placeholder 2">
            <a:extLst>
              <a:ext uri="{FF2B5EF4-FFF2-40B4-BE49-F238E27FC236}">
                <a16:creationId xmlns:a16="http://schemas.microsoft.com/office/drawing/2014/main" id="{2B9415AE-F0BD-E04E-A388-0F92B5DAFCB1}"/>
              </a:ext>
            </a:extLst>
          </p:cNvPr>
          <p:cNvSpPr>
            <a:spLocks noGrp="1"/>
          </p:cNvSpPr>
          <p:nvPr>
            <p:ph type="sldNum" sz="quarter" idx="10"/>
          </p:nvPr>
        </p:nvSpPr>
        <p:spPr/>
        <p:txBody>
          <a:bodyPr/>
          <a:lstStyle/>
          <a:p>
            <a:pPr>
              <a:defRPr/>
            </a:pPr>
            <a:fld id="{A8C65370-7898-40B8-8246-60A93FC25CB8}" type="slidenum">
              <a:rPr lang="en-US" smtClean="0"/>
              <a:pPr>
                <a:defRPr/>
              </a:pPr>
              <a:t>66</a:t>
            </a:fld>
            <a:endParaRPr lang="en-US"/>
          </a:p>
        </p:txBody>
      </p:sp>
      <p:sp>
        <p:nvSpPr>
          <p:cNvPr id="4" name="TextBox 3">
            <a:extLst>
              <a:ext uri="{FF2B5EF4-FFF2-40B4-BE49-F238E27FC236}">
                <a16:creationId xmlns:a16="http://schemas.microsoft.com/office/drawing/2014/main" id="{B18F92C3-752C-2546-9661-54D820C2424B}"/>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0B7F3518-8508-CD4C-8CFB-279EB3691B8C}"/>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568D55C-2B55-5444-B518-C5107A9A5961}"/>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6BD9EB69-7746-534F-873F-1762C0FCD8A1}"/>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C14B5C3-095F-5046-8629-F54F2B1D7E3C}"/>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425A6D4E-EC82-134D-AAA6-A02FD06DF0F6}"/>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7D2FE5D0-C871-3441-8665-A128AA6C8F18}"/>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F69837D-051A-AC44-AE6A-CFC778D7540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F01B5E73-7431-334E-9708-7EA226CE184A}"/>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1C4AB89E-9AC3-BA48-BCC4-C1DC57E2C73D}"/>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5D5E3C19-0150-8340-97C1-6C9ACD5EC600}"/>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15" name="TextBox 14">
            <a:extLst>
              <a:ext uri="{FF2B5EF4-FFF2-40B4-BE49-F238E27FC236}">
                <a16:creationId xmlns:a16="http://schemas.microsoft.com/office/drawing/2014/main" id="{40E8F15C-021F-3B44-8A95-25B08792428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16" name="TextBox 15">
            <a:extLst>
              <a:ext uri="{FF2B5EF4-FFF2-40B4-BE49-F238E27FC236}">
                <a16:creationId xmlns:a16="http://schemas.microsoft.com/office/drawing/2014/main" id="{50AC3246-080C-514E-A093-C1576F094F32}"/>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17" name="Rectangle 16">
            <a:extLst>
              <a:ext uri="{FF2B5EF4-FFF2-40B4-BE49-F238E27FC236}">
                <a16:creationId xmlns:a16="http://schemas.microsoft.com/office/drawing/2014/main" id="{8D1F20FD-D4B8-4943-8F4A-2E1F94E3BB8C}"/>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18" name="Straight Arrow Connector 17">
            <a:extLst>
              <a:ext uri="{FF2B5EF4-FFF2-40B4-BE49-F238E27FC236}">
                <a16:creationId xmlns:a16="http://schemas.microsoft.com/office/drawing/2014/main" id="{5E7B3849-2759-354A-9E68-CC54C62384F3}"/>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1534C6D-17F5-114B-9B41-5780C71065E6}"/>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30DB61E-8142-BD44-B68D-89FD9E2C3486}"/>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21" name="Rectangle 20">
            <a:extLst>
              <a:ext uri="{FF2B5EF4-FFF2-40B4-BE49-F238E27FC236}">
                <a16:creationId xmlns:a16="http://schemas.microsoft.com/office/drawing/2014/main" id="{44595939-E120-B240-A733-C92642196995}"/>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7D3A4DF1-5D14-4843-8948-CB42BED617C2}"/>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23" name="TextBox 22">
            <a:extLst>
              <a:ext uri="{FF2B5EF4-FFF2-40B4-BE49-F238E27FC236}">
                <a16:creationId xmlns:a16="http://schemas.microsoft.com/office/drawing/2014/main" id="{5D3E805A-DF9F-A74E-A7FB-FDA6577AD131}"/>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25" name="Straight Arrow Connector 24">
            <a:extLst>
              <a:ext uri="{FF2B5EF4-FFF2-40B4-BE49-F238E27FC236}">
                <a16:creationId xmlns:a16="http://schemas.microsoft.com/office/drawing/2014/main" id="{0F1E5E36-A57D-2547-8165-8AD3BFBBE321}"/>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35B183C-E8DD-3F41-B1C5-4FC625D81BBF}"/>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AFDDBCC-22DA-E440-92A8-629D52E56C91}"/>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37" name="Rectangle 36">
            <a:extLst>
              <a:ext uri="{FF2B5EF4-FFF2-40B4-BE49-F238E27FC236}">
                <a16:creationId xmlns:a16="http://schemas.microsoft.com/office/drawing/2014/main" id="{0B504555-085C-8D41-ADF8-DA90BAAF88F9}"/>
              </a:ext>
            </a:extLst>
          </p:cNvPr>
          <p:cNvSpPr/>
          <p:nvPr/>
        </p:nvSpPr>
        <p:spPr>
          <a:xfrm>
            <a:off x="4058008" y="850249"/>
            <a:ext cx="4784050" cy="2438986"/>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67A4236-760D-9049-B197-A1787DDADC37}"/>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3645DD4-0123-CE41-A776-A8C1D8DE854A}"/>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40" name="Rectangle 39">
            <a:extLst>
              <a:ext uri="{FF2B5EF4-FFF2-40B4-BE49-F238E27FC236}">
                <a16:creationId xmlns:a16="http://schemas.microsoft.com/office/drawing/2014/main" id="{34E2DF53-C7B0-2848-823F-725989DDBA98}"/>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41" name="TextBox 40">
            <a:extLst>
              <a:ext uri="{FF2B5EF4-FFF2-40B4-BE49-F238E27FC236}">
                <a16:creationId xmlns:a16="http://schemas.microsoft.com/office/drawing/2014/main" id="{4D6234D8-583D-4E48-9724-B2CEB47EF39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42" name="Straight Arrow Connector 41">
            <a:extLst>
              <a:ext uri="{FF2B5EF4-FFF2-40B4-BE49-F238E27FC236}">
                <a16:creationId xmlns:a16="http://schemas.microsoft.com/office/drawing/2014/main" id="{324D7576-7082-154A-B2E6-80C43DC960F2}"/>
              </a:ext>
            </a:extLst>
          </p:cNvPr>
          <p:cNvCxnSpPr>
            <a:cxnSpLocks/>
            <a:stCxn id="41"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B5A24BF-5694-1641-9388-42CB1337C677}"/>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44" name="TextBox 43">
            <a:extLst>
              <a:ext uri="{FF2B5EF4-FFF2-40B4-BE49-F238E27FC236}">
                <a16:creationId xmlns:a16="http://schemas.microsoft.com/office/drawing/2014/main" id="{4DD00709-73FF-7B41-B90E-A5DA9AAAE030}"/>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45" name="Rectangle 44">
            <a:extLst>
              <a:ext uri="{FF2B5EF4-FFF2-40B4-BE49-F238E27FC236}">
                <a16:creationId xmlns:a16="http://schemas.microsoft.com/office/drawing/2014/main" id="{9A98E960-999D-D647-9FCC-FF61266C3811}"/>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sp>
        <p:nvSpPr>
          <p:cNvPr id="46" name="TextBox 45">
            <a:extLst>
              <a:ext uri="{FF2B5EF4-FFF2-40B4-BE49-F238E27FC236}">
                <a16:creationId xmlns:a16="http://schemas.microsoft.com/office/drawing/2014/main" id="{5F7930B5-B64E-9F46-9463-97879B70400F}"/>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pic>
        <p:nvPicPr>
          <p:cNvPr id="47" name="Picture 46">
            <a:extLst>
              <a:ext uri="{FF2B5EF4-FFF2-40B4-BE49-F238E27FC236}">
                <a16:creationId xmlns:a16="http://schemas.microsoft.com/office/drawing/2014/main" id="{72B4410A-45DA-8A49-9CA8-44B8E129BC75}"/>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Tree>
    <p:extLst>
      <p:ext uri="{BB962C8B-B14F-4D97-AF65-F5344CB8AC3E}">
        <p14:creationId xmlns:p14="http://schemas.microsoft.com/office/powerpoint/2010/main" val="2424077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448-7138-204E-B03D-3E397B0B0C9A}"/>
              </a:ext>
            </a:extLst>
          </p:cNvPr>
          <p:cNvSpPr>
            <a:spLocks noGrp="1"/>
          </p:cNvSpPr>
          <p:nvPr>
            <p:ph type="title"/>
          </p:nvPr>
        </p:nvSpPr>
        <p:spPr/>
        <p:txBody>
          <a:bodyPr/>
          <a:lstStyle/>
          <a:p>
            <a:r>
              <a:rPr lang="en-US" dirty="0"/>
              <a:t>Workshop: Visualization</a:t>
            </a:r>
          </a:p>
        </p:txBody>
      </p:sp>
      <p:sp>
        <p:nvSpPr>
          <p:cNvPr id="3" name="Slide Number Placeholder 2">
            <a:extLst>
              <a:ext uri="{FF2B5EF4-FFF2-40B4-BE49-F238E27FC236}">
                <a16:creationId xmlns:a16="http://schemas.microsoft.com/office/drawing/2014/main" id="{44C74570-ABBA-1440-9C1B-646BEF5CD025}"/>
              </a:ext>
            </a:extLst>
          </p:cNvPr>
          <p:cNvSpPr>
            <a:spLocks noGrp="1"/>
          </p:cNvSpPr>
          <p:nvPr>
            <p:ph type="sldNum" sz="quarter" idx="10"/>
          </p:nvPr>
        </p:nvSpPr>
        <p:spPr/>
        <p:txBody>
          <a:bodyPr/>
          <a:lstStyle/>
          <a:p>
            <a:pPr>
              <a:defRPr/>
            </a:pPr>
            <a:fld id="{A8C65370-7898-40B8-8246-60A93FC25CB8}" type="slidenum">
              <a:rPr lang="en-US" smtClean="0"/>
              <a:pPr>
                <a:defRPr/>
              </a:pPr>
              <a:t>67</a:t>
            </a:fld>
            <a:endParaRPr lang="en-US"/>
          </a:p>
        </p:txBody>
      </p:sp>
      <p:sp>
        <p:nvSpPr>
          <p:cNvPr id="4" name="Content Placeholder 2">
            <a:extLst>
              <a:ext uri="{FF2B5EF4-FFF2-40B4-BE49-F238E27FC236}">
                <a16:creationId xmlns:a16="http://schemas.microsoft.com/office/drawing/2014/main" id="{607ADCAB-1D9B-9D4E-97BD-1629966A533E}"/>
              </a:ext>
            </a:extLst>
          </p:cNvPr>
          <p:cNvSpPr txBox="1">
            <a:spLocks/>
          </p:cNvSpPr>
          <p:nvPr/>
        </p:nvSpPr>
        <p:spPr>
          <a:xfrm>
            <a:off x="607448" y="1131968"/>
            <a:ext cx="9692640" cy="4351337"/>
          </a:xfrm>
          <a:prstGeom prst="rect">
            <a:avLst/>
          </a:prstGeom>
        </p:spPr>
        <p:txBody>
          <a:bodyPr>
            <a:normAutofit fontScale="775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b="1" dirty="0"/>
              <a:t>Open </a:t>
            </a:r>
            <a:r>
              <a:rPr lang="en-US" sz="2800" b="1" dirty="0">
                <a:solidFill>
                  <a:srgbClr val="FF0000"/>
                </a:solidFill>
              </a:rPr>
              <a:t>script4</a:t>
            </a:r>
            <a:r>
              <a:rPr lang="en-US" sz="2800" b="1" dirty="0"/>
              <a:t>:</a:t>
            </a:r>
          </a:p>
          <a:p>
            <a:r>
              <a:rPr lang="en-US" sz="2800" dirty="0"/>
              <a:t>Applications -&gt; Accessories -&gt; Text Editor</a:t>
            </a:r>
          </a:p>
          <a:p>
            <a:endParaRPr lang="en-US" sz="2800" dirty="0"/>
          </a:p>
          <a:p>
            <a:r>
              <a:rPr lang="en-US" sz="2800" dirty="0"/>
              <a:t>Open -&gt; Other documents</a:t>
            </a:r>
          </a:p>
          <a:p>
            <a:endParaRPr lang="en-US" sz="2800" dirty="0"/>
          </a:p>
          <a:p>
            <a:r>
              <a:rPr lang="en-US" sz="2800" dirty="0"/>
              <a:t>“Home” on the left panel</a:t>
            </a:r>
          </a:p>
          <a:p>
            <a:endParaRPr lang="en-US" sz="2800" dirty="0"/>
          </a:p>
          <a:p>
            <a:r>
              <a:rPr lang="en-US" sz="2800" dirty="0" err="1"/>
              <a:t>gene_expr</a:t>
            </a:r>
            <a:r>
              <a:rPr lang="en-US" sz="2800" dirty="0"/>
              <a:t> -&gt; </a:t>
            </a:r>
            <a:r>
              <a:rPr lang="en-US" sz="2800" dirty="0" err="1"/>
              <a:t>rna_analysis</a:t>
            </a:r>
            <a:r>
              <a:rPr lang="en-US" sz="2800" dirty="0"/>
              <a:t> -&gt; scripts -&gt; </a:t>
            </a:r>
            <a:r>
              <a:rPr lang="en-US" sz="2800" dirty="0">
                <a:solidFill>
                  <a:srgbClr val="FF0000"/>
                </a:solidFill>
              </a:rPr>
              <a:t>script4_viz.sh</a:t>
            </a:r>
          </a:p>
        </p:txBody>
      </p:sp>
    </p:spTree>
    <p:extLst>
      <p:ext uri="{BB962C8B-B14F-4D97-AF65-F5344CB8AC3E}">
        <p14:creationId xmlns:p14="http://schemas.microsoft.com/office/powerpoint/2010/main" val="2637871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a:t>
            </a:r>
            <a:r>
              <a:rPr lang="en-US" dirty="0" err="1"/>
              <a:t>bamCoverage</a:t>
            </a:r>
            <a:endParaRPr lang="en-US" dirty="0"/>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68</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2862322"/>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deeptools</a:t>
            </a:r>
            <a:r>
              <a:rPr lang="en-US" sz="2000" dirty="0">
                <a:latin typeface="Courier" pitchFamily="2" charset="0"/>
              </a:rPr>
              <a:t>/2.5.0.1</a:t>
            </a:r>
          </a:p>
          <a:p>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Calculate signal</a:t>
            </a:r>
          </a:p>
          <a:p>
            <a:endParaRPr lang="en-US" sz="2000" dirty="0">
              <a:latin typeface="Courier" pitchFamily="2" charset="0"/>
            </a:endParaRPr>
          </a:p>
          <a:p>
            <a:r>
              <a:rPr lang="en-US" sz="2000" dirty="0" err="1">
                <a:latin typeface="Courier" pitchFamily="2" charset="0"/>
              </a:rPr>
              <a:t>bamCoverage</a:t>
            </a:r>
            <a:r>
              <a:rPr lang="en-US" sz="2000" dirty="0">
                <a:latin typeface="Courier" pitchFamily="2" charset="0"/>
              </a:rPr>
              <a:t> –p 32\</a:t>
            </a:r>
          </a:p>
          <a:p>
            <a:r>
              <a:rPr lang="en-US" sz="2000" dirty="0">
                <a:latin typeface="Courier" pitchFamily="2" charset="0"/>
              </a:rPr>
              <a:t>		  -b [</a:t>
            </a:r>
            <a:r>
              <a:rPr lang="en-US" sz="2000" dirty="0">
                <a:highlight>
                  <a:srgbClr val="FFFF00"/>
                </a:highlight>
                <a:latin typeface="Courier" pitchFamily="2" charset="0"/>
              </a:rPr>
              <a:t>BAM FILE</a:t>
            </a:r>
            <a:r>
              <a:rPr lang="en-US" sz="2000" dirty="0">
                <a:latin typeface="Courier" pitchFamily="2" charset="0"/>
              </a:rPr>
              <a:t>] \</a:t>
            </a:r>
          </a:p>
          <a:p>
            <a:r>
              <a:rPr lang="en-US" sz="2000" dirty="0">
                <a:latin typeface="Courier" pitchFamily="2" charset="0"/>
              </a:rPr>
              <a:t>		  -o </a:t>
            </a:r>
            <a:r>
              <a:rPr lang="en-US" dirty="0">
                <a:latin typeface="Courier" pitchFamily="2" charset="0"/>
              </a:rPr>
              <a:t>[</a:t>
            </a:r>
            <a:r>
              <a:rPr lang="en-US" dirty="0">
                <a:highlight>
                  <a:srgbClr val="00FF00"/>
                </a:highlight>
                <a:latin typeface="Courier" pitchFamily="2" charset="0"/>
              </a:rPr>
              <a:t>OUTPUT FILE</a:t>
            </a:r>
            <a:r>
              <a:rPr lang="en-US" dirty="0">
                <a:latin typeface="Courier" pitchFamily="2" charset="0"/>
              </a:rPr>
              <a:t>]</a:t>
            </a:r>
            <a:endParaRPr lang="en-US" sz="1600" dirty="0">
              <a:latin typeface="Courier" pitchFamily="2" charset="0"/>
            </a:endParaRPr>
          </a:p>
        </p:txBody>
      </p:sp>
      <p:grpSp>
        <p:nvGrpSpPr>
          <p:cNvPr id="18" name="Group 17">
            <a:extLst>
              <a:ext uri="{FF2B5EF4-FFF2-40B4-BE49-F238E27FC236}">
                <a16:creationId xmlns:a16="http://schemas.microsoft.com/office/drawing/2014/main" id="{33308F32-A9A3-9A4A-973A-6D87EE4F4E14}"/>
              </a:ext>
            </a:extLst>
          </p:cNvPr>
          <p:cNvGrpSpPr/>
          <p:nvPr/>
        </p:nvGrpSpPr>
        <p:grpSpPr>
          <a:xfrm>
            <a:off x="3610491" y="819292"/>
            <a:ext cx="5255603" cy="1384995"/>
            <a:chOff x="3762531" y="1246911"/>
            <a:chExt cx="7191981" cy="1450199"/>
          </a:xfrm>
        </p:grpSpPr>
        <p:sp>
          <p:nvSpPr>
            <p:cNvPr id="19" name="TextBox 18">
              <a:extLst>
                <a:ext uri="{FF2B5EF4-FFF2-40B4-BE49-F238E27FC236}">
                  <a16:creationId xmlns:a16="http://schemas.microsoft.com/office/drawing/2014/main" id="{5482F1CB-7731-444B-812B-F22E3A328308}"/>
                </a:ext>
              </a:extLst>
            </p:cNvPr>
            <p:cNvSpPr txBox="1"/>
            <p:nvPr/>
          </p:nvSpPr>
          <p:spPr>
            <a:xfrm>
              <a:off x="7514705" y="1246911"/>
              <a:ext cx="3439807" cy="1450199"/>
            </a:xfrm>
            <a:prstGeom prst="rect">
              <a:avLst/>
            </a:prstGeom>
            <a:noFill/>
          </p:spPr>
          <p:txBody>
            <a:bodyPr wrap="square" rtlCol="0">
              <a:spAutoFit/>
            </a:bodyPr>
            <a:lstStyle/>
            <a:p>
              <a:r>
                <a:rPr lang="en-US" sz="2800" dirty="0"/>
                <a:t>Load the programs </a:t>
              </a:r>
              <a:r>
                <a:rPr lang="en-US" sz="2800" dirty="0" err="1"/>
                <a:t>deeptools</a:t>
              </a:r>
              <a:endParaRPr lang="en-US" sz="2800" dirty="0"/>
            </a:p>
          </p:txBody>
        </p:sp>
        <p:sp>
          <p:nvSpPr>
            <p:cNvPr id="20" name="Rounded Rectangle 19">
              <a:extLst>
                <a:ext uri="{FF2B5EF4-FFF2-40B4-BE49-F238E27FC236}">
                  <a16:creationId xmlns:a16="http://schemas.microsoft.com/office/drawing/2014/main" id="{D0F6C9F0-BA74-514F-A281-1AE26D8CB2CC}"/>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1E3B01AD-2529-7140-93BE-EF127A866A9D}"/>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75D71EE-3F6E-634A-BDF1-72CDBC5ED5A3}"/>
              </a:ext>
            </a:extLst>
          </p:cNvPr>
          <p:cNvGrpSpPr/>
          <p:nvPr/>
        </p:nvGrpSpPr>
        <p:grpSpPr>
          <a:xfrm>
            <a:off x="5967051" y="2996333"/>
            <a:ext cx="3105231" cy="1384995"/>
            <a:chOff x="7448203" y="1246911"/>
            <a:chExt cx="3506309" cy="1384995"/>
          </a:xfrm>
        </p:grpSpPr>
        <p:sp>
          <p:nvSpPr>
            <p:cNvPr id="11" name="TextBox 10">
              <a:extLst>
                <a:ext uri="{FF2B5EF4-FFF2-40B4-BE49-F238E27FC236}">
                  <a16:creationId xmlns:a16="http://schemas.microsoft.com/office/drawing/2014/main" id="{FFE0CC43-E937-E146-9AC8-178EC4AA9B4E}"/>
                </a:ext>
              </a:extLst>
            </p:cNvPr>
            <p:cNvSpPr txBox="1"/>
            <p:nvPr/>
          </p:nvSpPr>
          <p:spPr>
            <a:xfrm>
              <a:off x="7514705" y="1246911"/>
              <a:ext cx="3439807" cy="954107"/>
            </a:xfrm>
            <a:prstGeom prst="rect">
              <a:avLst/>
            </a:prstGeom>
            <a:noFill/>
          </p:spPr>
          <p:txBody>
            <a:bodyPr wrap="square" rtlCol="0">
              <a:spAutoFit/>
            </a:bodyPr>
            <a:lstStyle/>
            <a:p>
              <a:r>
                <a:rPr lang="en-US" sz="2800" dirty="0"/>
                <a:t>Call </a:t>
              </a:r>
              <a:r>
                <a:rPr lang="en-US" sz="2800" dirty="0" err="1"/>
                <a:t>bamCoverage</a:t>
              </a:r>
              <a:r>
                <a:rPr lang="en-US" sz="2800" dirty="0"/>
                <a:t> to generate signal.</a:t>
              </a:r>
            </a:p>
          </p:txBody>
        </p:sp>
        <p:sp>
          <p:nvSpPr>
            <p:cNvPr id="12" name="Rounded Rectangle 11">
              <a:extLst>
                <a:ext uri="{FF2B5EF4-FFF2-40B4-BE49-F238E27FC236}">
                  <a16:creationId xmlns:a16="http://schemas.microsoft.com/office/drawing/2014/main" id="{0BBE5DCF-A86D-DD48-AD1B-9BD042006DF7}"/>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01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84FA-A624-A540-9DA6-7B44842C2EBD}"/>
              </a:ext>
            </a:extLst>
          </p:cNvPr>
          <p:cNvSpPr>
            <a:spLocks noGrp="1"/>
          </p:cNvSpPr>
          <p:nvPr>
            <p:ph type="title"/>
          </p:nvPr>
        </p:nvSpPr>
        <p:spPr/>
        <p:txBody>
          <a:bodyPr/>
          <a:lstStyle/>
          <a:p>
            <a:r>
              <a:rPr lang="en-US" dirty="0"/>
              <a:t>The command: </a:t>
            </a:r>
            <a:r>
              <a:rPr lang="en-US" dirty="0" err="1"/>
              <a:t>bamCoverage</a:t>
            </a:r>
            <a:endParaRPr lang="en-US" dirty="0"/>
          </a:p>
        </p:txBody>
      </p:sp>
      <p:sp>
        <p:nvSpPr>
          <p:cNvPr id="3" name="Slide Number Placeholder 2">
            <a:extLst>
              <a:ext uri="{FF2B5EF4-FFF2-40B4-BE49-F238E27FC236}">
                <a16:creationId xmlns:a16="http://schemas.microsoft.com/office/drawing/2014/main" id="{E41765AA-C23C-8B4B-9110-D0C643BC1556}"/>
              </a:ext>
            </a:extLst>
          </p:cNvPr>
          <p:cNvSpPr>
            <a:spLocks noGrp="1"/>
          </p:cNvSpPr>
          <p:nvPr>
            <p:ph type="sldNum" sz="quarter" idx="10"/>
          </p:nvPr>
        </p:nvSpPr>
        <p:spPr/>
        <p:txBody>
          <a:bodyPr/>
          <a:lstStyle/>
          <a:p>
            <a:pPr>
              <a:defRPr/>
            </a:pPr>
            <a:fld id="{A8C65370-7898-40B8-8246-60A93FC25CB8}" type="slidenum">
              <a:rPr lang="en-US" smtClean="0"/>
              <a:pPr>
                <a:defRPr/>
              </a:pPr>
              <a:t>69</a:t>
            </a:fld>
            <a:endParaRPr lang="en-US"/>
          </a:p>
        </p:txBody>
      </p:sp>
      <p:sp>
        <p:nvSpPr>
          <p:cNvPr id="4" name="Rectangle 3">
            <a:extLst>
              <a:ext uri="{FF2B5EF4-FFF2-40B4-BE49-F238E27FC236}">
                <a16:creationId xmlns:a16="http://schemas.microsoft.com/office/drawing/2014/main" id="{1084C6DE-FA96-EB46-A18B-C5D951E7BEA9}"/>
              </a:ext>
            </a:extLst>
          </p:cNvPr>
          <p:cNvSpPr/>
          <p:nvPr/>
        </p:nvSpPr>
        <p:spPr>
          <a:xfrm>
            <a:off x="495343" y="1202457"/>
            <a:ext cx="11604567" cy="2862322"/>
          </a:xfrm>
          <a:prstGeom prst="rect">
            <a:avLst/>
          </a:prstGeom>
        </p:spPr>
        <p:txBody>
          <a:bodyPr wrap="square">
            <a:spAutoFit/>
          </a:bodyPr>
          <a:lstStyle/>
          <a:p>
            <a:r>
              <a:rPr lang="en-US" sz="2000" dirty="0">
                <a:latin typeface="Courier" pitchFamily="2" charset="0"/>
              </a:rPr>
              <a:t>module load </a:t>
            </a:r>
            <a:r>
              <a:rPr lang="en-US" sz="2000" dirty="0" err="1">
                <a:latin typeface="Courier" pitchFamily="2" charset="0"/>
              </a:rPr>
              <a:t>deeptools</a:t>
            </a:r>
            <a:r>
              <a:rPr lang="en-US" sz="2000" dirty="0">
                <a:latin typeface="Courier" pitchFamily="2" charset="0"/>
              </a:rPr>
              <a:t>/2.5.0.1</a:t>
            </a:r>
          </a:p>
          <a:p>
            <a:endParaRPr lang="en-US" sz="2000" dirty="0">
              <a:latin typeface="Courier" pitchFamily="2" charset="0"/>
            </a:endParaRP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Calculate signal</a:t>
            </a:r>
          </a:p>
          <a:p>
            <a:endParaRPr lang="en-US" sz="2000" dirty="0">
              <a:latin typeface="Courier" pitchFamily="2" charset="0"/>
            </a:endParaRPr>
          </a:p>
          <a:p>
            <a:r>
              <a:rPr lang="en-US" sz="2000" dirty="0" err="1">
                <a:latin typeface="Courier" pitchFamily="2" charset="0"/>
              </a:rPr>
              <a:t>bamCoverage</a:t>
            </a:r>
            <a:r>
              <a:rPr lang="en-US" sz="2000" dirty="0">
                <a:latin typeface="Courier" pitchFamily="2" charset="0"/>
              </a:rPr>
              <a:t> –p 32\</a:t>
            </a:r>
          </a:p>
          <a:p>
            <a:r>
              <a:rPr lang="en-US" sz="2000" dirty="0">
                <a:latin typeface="Courier" pitchFamily="2" charset="0"/>
              </a:rPr>
              <a:t>		  -b </a:t>
            </a:r>
            <a:r>
              <a:rPr lang="en-US" sz="2000" dirty="0">
                <a:highlight>
                  <a:srgbClr val="FFFF00"/>
                </a:highlight>
                <a:latin typeface="Courier" pitchFamily="2" charset="0"/>
              </a:rPr>
              <a:t>../../</a:t>
            </a:r>
            <a:r>
              <a:rPr lang="en-US" sz="2000" dirty="0" err="1">
                <a:highlight>
                  <a:srgbClr val="FFFF00"/>
                </a:highlight>
                <a:latin typeface="Courier" pitchFamily="2" charset="0"/>
              </a:rPr>
              <a:t>dedup</a:t>
            </a:r>
            <a:r>
              <a:rPr lang="en-US" sz="2000" dirty="0">
                <a:highlight>
                  <a:srgbClr val="FFFF00"/>
                </a:highlight>
                <a:latin typeface="Courier" pitchFamily="2" charset="0"/>
              </a:rPr>
              <a:t>/heart_e11_5.dedup.bam</a:t>
            </a:r>
            <a:r>
              <a:rPr lang="en-US" sz="2000" dirty="0">
                <a:latin typeface="Courier" pitchFamily="2" charset="0"/>
              </a:rPr>
              <a:t> \</a:t>
            </a:r>
          </a:p>
          <a:p>
            <a:r>
              <a:rPr lang="en-US" sz="2000" dirty="0">
                <a:latin typeface="Courier" pitchFamily="2" charset="0"/>
              </a:rPr>
              <a:t>		  -o </a:t>
            </a:r>
            <a:r>
              <a:rPr lang="en-US" sz="2000" dirty="0">
                <a:highlight>
                  <a:srgbClr val="00FF00"/>
                </a:highlight>
                <a:latin typeface="Courier" pitchFamily="2" charset="0"/>
              </a:rPr>
              <a:t>heart_e11_5.bw</a:t>
            </a:r>
            <a:endParaRPr lang="en-US" sz="1600" dirty="0">
              <a:latin typeface="Courier" pitchFamily="2" charset="0"/>
            </a:endParaRPr>
          </a:p>
        </p:txBody>
      </p:sp>
    </p:spTree>
    <p:extLst>
      <p:ext uri="{BB962C8B-B14F-4D97-AF65-F5344CB8AC3E}">
        <p14:creationId xmlns:p14="http://schemas.microsoft.com/office/powerpoint/2010/main" val="108521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2915-3B10-6144-998B-2C5E1E0FD5C4}"/>
              </a:ext>
            </a:extLst>
          </p:cNvPr>
          <p:cNvSpPr>
            <a:spLocks noGrp="1"/>
          </p:cNvSpPr>
          <p:nvPr>
            <p:ph type="title"/>
          </p:nvPr>
        </p:nvSpPr>
        <p:spPr/>
        <p:txBody>
          <a:bodyPr/>
          <a:lstStyle/>
          <a:p>
            <a:r>
              <a:rPr lang="en-US" dirty="0"/>
              <a:t>Overview of Morning</a:t>
            </a:r>
          </a:p>
        </p:txBody>
      </p:sp>
      <p:sp>
        <p:nvSpPr>
          <p:cNvPr id="3" name="Slide Number Placeholder 2">
            <a:extLst>
              <a:ext uri="{FF2B5EF4-FFF2-40B4-BE49-F238E27FC236}">
                <a16:creationId xmlns:a16="http://schemas.microsoft.com/office/drawing/2014/main" id="{A9864FA3-2BB9-CB48-A6A0-841AA01D5D8C}"/>
              </a:ext>
            </a:extLst>
          </p:cNvPr>
          <p:cNvSpPr>
            <a:spLocks noGrp="1"/>
          </p:cNvSpPr>
          <p:nvPr>
            <p:ph type="sldNum" sz="quarter" idx="10"/>
          </p:nvPr>
        </p:nvSpPr>
        <p:spPr/>
        <p:txBody>
          <a:bodyPr/>
          <a:lstStyle/>
          <a:p>
            <a:pPr>
              <a:defRPr/>
            </a:pPr>
            <a:fld id="{A8C65370-7898-40B8-8246-60A93FC25CB8}" type="slidenum">
              <a:rPr lang="en-US" smtClean="0"/>
              <a:pPr>
                <a:defRPr/>
              </a:pPr>
              <a:t>7</a:t>
            </a:fld>
            <a:endParaRPr lang="en-US"/>
          </a:p>
        </p:txBody>
      </p:sp>
      <p:sp>
        <p:nvSpPr>
          <p:cNvPr id="4" name="TextBox 3">
            <a:extLst>
              <a:ext uri="{FF2B5EF4-FFF2-40B4-BE49-F238E27FC236}">
                <a16:creationId xmlns:a16="http://schemas.microsoft.com/office/drawing/2014/main" id="{70A21E18-93B5-D54C-80D6-8EA1A948A7C8}"/>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7D1A1022-FB59-904C-AEA0-C7F5BC1336B5}"/>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E1414F-B153-8146-86C5-0EF368498AB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B9553785-68FF-BA49-9EC4-414392242C7E}"/>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58FD6BA-F216-C94C-8CCC-F29CA284EBDB}"/>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31BB217D-CC55-FB4E-A90A-D1E59E829A12}"/>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E2B73E4D-1979-1549-AA94-CC118A6C4DA0}"/>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C558549-018E-DF49-B1F6-53AC293FAAD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29247292-A15A-3947-87C2-F57FC8BA446B}"/>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723A04FD-3BD3-B840-8A75-7D2E58FC1283}"/>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E1962A24-BCAF-0E4A-811A-190EA018B6A9}"/>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29" name="TextBox 28">
            <a:extLst>
              <a:ext uri="{FF2B5EF4-FFF2-40B4-BE49-F238E27FC236}">
                <a16:creationId xmlns:a16="http://schemas.microsoft.com/office/drawing/2014/main" id="{B5470F3C-1415-664E-BDF1-09D95BBB3D57}"/>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0" name="TextBox 29">
            <a:extLst>
              <a:ext uri="{FF2B5EF4-FFF2-40B4-BE49-F238E27FC236}">
                <a16:creationId xmlns:a16="http://schemas.microsoft.com/office/drawing/2014/main" id="{1FB60037-D365-BC4D-A76A-3325CA1CC2DD}"/>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1" name="Rectangle 30">
            <a:extLst>
              <a:ext uri="{FF2B5EF4-FFF2-40B4-BE49-F238E27FC236}">
                <a16:creationId xmlns:a16="http://schemas.microsoft.com/office/drawing/2014/main" id="{BC9E4E19-5BB9-D34E-9836-BCD1817ACE14}"/>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2" name="Straight Arrow Connector 31">
            <a:extLst>
              <a:ext uri="{FF2B5EF4-FFF2-40B4-BE49-F238E27FC236}">
                <a16:creationId xmlns:a16="http://schemas.microsoft.com/office/drawing/2014/main" id="{BBD56752-A170-1C4E-855C-AE4B14320D50}"/>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7E577B3-82BC-314D-A147-596D0DD40D12}"/>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1355F07-F741-6741-BC72-F6649AE20308}"/>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36" name="Rectangle 35">
            <a:extLst>
              <a:ext uri="{FF2B5EF4-FFF2-40B4-BE49-F238E27FC236}">
                <a16:creationId xmlns:a16="http://schemas.microsoft.com/office/drawing/2014/main" id="{8F2947D0-19BD-9347-9C5C-90B7E8792203}"/>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7" name="TextBox 36">
            <a:extLst>
              <a:ext uri="{FF2B5EF4-FFF2-40B4-BE49-F238E27FC236}">
                <a16:creationId xmlns:a16="http://schemas.microsoft.com/office/drawing/2014/main" id="{BA4C83F7-B31C-DA4A-809A-C9BC1A61118A}"/>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38" name="TextBox 37">
            <a:extLst>
              <a:ext uri="{FF2B5EF4-FFF2-40B4-BE49-F238E27FC236}">
                <a16:creationId xmlns:a16="http://schemas.microsoft.com/office/drawing/2014/main" id="{78094DA3-B31D-AC40-A751-8A13B4E6D434}"/>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41" name="Straight Arrow Connector 40">
            <a:extLst>
              <a:ext uri="{FF2B5EF4-FFF2-40B4-BE49-F238E27FC236}">
                <a16:creationId xmlns:a16="http://schemas.microsoft.com/office/drawing/2014/main" id="{2FC299A5-3F2F-CC46-BF33-F92818C7DF62}"/>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5ED807A-E44D-5E4B-9E57-354058182AC0}"/>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863F8274-7B07-9845-9606-79BB678F1735}"/>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sp>
        <p:nvSpPr>
          <p:cNvPr id="61" name="Content Placeholder 1">
            <a:extLst>
              <a:ext uri="{FF2B5EF4-FFF2-40B4-BE49-F238E27FC236}">
                <a16:creationId xmlns:a16="http://schemas.microsoft.com/office/drawing/2014/main" id="{F98F968A-A1CF-3345-92C3-F2C099376206}"/>
              </a:ext>
            </a:extLst>
          </p:cNvPr>
          <p:cNvSpPr txBox="1">
            <a:spLocks/>
          </p:cNvSpPr>
          <p:nvPr/>
        </p:nvSpPr>
        <p:spPr>
          <a:xfrm>
            <a:off x="5201047" y="2933154"/>
            <a:ext cx="7997825" cy="4884158"/>
          </a:xfrm>
          <a:prstGeom prst="rect">
            <a:avLst/>
          </a:prstGeom>
        </p:spPr>
        <p:txBody>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mn-lt"/>
                <a:cs typeface="Helvetica Light" pitchFamily="123" charset="0"/>
              </a:rPr>
              <a:t>Overview of RNA-</a:t>
            </a:r>
            <a:r>
              <a:rPr lang="en-US" sz="1600" dirty="0" err="1">
                <a:latin typeface="+mn-lt"/>
                <a:cs typeface="Helvetica Light" pitchFamily="123" charset="0"/>
              </a:rPr>
              <a:t>seq</a:t>
            </a:r>
            <a:r>
              <a:rPr lang="en-US" sz="1600" dirty="0">
                <a:latin typeface="+mn-lt"/>
                <a:cs typeface="Helvetica Light" pitchFamily="123" charset="0"/>
              </a:rPr>
              <a:t> </a:t>
            </a:r>
          </a:p>
          <a:p>
            <a:r>
              <a:rPr lang="en-US" sz="1600" dirty="0">
                <a:latin typeface="+mn-lt"/>
                <a:cs typeface="Helvetica Light" pitchFamily="123" charset="0"/>
              </a:rPr>
              <a:t>Genome Annotations</a:t>
            </a:r>
          </a:p>
          <a:p>
            <a:pPr lvl="1"/>
            <a:r>
              <a:rPr lang="en-US" sz="1600" dirty="0">
                <a:latin typeface="+mn-lt"/>
                <a:cs typeface="Helvetica Light" pitchFamily="123" charset="0"/>
              </a:rPr>
              <a:t>Coordinate Systems</a:t>
            </a:r>
          </a:p>
          <a:p>
            <a:pPr lvl="1"/>
            <a:r>
              <a:rPr lang="en-US" sz="1600" dirty="0">
                <a:latin typeface="+mn-lt"/>
                <a:cs typeface="Helvetica Light" pitchFamily="123" charset="0"/>
              </a:rPr>
              <a:t>Introduction to File Formats</a:t>
            </a:r>
          </a:p>
          <a:p>
            <a:pPr lvl="1"/>
            <a:r>
              <a:rPr lang="en-US" sz="1600" dirty="0">
                <a:latin typeface="+mn-lt"/>
                <a:cs typeface="Helvetica Light" pitchFamily="123" charset="0"/>
              </a:rPr>
              <a:t>Explore GTF File</a:t>
            </a:r>
          </a:p>
          <a:p>
            <a:pPr lvl="1" indent="0">
              <a:buNone/>
            </a:pPr>
            <a:endParaRPr lang="en-US" sz="1600" dirty="0">
              <a:latin typeface="+mn-lt"/>
              <a:cs typeface="Helvetica Light" pitchFamily="123" charset="0"/>
            </a:endParaRPr>
          </a:p>
        </p:txBody>
      </p:sp>
      <p:cxnSp>
        <p:nvCxnSpPr>
          <p:cNvPr id="62" name="Straight Arrow Connector 61">
            <a:extLst>
              <a:ext uri="{FF2B5EF4-FFF2-40B4-BE49-F238E27FC236}">
                <a16:creationId xmlns:a16="http://schemas.microsoft.com/office/drawing/2014/main" id="{D73AA645-24A8-6342-8D42-E0C5362A432F}"/>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A6A7888-C3FA-D843-B164-66412E5823B2}"/>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64" name="Rectangle 63">
            <a:extLst>
              <a:ext uri="{FF2B5EF4-FFF2-40B4-BE49-F238E27FC236}">
                <a16:creationId xmlns:a16="http://schemas.microsoft.com/office/drawing/2014/main" id="{5096A87C-1DFF-2E49-96FA-88FF0CDE1A1F}"/>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65" name="TextBox 64">
            <a:extLst>
              <a:ext uri="{FF2B5EF4-FFF2-40B4-BE49-F238E27FC236}">
                <a16:creationId xmlns:a16="http://schemas.microsoft.com/office/drawing/2014/main" id="{B263445A-5451-D446-BEF7-416FD7A0F4E5}"/>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66" name="Straight Arrow Connector 65">
            <a:extLst>
              <a:ext uri="{FF2B5EF4-FFF2-40B4-BE49-F238E27FC236}">
                <a16:creationId xmlns:a16="http://schemas.microsoft.com/office/drawing/2014/main" id="{5F6D88D1-6CFF-4D42-BB60-7AE67E3E630A}"/>
              </a:ext>
            </a:extLst>
          </p:cNvPr>
          <p:cNvCxnSpPr>
            <a:cxnSpLocks/>
            <a:stCxn id="6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0E7BA2C4-A36D-1C49-B85C-F2C5F4AEF42C}"/>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68" name="TextBox 67">
            <a:extLst>
              <a:ext uri="{FF2B5EF4-FFF2-40B4-BE49-F238E27FC236}">
                <a16:creationId xmlns:a16="http://schemas.microsoft.com/office/drawing/2014/main" id="{235C3E22-727A-F140-9DC8-642AD7227C8A}"/>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69" name="Rectangle 68">
            <a:extLst>
              <a:ext uri="{FF2B5EF4-FFF2-40B4-BE49-F238E27FC236}">
                <a16:creationId xmlns:a16="http://schemas.microsoft.com/office/drawing/2014/main" id="{96A552F0-9622-C44B-9DFF-12CD9D237E76}"/>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70" name="Picture 69">
            <a:extLst>
              <a:ext uri="{FF2B5EF4-FFF2-40B4-BE49-F238E27FC236}">
                <a16:creationId xmlns:a16="http://schemas.microsoft.com/office/drawing/2014/main" id="{CDAFC121-7C7D-A547-9DE1-750EE4C7C334}"/>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
        <p:nvSpPr>
          <p:cNvPr id="80" name="TextBox 79">
            <a:extLst>
              <a:ext uri="{FF2B5EF4-FFF2-40B4-BE49-F238E27FC236}">
                <a16:creationId xmlns:a16="http://schemas.microsoft.com/office/drawing/2014/main" id="{B4438EF2-5140-AB42-8AF2-34901F90C36F}"/>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Tree>
    <p:extLst>
      <p:ext uri="{BB962C8B-B14F-4D97-AF65-F5344CB8AC3E}">
        <p14:creationId xmlns:p14="http://schemas.microsoft.com/office/powerpoint/2010/main" val="30015817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Visualization (script4)</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70</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At the command prompt, type:</a:t>
            </a:r>
          </a:p>
          <a:p>
            <a:pPr marL="274320" lvl="1" indent="0">
              <a:buFont typeface="Lucida Grande" pitchFamily="123" charset="0"/>
              <a:buNone/>
            </a:pPr>
            <a:r>
              <a:rPr lang="en-US" sz="2600" dirty="0">
                <a:latin typeface="Courier" pitchFamily="2" charset="0"/>
              </a:rPr>
              <a:t>		./script4_viz.sh</a:t>
            </a:r>
            <a:endParaRPr lang="en-US" sz="2800" dirty="0"/>
          </a:p>
          <a:p>
            <a:r>
              <a:rPr lang="en-US" sz="2800" dirty="0"/>
              <a:t>Example: P0</a:t>
            </a:r>
          </a:p>
          <a:p>
            <a:r>
              <a:rPr lang="en-US" sz="2800" dirty="0"/>
              <a:t>You do: Try E11.5</a:t>
            </a:r>
          </a:p>
        </p:txBody>
      </p:sp>
    </p:spTree>
    <p:extLst>
      <p:ext uri="{BB962C8B-B14F-4D97-AF65-F5344CB8AC3E}">
        <p14:creationId xmlns:p14="http://schemas.microsoft.com/office/powerpoint/2010/main" val="648795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Lets see the data</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71</a:t>
            </a:fld>
            <a:endParaRPr lang="en-US"/>
          </a:p>
        </p:txBody>
      </p:sp>
      <p:sp>
        <p:nvSpPr>
          <p:cNvPr id="5" name="Content Placeholder 2">
            <a:extLst>
              <a:ext uri="{FF2B5EF4-FFF2-40B4-BE49-F238E27FC236}">
                <a16:creationId xmlns:a16="http://schemas.microsoft.com/office/drawing/2014/main" id="{023AACB2-1383-524D-B0E2-4ED6E032AB8E}"/>
              </a:ext>
            </a:extLst>
          </p:cNvPr>
          <p:cNvSpPr txBox="1">
            <a:spLocks/>
          </p:cNvSpPr>
          <p:nvPr/>
        </p:nvSpPr>
        <p:spPr>
          <a:xfrm>
            <a:off x="948107" y="1025884"/>
            <a:ext cx="8595360" cy="635620"/>
          </a:xfrm>
          <a:prstGeom prst="rect">
            <a:avLst/>
          </a:prstGeom>
        </p:spPr>
        <p:txBody>
          <a:bodyPr>
            <a:normAutofit lnSpcReduction="1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a:t>Use Integrated Genome Viewer</a:t>
            </a:r>
            <a:endParaRPr lang="en-US" sz="2800" dirty="0"/>
          </a:p>
        </p:txBody>
      </p:sp>
      <p:sp>
        <p:nvSpPr>
          <p:cNvPr id="6" name="Rectangle 5">
            <a:extLst>
              <a:ext uri="{FF2B5EF4-FFF2-40B4-BE49-F238E27FC236}">
                <a16:creationId xmlns:a16="http://schemas.microsoft.com/office/drawing/2014/main" id="{485B6D10-3D4E-BB4E-8195-A5A0EA49626E}"/>
              </a:ext>
            </a:extLst>
          </p:cNvPr>
          <p:cNvSpPr/>
          <p:nvPr/>
        </p:nvSpPr>
        <p:spPr>
          <a:xfrm>
            <a:off x="285045" y="1798983"/>
            <a:ext cx="8392790" cy="2308324"/>
          </a:xfrm>
          <a:prstGeom prst="rect">
            <a:avLst/>
          </a:prstGeom>
        </p:spPr>
        <p:txBody>
          <a:bodyPr wrap="square">
            <a:spAutoFit/>
          </a:bodyPr>
          <a:lstStyle/>
          <a:p>
            <a:r>
              <a:rPr lang="en-US" sz="1200" dirty="0">
                <a:latin typeface="Courier" pitchFamily="2" charset="0"/>
              </a:rPr>
              <a:t>module load IGV</a:t>
            </a:r>
          </a:p>
          <a:p>
            <a:endParaRPr lang="en-US" sz="1200" dirty="0">
              <a:latin typeface="Courier" pitchFamily="2" charset="0"/>
            </a:endParaRPr>
          </a:p>
          <a:p>
            <a:r>
              <a:rPr lang="en-US" sz="1200" dirty="0" err="1">
                <a:latin typeface="Courier" pitchFamily="2" charset="0"/>
              </a:rPr>
              <a:t>igv.sh</a:t>
            </a:r>
            <a:r>
              <a:rPr lang="en-US" sz="1200" dirty="0">
                <a:latin typeface="Courier" pitchFamily="2" charset="0"/>
              </a:rPr>
              <a:t> &amp;</a:t>
            </a:r>
          </a:p>
          <a:p>
            <a:endParaRPr lang="en-US" sz="1200" dirty="0">
              <a:latin typeface="Courier" pitchFamily="2" charset="0"/>
            </a:endParaRPr>
          </a:p>
          <a:p>
            <a:pPr lvl="1"/>
            <a:r>
              <a:rPr lang="en-US" sz="1200" dirty="0">
                <a:latin typeface="Courier" pitchFamily="2" charset="0"/>
              </a:rPr>
              <a:t>(1. load genome mm10 (top left))</a:t>
            </a:r>
          </a:p>
          <a:p>
            <a:pPr lvl="1"/>
            <a:endParaRPr lang="en-US" sz="1200" dirty="0">
              <a:latin typeface="Courier" pitchFamily="2" charset="0"/>
            </a:endParaRPr>
          </a:p>
          <a:p>
            <a:pPr lvl="1"/>
            <a:r>
              <a:rPr lang="en-US" sz="1200" dirty="0">
                <a:latin typeface="Courier" pitchFamily="2" charset="0"/>
              </a:rPr>
              <a:t>(2. File -&gt; Load from File (load </a:t>
            </a:r>
            <a:r>
              <a:rPr lang="en-US" sz="1200" dirty="0" err="1">
                <a:solidFill>
                  <a:srgbClr val="FF0000"/>
                </a:solidFill>
                <a:latin typeface="Courier" pitchFamily="2" charset="0"/>
              </a:rPr>
              <a:t>bw</a:t>
            </a:r>
            <a:r>
              <a:rPr lang="en-US" sz="1200" dirty="0">
                <a:latin typeface="Courier" pitchFamily="2" charset="0"/>
              </a:rPr>
              <a:t> files):</a:t>
            </a:r>
          </a:p>
          <a:p>
            <a:pPr lvl="1"/>
            <a:r>
              <a:rPr lang="en-US" sz="1200" dirty="0" err="1">
                <a:latin typeface="Courier" pitchFamily="2" charset="0"/>
              </a:rPr>
              <a:t>gene_expr</a:t>
            </a:r>
            <a:r>
              <a:rPr lang="en-US" sz="1200" dirty="0">
                <a:latin typeface="Courier" pitchFamily="2" charset="0"/>
              </a:rPr>
              <a:t>/</a:t>
            </a:r>
            <a:r>
              <a:rPr lang="en-US" sz="1200" dirty="0" err="1">
                <a:latin typeface="Courier" pitchFamily="2" charset="0"/>
              </a:rPr>
              <a:t>rna_analysis</a:t>
            </a:r>
            <a:r>
              <a:rPr lang="en-US" sz="1200" dirty="0">
                <a:latin typeface="Courier" pitchFamily="2" charset="0"/>
              </a:rPr>
              <a:t>/</a:t>
            </a:r>
            <a:r>
              <a:rPr lang="en-US" sz="1200" dirty="0" err="1">
                <a:latin typeface="Courier" pitchFamily="2" charset="0"/>
              </a:rPr>
              <a:t>browser_files</a:t>
            </a:r>
            <a:r>
              <a:rPr lang="en-US" sz="1200" dirty="0">
                <a:latin typeface="Courier" pitchFamily="2" charset="0"/>
              </a:rPr>
              <a:t>)</a:t>
            </a:r>
          </a:p>
          <a:p>
            <a:pPr lvl="1"/>
            <a:endParaRPr lang="en-US" sz="1200" dirty="0">
              <a:latin typeface="Courier" pitchFamily="2" charset="0"/>
            </a:endParaRPr>
          </a:p>
          <a:p>
            <a:pPr lvl="1"/>
            <a:r>
              <a:rPr lang="en-US" sz="1200" dirty="0">
                <a:latin typeface="Courier" pitchFamily="2" charset="0"/>
              </a:rPr>
              <a:t>(3. go to chr19)</a:t>
            </a:r>
          </a:p>
          <a:p>
            <a:pPr lvl="1"/>
            <a:endParaRPr lang="en-US" sz="1200" dirty="0">
              <a:latin typeface="Courier" pitchFamily="2" charset="0"/>
            </a:endParaRPr>
          </a:p>
          <a:p>
            <a:pPr lvl="1"/>
            <a:r>
              <a:rPr lang="en-US" sz="1200" dirty="0">
                <a:latin typeface="Courier" pitchFamily="2" charset="0"/>
              </a:rPr>
              <a:t>(4). </a:t>
            </a:r>
            <a:r>
              <a:rPr lang="en-US" sz="1200" dirty="0" err="1">
                <a:latin typeface="Courier" pitchFamily="2" charset="0"/>
              </a:rPr>
              <a:t>Autoscale</a:t>
            </a:r>
            <a:r>
              <a:rPr lang="en-US" sz="1200" dirty="0">
                <a:latin typeface="Courier" pitchFamily="2" charset="0"/>
              </a:rPr>
              <a:t> tracks (right-click on track).</a:t>
            </a:r>
          </a:p>
        </p:txBody>
      </p:sp>
    </p:spTree>
    <p:extLst>
      <p:ext uri="{BB962C8B-B14F-4D97-AF65-F5344CB8AC3E}">
        <p14:creationId xmlns:p14="http://schemas.microsoft.com/office/powerpoint/2010/main" val="1439552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2915-3B10-6144-998B-2C5E1E0FD5C4}"/>
              </a:ext>
            </a:extLst>
          </p:cNvPr>
          <p:cNvSpPr>
            <a:spLocks noGrp="1"/>
          </p:cNvSpPr>
          <p:nvPr>
            <p:ph type="title"/>
          </p:nvPr>
        </p:nvSpPr>
        <p:spPr/>
        <p:txBody>
          <a:bodyPr/>
          <a:lstStyle/>
          <a:p>
            <a:r>
              <a:rPr lang="en-US" dirty="0"/>
              <a:t>Mission accomplished: Morning</a:t>
            </a:r>
          </a:p>
        </p:txBody>
      </p:sp>
      <p:sp>
        <p:nvSpPr>
          <p:cNvPr id="3" name="Slide Number Placeholder 2">
            <a:extLst>
              <a:ext uri="{FF2B5EF4-FFF2-40B4-BE49-F238E27FC236}">
                <a16:creationId xmlns:a16="http://schemas.microsoft.com/office/drawing/2014/main" id="{A9864FA3-2BB9-CB48-A6A0-841AA01D5D8C}"/>
              </a:ext>
            </a:extLst>
          </p:cNvPr>
          <p:cNvSpPr>
            <a:spLocks noGrp="1"/>
          </p:cNvSpPr>
          <p:nvPr>
            <p:ph type="sldNum" sz="quarter" idx="10"/>
          </p:nvPr>
        </p:nvSpPr>
        <p:spPr/>
        <p:txBody>
          <a:bodyPr/>
          <a:lstStyle/>
          <a:p>
            <a:pPr>
              <a:defRPr/>
            </a:pPr>
            <a:fld id="{A8C65370-7898-40B8-8246-60A93FC25CB8}" type="slidenum">
              <a:rPr lang="en-US" smtClean="0"/>
              <a:pPr>
                <a:defRPr/>
              </a:pPr>
              <a:t>72</a:t>
            </a:fld>
            <a:endParaRPr lang="en-US"/>
          </a:p>
        </p:txBody>
      </p:sp>
      <p:sp>
        <p:nvSpPr>
          <p:cNvPr id="4" name="TextBox 3">
            <a:extLst>
              <a:ext uri="{FF2B5EF4-FFF2-40B4-BE49-F238E27FC236}">
                <a16:creationId xmlns:a16="http://schemas.microsoft.com/office/drawing/2014/main" id="{70A21E18-93B5-D54C-80D6-8EA1A948A7C8}"/>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5" name="Straight Arrow Connector 4">
            <a:extLst>
              <a:ext uri="{FF2B5EF4-FFF2-40B4-BE49-F238E27FC236}">
                <a16:creationId xmlns:a16="http://schemas.microsoft.com/office/drawing/2014/main" id="{7D1A1022-FB59-904C-AEA0-C7F5BC1336B5}"/>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E1414F-B153-8146-86C5-0EF368498AB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7" name="TextBox 6">
            <a:extLst>
              <a:ext uri="{FF2B5EF4-FFF2-40B4-BE49-F238E27FC236}">
                <a16:creationId xmlns:a16="http://schemas.microsoft.com/office/drawing/2014/main" id="{B9553785-68FF-BA49-9EC4-414392242C7E}"/>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8" name="Rectangle 7">
            <a:extLst>
              <a:ext uri="{FF2B5EF4-FFF2-40B4-BE49-F238E27FC236}">
                <a16:creationId xmlns:a16="http://schemas.microsoft.com/office/drawing/2014/main" id="{658FD6BA-F216-C94C-8CCC-F29CA284EBDB}"/>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31BB217D-CC55-FB4E-A90A-D1E59E829A12}"/>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0" name="Straight Arrow Connector 9">
            <a:extLst>
              <a:ext uri="{FF2B5EF4-FFF2-40B4-BE49-F238E27FC236}">
                <a16:creationId xmlns:a16="http://schemas.microsoft.com/office/drawing/2014/main" id="{E2B73E4D-1979-1549-AA94-CC118A6C4DA0}"/>
              </a:ext>
            </a:extLst>
          </p:cNvPr>
          <p:cNvCxnSpPr>
            <a:cxnSpLocks/>
            <a:stCxn id="9"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C558549-018E-DF49-B1F6-53AC293FAAD6}"/>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2" name="TextBox 11">
            <a:extLst>
              <a:ext uri="{FF2B5EF4-FFF2-40B4-BE49-F238E27FC236}">
                <a16:creationId xmlns:a16="http://schemas.microsoft.com/office/drawing/2014/main" id="{29247292-A15A-3947-87C2-F57FC8BA446B}"/>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3" name="Rectangle 12">
            <a:extLst>
              <a:ext uri="{FF2B5EF4-FFF2-40B4-BE49-F238E27FC236}">
                <a16:creationId xmlns:a16="http://schemas.microsoft.com/office/drawing/2014/main" id="{723A04FD-3BD3-B840-8A75-7D2E58FC1283}"/>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4" name="TextBox 13">
            <a:extLst>
              <a:ext uri="{FF2B5EF4-FFF2-40B4-BE49-F238E27FC236}">
                <a16:creationId xmlns:a16="http://schemas.microsoft.com/office/drawing/2014/main" id="{E1962A24-BCAF-0E4A-811A-190EA018B6A9}"/>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sp>
        <p:nvSpPr>
          <p:cNvPr id="29" name="TextBox 28">
            <a:extLst>
              <a:ext uri="{FF2B5EF4-FFF2-40B4-BE49-F238E27FC236}">
                <a16:creationId xmlns:a16="http://schemas.microsoft.com/office/drawing/2014/main" id="{B5470F3C-1415-664E-BDF1-09D95BBB3D57}"/>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0" name="TextBox 29">
            <a:extLst>
              <a:ext uri="{FF2B5EF4-FFF2-40B4-BE49-F238E27FC236}">
                <a16:creationId xmlns:a16="http://schemas.microsoft.com/office/drawing/2014/main" id="{1FB60037-D365-BC4D-A76A-3325CA1CC2DD}"/>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1" name="Rectangle 30">
            <a:extLst>
              <a:ext uri="{FF2B5EF4-FFF2-40B4-BE49-F238E27FC236}">
                <a16:creationId xmlns:a16="http://schemas.microsoft.com/office/drawing/2014/main" id="{BC9E4E19-5BB9-D34E-9836-BCD1817ACE14}"/>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cxnSp>
        <p:nvCxnSpPr>
          <p:cNvPr id="32" name="Straight Arrow Connector 31">
            <a:extLst>
              <a:ext uri="{FF2B5EF4-FFF2-40B4-BE49-F238E27FC236}">
                <a16:creationId xmlns:a16="http://schemas.microsoft.com/office/drawing/2014/main" id="{BBD56752-A170-1C4E-855C-AE4B14320D50}"/>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7E577B3-82BC-314D-A147-596D0DD40D12}"/>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1355F07-F741-6741-BC72-F6649AE20308}"/>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36" name="Rectangle 35">
            <a:extLst>
              <a:ext uri="{FF2B5EF4-FFF2-40B4-BE49-F238E27FC236}">
                <a16:creationId xmlns:a16="http://schemas.microsoft.com/office/drawing/2014/main" id="{8F2947D0-19BD-9347-9C5C-90B7E8792203}"/>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37" name="TextBox 36">
            <a:extLst>
              <a:ext uri="{FF2B5EF4-FFF2-40B4-BE49-F238E27FC236}">
                <a16:creationId xmlns:a16="http://schemas.microsoft.com/office/drawing/2014/main" id="{BA4C83F7-B31C-DA4A-809A-C9BC1A61118A}"/>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38" name="TextBox 37">
            <a:extLst>
              <a:ext uri="{FF2B5EF4-FFF2-40B4-BE49-F238E27FC236}">
                <a16:creationId xmlns:a16="http://schemas.microsoft.com/office/drawing/2014/main" id="{78094DA3-B31D-AC40-A751-8A13B4E6D434}"/>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cxnSp>
        <p:nvCxnSpPr>
          <p:cNvPr id="41" name="Straight Arrow Connector 40">
            <a:extLst>
              <a:ext uri="{FF2B5EF4-FFF2-40B4-BE49-F238E27FC236}">
                <a16:creationId xmlns:a16="http://schemas.microsoft.com/office/drawing/2014/main" id="{2FC299A5-3F2F-CC46-BF33-F92818C7DF62}"/>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C5ED807A-E44D-5E4B-9E57-354058182AC0}"/>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863F8274-7B07-9845-9606-79BB678F1735}"/>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62" name="Straight Arrow Connector 61">
            <a:extLst>
              <a:ext uri="{FF2B5EF4-FFF2-40B4-BE49-F238E27FC236}">
                <a16:creationId xmlns:a16="http://schemas.microsoft.com/office/drawing/2014/main" id="{D73AA645-24A8-6342-8D42-E0C5362A432F}"/>
              </a:ext>
            </a:extLst>
          </p:cNvPr>
          <p:cNvCxnSpPr>
            <a:cxnSpLocks/>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AA6A7888-C3FA-D843-B164-66412E5823B2}"/>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64" name="Rectangle 63">
            <a:extLst>
              <a:ext uri="{FF2B5EF4-FFF2-40B4-BE49-F238E27FC236}">
                <a16:creationId xmlns:a16="http://schemas.microsoft.com/office/drawing/2014/main" id="{5096A87C-1DFF-2E49-96FA-88FF0CDE1A1F}"/>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65" name="TextBox 64">
            <a:extLst>
              <a:ext uri="{FF2B5EF4-FFF2-40B4-BE49-F238E27FC236}">
                <a16:creationId xmlns:a16="http://schemas.microsoft.com/office/drawing/2014/main" id="{B263445A-5451-D446-BEF7-416FD7A0F4E5}"/>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66" name="Straight Arrow Connector 65">
            <a:extLst>
              <a:ext uri="{FF2B5EF4-FFF2-40B4-BE49-F238E27FC236}">
                <a16:creationId xmlns:a16="http://schemas.microsoft.com/office/drawing/2014/main" id="{5F6D88D1-6CFF-4D42-BB60-7AE67E3E630A}"/>
              </a:ext>
            </a:extLst>
          </p:cNvPr>
          <p:cNvCxnSpPr>
            <a:cxnSpLocks/>
            <a:stCxn id="6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0E7BA2C4-A36D-1C49-B85C-F2C5F4AEF42C}"/>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68" name="TextBox 67">
            <a:extLst>
              <a:ext uri="{FF2B5EF4-FFF2-40B4-BE49-F238E27FC236}">
                <a16:creationId xmlns:a16="http://schemas.microsoft.com/office/drawing/2014/main" id="{235C3E22-727A-F140-9DC8-642AD7227C8A}"/>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69" name="Rectangle 68">
            <a:extLst>
              <a:ext uri="{FF2B5EF4-FFF2-40B4-BE49-F238E27FC236}">
                <a16:creationId xmlns:a16="http://schemas.microsoft.com/office/drawing/2014/main" id="{96A552F0-9622-C44B-9DFF-12CD9D237E76}"/>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70" name="Picture 69">
            <a:extLst>
              <a:ext uri="{FF2B5EF4-FFF2-40B4-BE49-F238E27FC236}">
                <a16:creationId xmlns:a16="http://schemas.microsoft.com/office/drawing/2014/main" id="{CDAFC121-7C7D-A547-9DE1-750EE4C7C334}"/>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
        <p:nvSpPr>
          <p:cNvPr id="80" name="TextBox 79">
            <a:extLst>
              <a:ext uri="{FF2B5EF4-FFF2-40B4-BE49-F238E27FC236}">
                <a16:creationId xmlns:a16="http://schemas.microsoft.com/office/drawing/2014/main" id="{B4438EF2-5140-AB42-8AF2-34901F90C36F}"/>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15" name="TextBox 14">
            <a:extLst>
              <a:ext uri="{FF2B5EF4-FFF2-40B4-BE49-F238E27FC236}">
                <a16:creationId xmlns:a16="http://schemas.microsoft.com/office/drawing/2014/main" id="{B8AF1403-435F-814F-B8C6-6617240FBE6B}"/>
              </a:ext>
            </a:extLst>
          </p:cNvPr>
          <p:cNvSpPr txBox="1"/>
          <p:nvPr/>
        </p:nvSpPr>
        <p:spPr>
          <a:xfrm>
            <a:off x="1084729" y="5531224"/>
            <a:ext cx="2411366" cy="369332"/>
          </a:xfrm>
          <a:prstGeom prst="rect">
            <a:avLst/>
          </a:prstGeom>
          <a:noFill/>
        </p:spPr>
        <p:txBody>
          <a:bodyPr wrap="none" rtlCol="0">
            <a:spAutoFit/>
          </a:bodyPr>
          <a:lstStyle/>
          <a:p>
            <a:r>
              <a:rPr lang="en-US" dirty="0"/>
              <a:t>Questions? Comments?</a:t>
            </a:r>
          </a:p>
        </p:txBody>
      </p:sp>
    </p:spTree>
    <p:extLst>
      <p:ext uri="{BB962C8B-B14F-4D97-AF65-F5344CB8AC3E}">
        <p14:creationId xmlns:p14="http://schemas.microsoft.com/office/powerpoint/2010/main" val="864503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A3-A8F8-BF4F-9264-6E09DB890E59}"/>
              </a:ext>
            </a:extLst>
          </p:cNvPr>
          <p:cNvSpPr>
            <a:spLocks noGrp="1"/>
          </p:cNvSpPr>
          <p:nvPr>
            <p:ph type="title"/>
          </p:nvPr>
        </p:nvSpPr>
        <p:spPr/>
        <p:txBody>
          <a:bodyPr/>
          <a:lstStyle/>
          <a:p>
            <a:r>
              <a:rPr lang="en-US" dirty="0"/>
              <a:t>Overview of Afternoon</a:t>
            </a:r>
          </a:p>
        </p:txBody>
      </p:sp>
      <p:sp>
        <p:nvSpPr>
          <p:cNvPr id="3" name="Slide Number Placeholder 2">
            <a:extLst>
              <a:ext uri="{FF2B5EF4-FFF2-40B4-BE49-F238E27FC236}">
                <a16:creationId xmlns:a16="http://schemas.microsoft.com/office/drawing/2014/main" id="{E6E0DC84-8323-144E-B7B5-EC7687F45AF8}"/>
              </a:ext>
            </a:extLst>
          </p:cNvPr>
          <p:cNvSpPr>
            <a:spLocks noGrp="1"/>
          </p:cNvSpPr>
          <p:nvPr>
            <p:ph type="sldNum" sz="quarter" idx="10"/>
          </p:nvPr>
        </p:nvSpPr>
        <p:spPr/>
        <p:txBody>
          <a:bodyPr/>
          <a:lstStyle/>
          <a:p>
            <a:pPr>
              <a:defRPr/>
            </a:pPr>
            <a:fld id="{A8C65370-7898-40B8-8246-60A93FC25CB8}" type="slidenum">
              <a:rPr lang="en-US" smtClean="0"/>
              <a:pPr>
                <a:defRPr/>
              </a:pPr>
              <a:t>73</a:t>
            </a:fld>
            <a:endParaRPr lang="en-US"/>
          </a:p>
        </p:txBody>
      </p:sp>
      <p:sp>
        <p:nvSpPr>
          <p:cNvPr id="4" name="TextBox 3">
            <a:extLst>
              <a:ext uri="{FF2B5EF4-FFF2-40B4-BE49-F238E27FC236}">
                <a16:creationId xmlns:a16="http://schemas.microsoft.com/office/drawing/2014/main" id="{58E1789B-A2B0-C243-BA7D-17E0024CEF2C}"/>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6" name="Straight Arrow Connector 5">
            <a:extLst>
              <a:ext uri="{FF2B5EF4-FFF2-40B4-BE49-F238E27FC236}">
                <a16:creationId xmlns:a16="http://schemas.microsoft.com/office/drawing/2014/main" id="{65DF3458-4354-9C4A-BF97-FFC3AB254AB4}"/>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FF4E33-EE3D-DF46-A416-1DC44DCF750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8" name="TextBox 7">
            <a:extLst>
              <a:ext uri="{FF2B5EF4-FFF2-40B4-BE49-F238E27FC236}">
                <a16:creationId xmlns:a16="http://schemas.microsoft.com/office/drawing/2014/main" id="{E0AF6520-A171-3241-AC18-B0D3DA7B0229}"/>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10" name="Rectangle 9">
            <a:extLst>
              <a:ext uri="{FF2B5EF4-FFF2-40B4-BE49-F238E27FC236}">
                <a16:creationId xmlns:a16="http://schemas.microsoft.com/office/drawing/2014/main" id="{2A31F10E-3607-7449-A361-4ED524F18395}"/>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8772D171-65EA-5547-B383-ED6371AA856A}"/>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2" name="Straight Arrow Connector 11">
            <a:extLst>
              <a:ext uri="{FF2B5EF4-FFF2-40B4-BE49-F238E27FC236}">
                <a16:creationId xmlns:a16="http://schemas.microsoft.com/office/drawing/2014/main" id="{7666CC7F-C99F-C549-8D08-346F76AD007F}"/>
              </a:ext>
            </a:extLst>
          </p:cNvPr>
          <p:cNvCxnSpPr>
            <a:cxnSpLocks/>
            <a:stCxn id="11"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72EC4C-7E58-7942-8CD1-5F61D8B2A2B4}"/>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4" name="TextBox 13">
            <a:extLst>
              <a:ext uri="{FF2B5EF4-FFF2-40B4-BE49-F238E27FC236}">
                <a16:creationId xmlns:a16="http://schemas.microsoft.com/office/drawing/2014/main" id="{210866FA-A650-5F4F-9922-0B86722B58BE}"/>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5" name="Rectangle 14">
            <a:extLst>
              <a:ext uri="{FF2B5EF4-FFF2-40B4-BE49-F238E27FC236}">
                <a16:creationId xmlns:a16="http://schemas.microsoft.com/office/drawing/2014/main" id="{76478B9C-E9C4-A245-A01B-CADF255834DA}"/>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0" name="TextBox 19">
            <a:extLst>
              <a:ext uri="{FF2B5EF4-FFF2-40B4-BE49-F238E27FC236}">
                <a16:creationId xmlns:a16="http://schemas.microsoft.com/office/drawing/2014/main" id="{E1D46893-A79A-B540-9778-44A9198E82B2}"/>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cxnSp>
        <p:nvCxnSpPr>
          <p:cNvPr id="21" name="Straight Arrow Connector 20">
            <a:extLst>
              <a:ext uri="{FF2B5EF4-FFF2-40B4-BE49-F238E27FC236}">
                <a16:creationId xmlns:a16="http://schemas.microsoft.com/office/drawing/2014/main" id="{B24BE99C-4A90-2D49-81E9-3C59FA3FDFA5}"/>
              </a:ext>
            </a:extLst>
          </p:cNvPr>
          <p:cNvCxnSpPr>
            <a:cxnSpLocks/>
            <a:stCxn id="20" idx="3"/>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C98711F-8CEB-2744-B7E6-0BA20F3E941D}"/>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23" name="TextBox 22">
            <a:extLst>
              <a:ext uri="{FF2B5EF4-FFF2-40B4-BE49-F238E27FC236}">
                <a16:creationId xmlns:a16="http://schemas.microsoft.com/office/drawing/2014/main" id="{A918308F-B856-CD40-AC16-8F90255F9437}"/>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24" name="Rectangle 23">
            <a:extLst>
              <a:ext uri="{FF2B5EF4-FFF2-40B4-BE49-F238E27FC236}">
                <a16:creationId xmlns:a16="http://schemas.microsoft.com/office/drawing/2014/main" id="{81EBBE8B-4F78-C14F-8950-B59DD153F6A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5" name="TextBox 24">
            <a:extLst>
              <a:ext uri="{FF2B5EF4-FFF2-40B4-BE49-F238E27FC236}">
                <a16:creationId xmlns:a16="http://schemas.microsoft.com/office/drawing/2014/main" id="{A8B3D841-7E30-3244-B889-84CBF1745D4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26" name="Straight Arrow Connector 25">
            <a:extLst>
              <a:ext uri="{FF2B5EF4-FFF2-40B4-BE49-F238E27FC236}">
                <a16:creationId xmlns:a16="http://schemas.microsoft.com/office/drawing/2014/main" id="{19443997-8DBD-5449-9A95-857945C2A0BD}"/>
              </a:ext>
            </a:extLst>
          </p:cNvPr>
          <p:cNvCxnSpPr>
            <a:cxnSpLocks/>
            <a:stCxn id="2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EC97AE9-94B3-B14A-873A-5C350558105B}"/>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28" name="TextBox 27">
            <a:extLst>
              <a:ext uri="{FF2B5EF4-FFF2-40B4-BE49-F238E27FC236}">
                <a16:creationId xmlns:a16="http://schemas.microsoft.com/office/drawing/2014/main" id="{5A4F9A04-2D42-3F42-8532-A45B00B1CEC5}"/>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29" name="Rectangle 28">
            <a:extLst>
              <a:ext uri="{FF2B5EF4-FFF2-40B4-BE49-F238E27FC236}">
                <a16:creationId xmlns:a16="http://schemas.microsoft.com/office/drawing/2014/main" id="{3A051ADE-AFF7-FF4C-B5A0-AB0D975E8650}"/>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30" name="Picture 29">
            <a:extLst>
              <a:ext uri="{FF2B5EF4-FFF2-40B4-BE49-F238E27FC236}">
                <a16:creationId xmlns:a16="http://schemas.microsoft.com/office/drawing/2014/main" id="{8C59CCF1-C417-9C4C-956B-B06844EC13EB}"/>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
        <p:nvSpPr>
          <p:cNvPr id="32" name="TextBox 31">
            <a:extLst>
              <a:ext uri="{FF2B5EF4-FFF2-40B4-BE49-F238E27FC236}">
                <a16:creationId xmlns:a16="http://schemas.microsoft.com/office/drawing/2014/main" id="{57DC7661-ABE5-F24A-815B-02EF192D3C49}"/>
              </a:ext>
            </a:extLst>
          </p:cNvPr>
          <p:cNvSpPr txBox="1"/>
          <p:nvPr/>
        </p:nvSpPr>
        <p:spPr>
          <a:xfrm>
            <a:off x="4271735" y="3709693"/>
            <a:ext cx="1358178" cy="584775"/>
          </a:xfrm>
          <a:prstGeom prst="rect">
            <a:avLst/>
          </a:prstGeom>
          <a:noFill/>
        </p:spPr>
        <p:txBody>
          <a:bodyPr wrap="square" rtlCol="0">
            <a:spAutoFit/>
          </a:bodyPr>
          <a:lstStyle/>
          <a:p>
            <a:pPr algn="ctr"/>
            <a:r>
              <a:rPr lang="en-US" sz="1600" dirty="0">
                <a:solidFill>
                  <a:srgbClr val="FF0000"/>
                </a:solidFill>
              </a:rPr>
              <a:t>Quantification </a:t>
            </a:r>
          </a:p>
          <a:p>
            <a:pPr algn="ctr"/>
            <a:endParaRPr lang="en-US" sz="1600" dirty="0">
              <a:solidFill>
                <a:srgbClr val="FF0000"/>
              </a:solidFill>
            </a:endParaRPr>
          </a:p>
        </p:txBody>
      </p:sp>
      <p:sp>
        <p:nvSpPr>
          <p:cNvPr id="33" name="Rectangle 32">
            <a:extLst>
              <a:ext uri="{FF2B5EF4-FFF2-40B4-BE49-F238E27FC236}">
                <a16:creationId xmlns:a16="http://schemas.microsoft.com/office/drawing/2014/main" id="{35EEFCAC-403C-1E4E-9427-70C3B9F989EA}"/>
              </a:ext>
            </a:extLst>
          </p:cNvPr>
          <p:cNvSpPr/>
          <p:nvPr/>
        </p:nvSpPr>
        <p:spPr>
          <a:xfrm>
            <a:off x="5207301" y="3504706"/>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4" name="Straight Arrow Connector 33">
            <a:extLst>
              <a:ext uri="{FF2B5EF4-FFF2-40B4-BE49-F238E27FC236}">
                <a16:creationId xmlns:a16="http://schemas.microsoft.com/office/drawing/2014/main" id="{5057CE0F-20C3-3F4D-99EC-32AE665AE9E1}"/>
              </a:ext>
            </a:extLst>
          </p:cNvPr>
          <p:cNvCxnSpPr>
            <a:cxnSpLocks/>
          </p:cNvCxnSpPr>
          <p:nvPr/>
        </p:nvCxnSpPr>
        <p:spPr>
          <a:xfrm>
            <a:off x="4450234" y="2263960"/>
            <a:ext cx="1117650" cy="907124"/>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8A116BA-0B5F-3542-9D07-E1C9DC72201F}"/>
              </a:ext>
            </a:extLst>
          </p:cNvPr>
          <p:cNvCxnSpPr>
            <a:cxnSpLocks/>
          </p:cNvCxnSpPr>
          <p:nvPr/>
        </p:nvCxnSpPr>
        <p:spPr>
          <a:xfrm>
            <a:off x="5567884" y="3175008"/>
            <a:ext cx="0" cy="104918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D875E3A-331A-914D-9FF5-E4285F8D4A5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7" name="TextBox 36">
            <a:extLst>
              <a:ext uri="{FF2B5EF4-FFF2-40B4-BE49-F238E27FC236}">
                <a16:creationId xmlns:a16="http://schemas.microsoft.com/office/drawing/2014/main" id="{802D13A7-BD21-994C-857E-FCC4AB42BF3E}"/>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8" name="Rectangle 37">
            <a:extLst>
              <a:ext uri="{FF2B5EF4-FFF2-40B4-BE49-F238E27FC236}">
                <a16:creationId xmlns:a16="http://schemas.microsoft.com/office/drawing/2014/main" id="{7696C0CE-442B-7141-8FB8-3C25F5ED3732}"/>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39" name="Straight Arrow Connector 38">
            <a:extLst>
              <a:ext uri="{FF2B5EF4-FFF2-40B4-BE49-F238E27FC236}">
                <a16:creationId xmlns:a16="http://schemas.microsoft.com/office/drawing/2014/main" id="{876EEC0B-EA32-814B-B490-D1550400BE4B}"/>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2848BB-E9AE-3546-A03C-CE3C9387D8C4}"/>
              </a:ext>
            </a:extLst>
          </p:cNvPr>
          <p:cNvSpPr txBox="1"/>
          <p:nvPr/>
        </p:nvSpPr>
        <p:spPr>
          <a:xfrm>
            <a:off x="5570810" y="3422318"/>
            <a:ext cx="1368836" cy="338554"/>
          </a:xfrm>
          <a:prstGeom prst="rect">
            <a:avLst/>
          </a:prstGeom>
          <a:noFill/>
        </p:spPr>
        <p:txBody>
          <a:bodyPr wrap="none" rtlCol="0">
            <a:spAutoFit/>
          </a:bodyPr>
          <a:lstStyle/>
          <a:p>
            <a:r>
              <a:rPr lang="en-US" sz="1600" dirty="0" err="1">
                <a:solidFill>
                  <a:srgbClr val="004278"/>
                </a:solidFill>
              </a:rPr>
              <a:t>featureCounts</a:t>
            </a:r>
            <a:endParaRPr lang="en-US" sz="1600" dirty="0">
              <a:solidFill>
                <a:srgbClr val="004278"/>
              </a:solidFill>
            </a:endParaRPr>
          </a:p>
        </p:txBody>
      </p:sp>
      <p:cxnSp>
        <p:nvCxnSpPr>
          <p:cNvPr id="43" name="Straight Arrow Connector 42">
            <a:extLst>
              <a:ext uri="{FF2B5EF4-FFF2-40B4-BE49-F238E27FC236}">
                <a16:creationId xmlns:a16="http://schemas.microsoft.com/office/drawing/2014/main" id="{E172ED14-B57C-084A-AF73-09D6FD16FCFB}"/>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1B8EF15-8832-BE40-ACFC-B72EF395A5E0}"/>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51" name="Rectangle 50">
            <a:extLst>
              <a:ext uri="{FF2B5EF4-FFF2-40B4-BE49-F238E27FC236}">
                <a16:creationId xmlns:a16="http://schemas.microsoft.com/office/drawing/2014/main" id="{69B2EB45-2E2A-DB4A-897F-49ABBAC349AB}"/>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3" name="TextBox 52">
            <a:extLst>
              <a:ext uri="{FF2B5EF4-FFF2-40B4-BE49-F238E27FC236}">
                <a16:creationId xmlns:a16="http://schemas.microsoft.com/office/drawing/2014/main" id="{C48C3BC3-5612-E247-A6A6-F37A5DF77F3B}"/>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56" name="TextBox 55">
            <a:extLst>
              <a:ext uri="{FF2B5EF4-FFF2-40B4-BE49-F238E27FC236}">
                <a16:creationId xmlns:a16="http://schemas.microsoft.com/office/drawing/2014/main" id="{1DDFD6AF-2A86-BD4A-ADAE-0BDA183A25F9}"/>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sp>
        <p:nvSpPr>
          <p:cNvPr id="68" name="TextBox 67">
            <a:extLst>
              <a:ext uri="{FF2B5EF4-FFF2-40B4-BE49-F238E27FC236}">
                <a16:creationId xmlns:a16="http://schemas.microsoft.com/office/drawing/2014/main" id="{87758260-2029-C245-967E-9D44A9572D19}"/>
              </a:ext>
            </a:extLst>
          </p:cNvPr>
          <p:cNvSpPr txBox="1"/>
          <p:nvPr/>
        </p:nvSpPr>
        <p:spPr>
          <a:xfrm>
            <a:off x="5334783" y="4256309"/>
            <a:ext cx="472950" cy="369332"/>
          </a:xfrm>
          <a:prstGeom prst="rect">
            <a:avLst/>
          </a:prstGeom>
          <a:noFill/>
        </p:spPr>
        <p:txBody>
          <a:bodyPr wrap="none" rtlCol="0">
            <a:spAutoFit/>
          </a:bodyPr>
          <a:lstStyle/>
          <a:p>
            <a:r>
              <a:rPr lang="en-US" dirty="0"/>
              <a:t>csv</a:t>
            </a:r>
          </a:p>
        </p:txBody>
      </p:sp>
      <p:cxnSp>
        <p:nvCxnSpPr>
          <p:cNvPr id="69" name="Straight Arrow Connector 68">
            <a:extLst>
              <a:ext uri="{FF2B5EF4-FFF2-40B4-BE49-F238E27FC236}">
                <a16:creationId xmlns:a16="http://schemas.microsoft.com/office/drawing/2014/main" id="{A900D9B6-DE9B-4746-81FA-2467C0FFDB14}"/>
              </a:ext>
            </a:extLst>
          </p:cNvPr>
          <p:cNvCxnSpPr>
            <a:cxnSpLocks/>
          </p:cNvCxnSpPr>
          <p:nvPr/>
        </p:nvCxnSpPr>
        <p:spPr>
          <a:xfrm>
            <a:off x="870351" y="4405339"/>
            <a:ext cx="1471388" cy="55001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8ED31FC-7E32-ED4C-86D8-EFE82D0525A6}"/>
              </a:ext>
            </a:extLst>
          </p:cNvPr>
          <p:cNvCxnSpPr>
            <a:cxnSpLocks/>
          </p:cNvCxnSpPr>
          <p:nvPr/>
        </p:nvCxnSpPr>
        <p:spPr>
          <a:xfrm>
            <a:off x="2341739" y="4251333"/>
            <a:ext cx="0" cy="704017"/>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7E7A6FB-40C4-874F-AD8A-9F301E94B9C4}"/>
              </a:ext>
            </a:extLst>
          </p:cNvPr>
          <p:cNvCxnSpPr>
            <a:cxnSpLocks/>
          </p:cNvCxnSpPr>
          <p:nvPr/>
        </p:nvCxnSpPr>
        <p:spPr>
          <a:xfrm>
            <a:off x="2341627" y="4950450"/>
            <a:ext cx="0" cy="8048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56A7304B-653B-B041-AB71-500760EDFE24}"/>
              </a:ext>
            </a:extLst>
          </p:cNvPr>
          <p:cNvSpPr txBox="1"/>
          <p:nvPr/>
        </p:nvSpPr>
        <p:spPr>
          <a:xfrm>
            <a:off x="1504232" y="5210825"/>
            <a:ext cx="811441" cy="338554"/>
          </a:xfrm>
          <a:prstGeom prst="rect">
            <a:avLst/>
          </a:prstGeom>
          <a:noFill/>
        </p:spPr>
        <p:txBody>
          <a:bodyPr wrap="none" rtlCol="0">
            <a:spAutoFit/>
          </a:bodyPr>
          <a:lstStyle/>
          <a:p>
            <a:r>
              <a:rPr lang="en-US" sz="1600" dirty="0" err="1">
                <a:solidFill>
                  <a:srgbClr val="004278"/>
                </a:solidFill>
              </a:rPr>
              <a:t>multiqc</a:t>
            </a:r>
            <a:endParaRPr lang="en-US" sz="1600" dirty="0">
              <a:solidFill>
                <a:srgbClr val="004278"/>
              </a:solidFill>
            </a:endParaRPr>
          </a:p>
        </p:txBody>
      </p:sp>
      <p:sp>
        <p:nvSpPr>
          <p:cNvPr id="82" name="TextBox 81">
            <a:extLst>
              <a:ext uri="{FF2B5EF4-FFF2-40B4-BE49-F238E27FC236}">
                <a16:creationId xmlns:a16="http://schemas.microsoft.com/office/drawing/2014/main" id="{A79CF52E-AA74-2E4F-8435-2906635374EA}"/>
              </a:ext>
            </a:extLst>
          </p:cNvPr>
          <p:cNvSpPr txBox="1"/>
          <p:nvPr/>
        </p:nvSpPr>
        <p:spPr>
          <a:xfrm>
            <a:off x="2376345" y="5199489"/>
            <a:ext cx="814747" cy="830997"/>
          </a:xfrm>
          <a:prstGeom prst="rect">
            <a:avLst/>
          </a:prstGeom>
          <a:noFill/>
        </p:spPr>
        <p:txBody>
          <a:bodyPr wrap="square" rtlCol="0">
            <a:spAutoFit/>
          </a:bodyPr>
          <a:lstStyle/>
          <a:p>
            <a:pPr algn="ctr"/>
            <a:r>
              <a:rPr lang="en-US" sz="1600" dirty="0">
                <a:solidFill>
                  <a:srgbClr val="FF0000"/>
                </a:solidFill>
              </a:rPr>
              <a:t>QC</a:t>
            </a:r>
          </a:p>
          <a:p>
            <a:pPr algn="ctr"/>
            <a:r>
              <a:rPr lang="en-US" sz="1600" dirty="0">
                <a:solidFill>
                  <a:srgbClr val="FF0000"/>
                </a:solidFill>
              </a:rPr>
              <a:t> report</a:t>
            </a:r>
          </a:p>
          <a:p>
            <a:pPr algn="ctr"/>
            <a:endParaRPr lang="en-US" sz="1600" dirty="0">
              <a:solidFill>
                <a:srgbClr val="FF0000"/>
              </a:solidFill>
            </a:endParaRPr>
          </a:p>
        </p:txBody>
      </p:sp>
      <p:sp>
        <p:nvSpPr>
          <p:cNvPr id="83" name="Rectangle 82">
            <a:extLst>
              <a:ext uri="{FF2B5EF4-FFF2-40B4-BE49-F238E27FC236}">
                <a16:creationId xmlns:a16="http://schemas.microsoft.com/office/drawing/2014/main" id="{B6F0F895-D691-E945-80BD-CD66DFFAFEAD}"/>
              </a:ext>
            </a:extLst>
          </p:cNvPr>
          <p:cNvSpPr/>
          <p:nvPr/>
        </p:nvSpPr>
        <p:spPr>
          <a:xfrm>
            <a:off x="2620325" y="4981339"/>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84" name="TextBox 83">
            <a:extLst>
              <a:ext uri="{FF2B5EF4-FFF2-40B4-BE49-F238E27FC236}">
                <a16:creationId xmlns:a16="http://schemas.microsoft.com/office/drawing/2014/main" id="{548393F3-7BE7-F347-8CFE-040E1E00930D}"/>
              </a:ext>
            </a:extLst>
          </p:cNvPr>
          <p:cNvSpPr txBox="1"/>
          <p:nvPr/>
        </p:nvSpPr>
        <p:spPr>
          <a:xfrm>
            <a:off x="2005894" y="5770517"/>
            <a:ext cx="671466" cy="369332"/>
          </a:xfrm>
          <a:prstGeom prst="rect">
            <a:avLst/>
          </a:prstGeom>
          <a:noFill/>
        </p:spPr>
        <p:txBody>
          <a:bodyPr wrap="none" rtlCol="0">
            <a:spAutoFit/>
          </a:bodyPr>
          <a:lstStyle/>
          <a:p>
            <a:r>
              <a:rPr lang="en-US" dirty="0"/>
              <a:t>html </a:t>
            </a:r>
          </a:p>
        </p:txBody>
      </p:sp>
      <p:sp>
        <p:nvSpPr>
          <p:cNvPr id="86" name="TextBox 85">
            <a:extLst>
              <a:ext uri="{FF2B5EF4-FFF2-40B4-BE49-F238E27FC236}">
                <a16:creationId xmlns:a16="http://schemas.microsoft.com/office/drawing/2014/main" id="{BFCEF84C-E6D6-7E40-81C3-BAC4D8C16470}"/>
              </a:ext>
            </a:extLst>
          </p:cNvPr>
          <p:cNvSpPr txBox="1"/>
          <p:nvPr/>
        </p:nvSpPr>
        <p:spPr>
          <a:xfrm>
            <a:off x="5855516" y="3967376"/>
            <a:ext cx="1358178" cy="830997"/>
          </a:xfrm>
          <a:prstGeom prst="rect">
            <a:avLst/>
          </a:prstGeom>
          <a:noFill/>
        </p:spPr>
        <p:txBody>
          <a:bodyPr wrap="square" rtlCol="0">
            <a:spAutoFit/>
          </a:bodyPr>
          <a:lstStyle/>
          <a:p>
            <a:pPr algn="ctr"/>
            <a:r>
              <a:rPr lang="en-US" sz="1600" dirty="0">
                <a:solidFill>
                  <a:srgbClr val="FF0000"/>
                </a:solidFill>
              </a:rPr>
              <a:t>Differential Analysis </a:t>
            </a:r>
          </a:p>
          <a:p>
            <a:pPr algn="ctr"/>
            <a:endParaRPr lang="en-US" sz="1600" dirty="0">
              <a:solidFill>
                <a:srgbClr val="FF0000"/>
              </a:solidFill>
            </a:endParaRPr>
          </a:p>
        </p:txBody>
      </p:sp>
      <p:sp>
        <p:nvSpPr>
          <p:cNvPr id="87" name="Rectangle 86">
            <a:extLst>
              <a:ext uri="{FF2B5EF4-FFF2-40B4-BE49-F238E27FC236}">
                <a16:creationId xmlns:a16="http://schemas.microsoft.com/office/drawing/2014/main" id="{2CD58A2E-5DA9-8845-9307-29047DC9F99C}"/>
              </a:ext>
            </a:extLst>
          </p:cNvPr>
          <p:cNvSpPr/>
          <p:nvPr/>
        </p:nvSpPr>
        <p:spPr>
          <a:xfrm>
            <a:off x="6317256" y="3811525"/>
            <a:ext cx="416301" cy="246784"/>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a:t>
            </a:r>
          </a:p>
        </p:txBody>
      </p:sp>
      <p:cxnSp>
        <p:nvCxnSpPr>
          <p:cNvPr id="88" name="Straight Arrow Connector 87">
            <a:extLst>
              <a:ext uri="{FF2B5EF4-FFF2-40B4-BE49-F238E27FC236}">
                <a16:creationId xmlns:a16="http://schemas.microsoft.com/office/drawing/2014/main" id="{86BA7676-92B6-2D49-8638-E32886833623}"/>
              </a:ext>
            </a:extLst>
          </p:cNvPr>
          <p:cNvCxnSpPr>
            <a:cxnSpLocks/>
          </p:cNvCxnSpPr>
          <p:nvPr/>
        </p:nvCxnSpPr>
        <p:spPr>
          <a:xfrm>
            <a:off x="5855516" y="4470350"/>
            <a:ext cx="13320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16674C61-11CF-884F-B4CF-2CB4F9241972}"/>
              </a:ext>
            </a:extLst>
          </p:cNvPr>
          <p:cNvSpPr txBox="1"/>
          <p:nvPr/>
        </p:nvSpPr>
        <p:spPr>
          <a:xfrm>
            <a:off x="6119829" y="4541215"/>
            <a:ext cx="803425" cy="338554"/>
          </a:xfrm>
          <a:prstGeom prst="rect">
            <a:avLst/>
          </a:prstGeom>
          <a:noFill/>
        </p:spPr>
        <p:txBody>
          <a:bodyPr wrap="none" rtlCol="0">
            <a:spAutoFit/>
          </a:bodyPr>
          <a:lstStyle/>
          <a:p>
            <a:r>
              <a:rPr lang="en-US" sz="1600" dirty="0">
                <a:solidFill>
                  <a:srgbClr val="004278"/>
                </a:solidFill>
              </a:rPr>
              <a:t>deSeq2</a:t>
            </a:r>
          </a:p>
        </p:txBody>
      </p:sp>
      <p:sp>
        <p:nvSpPr>
          <p:cNvPr id="92" name="TextBox 91">
            <a:extLst>
              <a:ext uri="{FF2B5EF4-FFF2-40B4-BE49-F238E27FC236}">
                <a16:creationId xmlns:a16="http://schemas.microsoft.com/office/drawing/2014/main" id="{B401ADAB-EB97-3F45-AB5A-FC4D5C3D8AD3}"/>
              </a:ext>
            </a:extLst>
          </p:cNvPr>
          <p:cNvSpPr txBox="1"/>
          <p:nvPr/>
        </p:nvSpPr>
        <p:spPr>
          <a:xfrm>
            <a:off x="7261477" y="4017307"/>
            <a:ext cx="1234312" cy="923330"/>
          </a:xfrm>
          <a:prstGeom prst="rect">
            <a:avLst/>
          </a:prstGeom>
          <a:noFill/>
        </p:spPr>
        <p:txBody>
          <a:bodyPr wrap="none" rtlCol="0">
            <a:spAutoFit/>
          </a:bodyPr>
          <a:lstStyle/>
          <a:p>
            <a:pPr algn="ctr"/>
            <a:r>
              <a:rPr lang="en-US" dirty="0"/>
              <a:t>Differential</a:t>
            </a:r>
          </a:p>
          <a:p>
            <a:pPr algn="ctr"/>
            <a:r>
              <a:rPr lang="en-US" dirty="0"/>
              <a:t>Expressed</a:t>
            </a:r>
          </a:p>
          <a:p>
            <a:pPr algn="ctr"/>
            <a:r>
              <a:rPr lang="en-US" dirty="0"/>
              <a:t>Genes</a:t>
            </a:r>
          </a:p>
        </p:txBody>
      </p:sp>
      <p:sp>
        <p:nvSpPr>
          <p:cNvPr id="93" name="TextBox 92">
            <a:extLst>
              <a:ext uri="{FF2B5EF4-FFF2-40B4-BE49-F238E27FC236}">
                <a16:creationId xmlns:a16="http://schemas.microsoft.com/office/drawing/2014/main" id="{68CE9B91-15A8-584B-9B5F-17F3884E24C0}"/>
              </a:ext>
            </a:extLst>
          </p:cNvPr>
          <p:cNvSpPr txBox="1"/>
          <p:nvPr/>
        </p:nvSpPr>
        <p:spPr>
          <a:xfrm>
            <a:off x="5950837" y="2512701"/>
            <a:ext cx="1329082" cy="646331"/>
          </a:xfrm>
          <a:prstGeom prst="rect">
            <a:avLst/>
          </a:prstGeom>
          <a:noFill/>
        </p:spPr>
        <p:txBody>
          <a:bodyPr wrap="none" rtlCol="0">
            <a:spAutoFit/>
          </a:bodyPr>
          <a:lstStyle/>
          <a:p>
            <a:r>
              <a:rPr lang="en-US" dirty="0"/>
              <a:t>Annotations</a:t>
            </a:r>
          </a:p>
          <a:p>
            <a:pPr algn="ctr"/>
            <a:r>
              <a:rPr lang="en-US" dirty="0"/>
              <a:t>(</a:t>
            </a:r>
            <a:r>
              <a:rPr lang="en-US" dirty="0" err="1"/>
              <a:t>gtf</a:t>
            </a:r>
            <a:r>
              <a:rPr lang="en-US" dirty="0"/>
              <a:t>)</a:t>
            </a:r>
          </a:p>
        </p:txBody>
      </p:sp>
      <p:cxnSp>
        <p:nvCxnSpPr>
          <p:cNvPr id="94" name="Straight Arrow Connector 93">
            <a:extLst>
              <a:ext uri="{FF2B5EF4-FFF2-40B4-BE49-F238E27FC236}">
                <a16:creationId xmlns:a16="http://schemas.microsoft.com/office/drawing/2014/main" id="{6612648F-4165-0642-968D-05BACFD44BF2}"/>
              </a:ext>
            </a:extLst>
          </p:cNvPr>
          <p:cNvCxnSpPr>
            <a:cxnSpLocks/>
            <a:stCxn id="93" idx="1"/>
          </p:cNvCxnSpPr>
          <p:nvPr/>
        </p:nvCxnSpPr>
        <p:spPr>
          <a:xfrm flipH="1">
            <a:off x="5564961" y="2835867"/>
            <a:ext cx="385876" cy="33354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025D5A3-E094-914E-8AAA-80E34C8C7B03}"/>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489C814-3B9F-B341-B6CB-B7ABC59700B2}"/>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4AE01E7A-9A6B-C94A-88F5-0A8698659766}"/>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103" name="Straight Arrow Connector 102">
            <a:extLst>
              <a:ext uri="{FF2B5EF4-FFF2-40B4-BE49-F238E27FC236}">
                <a16:creationId xmlns:a16="http://schemas.microsoft.com/office/drawing/2014/main" id="{CC276B6A-440D-E841-B83F-9E6F5292AA8E}"/>
              </a:ext>
            </a:extLst>
          </p:cNvPr>
          <p:cNvCxnSpPr>
            <a:cxnSpLocks/>
          </p:cNvCxnSpPr>
          <p:nvPr/>
        </p:nvCxnSpPr>
        <p:spPr>
          <a:xfrm flipH="1">
            <a:off x="2305909" y="4585838"/>
            <a:ext cx="1286412" cy="369512"/>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EC4B91E0-AA1B-C942-BDE3-C39D59C9995D}"/>
              </a:ext>
            </a:extLst>
          </p:cNvPr>
          <p:cNvCxnSpPr>
            <a:cxnSpLocks/>
            <a:stCxn id="68" idx="2"/>
          </p:cNvCxnSpPr>
          <p:nvPr/>
        </p:nvCxnSpPr>
        <p:spPr>
          <a:xfrm flipH="1">
            <a:off x="2341516" y="4625641"/>
            <a:ext cx="3229742" cy="337295"/>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623810E-18D6-1246-854F-5228CC2F9EDB}"/>
              </a:ext>
            </a:extLst>
          </p:cNvPr>
          <p:cNvSpPr/>
          <p:nvPr/>
        </p:nvSpPr>
        <p:spPr>
          <a:xfrm>
            <a:off x="456624" y="3378782"/>
            <a:ext cx="8319069" cy="2913759"/>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261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A3-A8F8-BF4F-9264-6E09DB890E59}"/>
              </a:ext>
            </a:extLst>
          </p:cNvPr>
          <p:cNvSpPr>
            <a:spLocks noGrp="1"/>
          </p:cNvSpPr>
          <p:nvPr>
            <p:ph type="title"/>
          </p:nvPr>
        </p:nvSpPr>
        <p:spPr/>
        <p:txBody>
          <a:bodyPr/>
          <a:lstStyle/>
          <a:p>
            <a:r>
              <a:rPr lang="en-US" dirty="0"/>
              <a:t>Quantification</a:t>
            </a:r>
          </a:p>
        </p:txBody>
      </p:sp>
      <p:sp>
        <p:nvSpPr>
          <p:cNvPr id="3" name="Slide Number Placeholder 2">
            <a:extLst>
              <a:ext uri="{FF2B5EF4-FFF2-40B4-BE49-F238E27FC236}">
                <a16:creationId xmlns:a16="http://schemas.microsoft.com/office/drawing/2014/main" id="{E6E0DC84-8323-144E-B7B5-EC7687F45AF8}"/>
              </a:ext>
            </a:extLst>
          </p:cNvPr>
          <p:cNvSpPr>
            <a:spLocks noGrp="1"/>
          </p:cNvSpPr>
          <p:nvPr>
            <p:ph type="sldNum" sz="quarter" idx="10"/>
          </p:nvPr>
        </p:nvSpPr>
        <p:spPr/>
        <p:txBody>
          <a:bodyPr/>
          <a:lstStyle/>
          <a:p>
            <a:pPr>
              <a:defRPr/>
            </a:pPr>
            <a:fld id="{A8C65370-7898-40B8-8246-60A93FC25CB8}" type="slidenum">
              <a:rPr lang="en-US" smtClean="0"/>
              <a:pPr>
                <a:defRPr/>
              </a:pPr>
              <a:t>74</a:t>
            </a:fld>
            <a:endParaRPr lang="en-US"/>
          </a:p>
        </p:txBody>
      </p:sp>
      <p:sp>
        <p:nvSpPr>
          <p:cNvPr id="4" name="TextBox 3">
            <a:extLst>
              <a:ext uri="{FF2B5EF4-FFF2-40B4-BE49-F238E27FC236}">
                <a16:creationId xmlns:a16="http://schemas.microsoft.com/office/drawing/2014/main" id="{58E1789B-A2B0-C243-BA7D-17E0024CEF2C}"/>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6" name="Straight Arrow Connector 5">
            <a:extLst>
              <a:ext uri="{FF2B5EF4-FFF2-40B4-BE49-F238E27FC236}">
                <a16:creationId xmlns:a16="http://schemas.microsoft.com/office/drawing/2014/main" id="{65DF3458-4354-9C4A-BF97-FFC3AB254AB4}"/>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FF4E33-EE3D-DF46-A416-1DC44DCF750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8" name="TextBox 7">
            <a:extLst>
              <a:ext uri="{FF2B5EF4-FFF2-40B4-BE49-F238E27FC236}">
                <a16:creationId xmlns:a16="http://schemas.microsoft.com/office/drawing/2014/main" id="{E0AF6520-A171-3241-AC18-B0D3DA7B0229}"/>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10" name="Rectangle 9">
            <a:extLst>
              <a:ext uri="{FF2B5EF4-FFF2-40B4-BE49-F238E27FC236}">
                <a16:creationId xmlns:a16="http://schemas.microsoft.com/office/drawing/2014/main" id="{2A31F10E-3607-7449-A361-4ED524F18395}"/>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8772D171-65EA-5547-B383-ED6371AA856A}"/>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2" name="Straight Arrow Connector 11">
            <a:extLst>
              <a:ext uri="{FF2B5EF4-FFF2-40B4-BE49-F238E27FC236}">
                <a16:creationId xmlns:a16="http://schemas.microsoft.com/office/drawing/2014/main" id="{7666CC7F-C99F-C549-8D08-346F76AD007F}"/>
              </a:ext>
            </a:extLst>
          </p:cNvPr>
          <p:cNvCxnSpPr>
            <a:cxnSpLocks/>
            <a:stCxn id="11"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72EC4C-7E58-7942-8CD1-5F61D8B2A2B4}"/>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4" name="TextBox 13">
            <a:extLst>
              <a:ext uri="{FF2B5EF4-FFF2-40B4-BE49-F238E27FC236}">
                <a16:creationId xmlns:a16="http://schemas.microsoft.com/office/drawing/2014/main" id="{210866FA-A650-5F4F-9922-0B86722B58BE}"/>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5" name="Rectangle 14">
            <a:extLst>
              <a:ext uri="{FF2B5EF4-FFF2-40B4-BE49-F238E27FC236}">
                <a16:creationId xmlns:a16="http://schemas.microsoft.com/office/drawing/2014/main" id="{76478B9C-E9C4-A245-A01B-CADF255834DA}"/>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0" name="TextBox 19">
            <a:extLst>
              <a:ext uri="{FF2B5EF4-FFF2-40B4-BE49-F238E27FC236}">
                <a16:creationId xmlns:a16="http://schemas.microsoft.com/office/drawing/2014/main" id="{E1D46893-A79A-B540-9778-44A9198E82B2}"/>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cxnSp>
        <p:nvCxnSpPr>
          <p:cNvPr id="21" name="Straight Arrow Connector 20">
            <a:extLst>
              <a:ext uri="{FF2B5EF4-FFF2-40B4-BE49-F238E27FC236}">
                <a16:creationId xmlns:a16="http://schemas.microsoft.com/office/drawing/2014/main" id="{B24BE99C-4A90-2D49-81E9-3C59FA3FDFA5}"/>
              </a:ext>
            </a:extLst>
          </p:cNvPr>
          <p:cNvCxnSpPr>
            <a:cxnSpLocks/>
            <a:stCxn id="20" idx="3"/>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C98711F-8CEB-2744-B7E6-0BA20F3E941D}"/>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23" name="TextBox 22">
            <a:extLst>
              <a:ext uri="{FF2B5EF4-FFF2-40B4-BE49-F238E27FC236}">
                <a16:creationId xmlns:a16="http://schemas.microsoft.com/office/drawing/2014/main" id="{A918308F-B856-CD40-AC16-8F90255F9437}"/>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24" name="Rectangle 23">
            <a:extLst>
              <a:ext uri="{FF2B5EF4-FFF2-40B4-BE49-F238E27FC236}">
                <a16:creationId xmlns:a16="http://schemas.microsoft.com/office/drawing/2014/main" id="{81EBBE8B-4F78-C14F-8950-B59DD153F6A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5" name="TextBox 24">
            <a:extLst>
              <a:ext uri="{FF2B5EF4-FFF2-40B4-BE49-F238E27FC236}">
                <a16:creationId xmlns:a16="http://schemas.microsoft.com/office/drawing/2014/main" id="{A8B3D841-7E30-3244-B889-84CBF1745D4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26" name="Straight Arrow Connector 25">
            <a:extLst>
              <a:ext uri="{FF2B5EF4-FFF2-40B4-BE49-F238E27FC236}">
                <a16:creationId xmlns:a16="http://schemas.microsoft.com/office/drawing/2014/main" id="{19443997-8DBD-5449-9A95-857945C2A0BD}"/>
              </a:ext>
            </a:extLst>
          </p:cNvPr>
          <p:cNvCxnSpPr>
            <a:cxnSpLocks/>
            <a:stCxn id="2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EC97AE9-94B3-B14A-873A-5C350558105B}"/>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28" name="TextBox 27">
            <a:extLst>
              <a:ext uri="{FF2B5EF4-FFF2-40B4-BE49-F238E27FC236}">
                <a16:creationId xmlns:a16="http://schemas.microsoft.com/office/drawing/2014/main" id="{5A4F9A04-2D42-3F42-8532-A45B00B1CEC5}"/>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29" name="Rectangle 28">
            <a:extLst>
              <a:ext uri="{FF2B5EF4-FFF2-40B4-BE49-F238E27FC236}">
                <a16:creationId xmlns:a16="http://schemas.microsoft.com/office/drawing/2014/main" id="{3A051ADE-AFF7-FF4C-B5A0-AB0D975E8650}"/>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30" name="Picture 29">
            <a:extLst>
              <a:ext uri="{FF2B5EF4-FFF2-40B4-BE49-F238E27FC236}">
                <a16:creationId xmlns:a16="http://schemas.microsoft.com/office/drawing/2014/main" id="{8C59CCF1-C417-9C4C-956B-B06844EC13EB}"/>
              </a:ext>
            </a:extLst>
          </p:cNvPr>
          <p:cNvPicPr>
            <a:picLocks noChangeAspect="1"/>
          </p:cNvPicPr>
          <p:nvPr/>
        </p:nvPicPr>
        <p:blipFill rotWithShape="1">
          <a:blip r:embed="rId2"/>
          <a:srcRect l="82991" b="65108"/>
          <a:stretch/>
        </p:blipFill>
        <p:spPr>
          <a:xfrm>
            <a:off x="7434745" y="1392183"/>
            <a:ext cx="1203855" cy="1457687"/>
          </a:xfrm>
          <a:prstGeom prst="rect">
            <a:avLst/>
          </a:prstGeom>
        </p:spPr>
      </p:pic>
      <p:sp>
        <p:nvSpPr>
          <p:cNvPr id="32" name="TextBox 31">
            <a:extLst>
              <a:ext uri="{FF2B5EF4-FFF2-40B4-BE49-F238E27FC236}">
                <a16:creationId xmlns:a16="http://schemas.microsoft.com/office/drawing/2014/main" id="{57DC7661-ABE5-F24A-815B-02EF192D3C49}"/>
              </a:ext>
            </a:extLst>
          </p:cNvPr>
          <p:cNvSpPr txBox="1"/>
          <p:nvPr/>
        </p:nvSpPr>
        <p:spPr>
          <a:xfrm>
            <a:off x="4271735" y="3709693"/>
            <a:ext cx="1358178" cy="584775"/>
          </a:xfrm>
          <a:prstGeom prst="rect">
            <a:avLst/>
          </a:prstGeom>
          <a:noFill/>
        </p:spPr>
        <p:txBody>
          <a:bodyPr wrap="square" rtlCol="0">
            <a:spAutoFit/>
          </a:bodyPr>
          <a:lstStyle/>
          <a:p>
            <a:pPr algn="ctr"/>
            <a:r>
              <a:rPr lang="en-US" sz="1600" dirty="0">
                <a:solidFill>
                  <a:srgbClr val="FF0000"/>
                </a:solidFill>
              </a:rPr>
              <a:t>Quantification </a:t>
            </a:r>
          </a:p>
          <a:p>
            <a:pPr algn="ctr"/>
            <a:endParaRPr lang="en-US" sz="1600" dirty="0">
              <a:solidFill>
                <a:srgbClr val="FF0000"/>
              </a:solidFill>
            </a:endParaRPr>
          </a:p>
        </p:txBody>
      </p:sp>
      <p:sp>
        <p:nvSpPr>
          <p:cNvPr id="33" name="Rectangle 32">
            <a:extLst>
              <a:ext uri="{FF2B5EF4-FFF2-40B4-BE49-F238E27FC236}">
                <a16:creationId xmlns:a16="http://schemas.microsoft.com/office/drawing/2014/main" id="{35EEFCAC-403C-1E4E-9427-70C3B9F989EA}"/>
              </a:ext>
            </a:extLst>
          </p:cNvPr>
          <p:cNvSpPr/>
          <p:nvPr/>
        </p:nvSpPr>
        <p:spPr>
          <a:xfrm>
            <a:off x="5207301" y="3504706"/>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4" name="Straight Arrow Connector 33">
            <a:extLst>
              <a:ext uri="{FF2B5EF4-FFF2-40B4-BE49-F238E27FC236}">
                <a16:creationId xmlns:a16="http://schemas.microsoft.com/office/drawing/2014/main" id="{5057CE0F-20C3-3F4D-99EC-32AE665AE9E1}"/>
              </a:ext>
            </a:extLst>
          </p:cNvPr>
          <p:cNvCxnSpPr>
            <a:cxnSpLocks/>
          </p:cNvCxnSpPr>
          <p:nvPr/>
        </p:nvCxnSpPr>
        <p:spPr>
          <a:xfrm>
            <a:off x="4450234" y="2263960"/>
            <a:ext cx="1117650" cy="907124"/>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8A116BA-0B5F-3542-9D07-E1C9DC72201F}"/>
              </a:ext>
            </a:extLst>
          </p:cNvPr>
          <p:cNvCxnSpPr>
            <a:cxnSpLocks/>
          </p:cNvCxnSpPr>
          <p:nvPr/>
        </p:nvCxnSpPr>
        <p:spPr>
          <a:xfrm>
            <a:off x="5567884" y="3175008"/>
            <a:ext cx="0" cy="104918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D875E3A-331A-914D-9FF5-E4285F8D4A5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7" name="TextBox 36">
            <a:extLst>
              <a:ext uri="{FF2B5EF4-FFF2-40B4-BE49-F238E27FC236}">
                <a16:creationId xmlns:a16="http://schemas.microsoft.com/office/drawing/2014/main" id="{802D13A7-BD21-994C-857E-FCC4AB42BF3E}"/>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8" name="Rectangle 37">
            <a:extLst>
              <a:ext uri="{FF2B5EF4-FFF2-40B4-BE49-F238E27FC236}">
                <a16:creationId xmlns:a16="http://schemas.microsoft.com/office/drawing/2014/main" id="{7696C0CE-442B-7141-8FB8-3C25F5ED3732}"/>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39" name="Straight Arrow Connector 38">
            <a:extLst>
              <a:ext uri="{FF2B5EF4-FFF2-40B4-BE49-F238E27FC236}">
                <a16:creationId xmlns:a16="http://schemas.microsoft.com/office/drawing/2014/main" id="{876EEC0B-EA32-814B-B490-D1550400BE4B}"/>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2848BB-E9AE-3546-A03C-CE3C9387D8C4}"/>
              </a:ext>
            </a:extLst>
          </p:cNvPr>
          <p:cNvSpPr txBox="1"/>
          <p:nvPr/>
        </p:nvSpPr>
        <p:spPr>
          <a:xfrm>
            <a:off x="5570810" y="3422318"/>
            <a:ext cx="1368836" cy="338554"/>
          </a:xfrm>
          <a:prstGeom prst="rect">
            <a:avLst/>
          </a:prstGeom>
          <a:noFill/>
        </p:spPr>
        <p:txBody>
          <a:bodyPr wrap="none" rtlCol="0">
            <a:spAutoFit/>
          </a:bodyPr>
          <a:lstStyle/>
          <a:p>
            <a:r>
              <a:rPr lang="en-US" sz="1600" dirty="0" err="1">
                <a:solidFill>
                  <a:srgbClr val="004278"/>
                </a:solidFill>
              </a:rPr>
              <a:t>featureCounts</a:t>
            </a:r>
            <a:endParaRPr lang="en-US" sz="1600" dirty="0">
              <a:solidFill>
                <a:srgbClr val="004278"/>
              </a:solidFill>
            </a:endParaRPr>
          </a:p>
        </p:txBody>
      </p:sp>
      <p:cxnSp>
        <p:nvCxnSpPr>
          <p:cNvPr id="43" name="Straight Arrow Connector 42">
            <a:extLst>
              <a:ext uri="{FF2B5EF4-FFF2-40B4-BE49-F238E27FC236}">
                <a16:creationId xmlns:a16="http://schemas.microsoft.com/office/drawing/2014/main" id="{E172ED14-B57C-084A-AF73-09D6FD16FCFB}"/>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1B8EF15-8832-BE40-ACFC-B72EF395A5E0}"/>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51" name="Rectangle 50">
            <a:extLst>
              <a:ext uri="{FF2B5EF4-FFF2-40B4-BE49-F238E27FC236}">
                <a16:creationId xmlns:a16="http://schemas.microsoft.com/office/drawing/2014/main" id="{69B2EB45-2E2A-DB4A-897F-49ABBAC349AB}"/>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3" name="TextBox 52">
            <a:extLst>
              <a:ext uri="{FF2B5EF4-FFF2-40B4-BE49-F238E27FC236}">
                <a16:creationId xmlns:a16="http://schemas.microsoft.com/office/drawing/2014/main" id="{C48C3BC3-5612-E247-A6A6-F37A5DF77F3B}"/>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56" name="TextBox 55">
            <a:extLst>
              <a:ext uri="{FF2B5EF4-FFF2-40B4-BE49-F238E27FC236}">
                <a16:creationId xmlns:a16="http://schemas.microsoft.com/office/drawing/2014/main" id="{1DDFD6AF-2A86-BD4A-ADAE-0BDA183A25F9}"/>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sp>
        <p:nvSpPr>
          <p:cNvPr id="68" name="TextBox 67">
            <a:extLst>
              <a:ext uri="{FF2B5EF4-FFF2-40B4-BE49-F238E27FC236}">
                <a16:creationId xmlns:a16="http://schemas.microsoft.com/office/drawing/2014/main" id="{87758260-2029-C245-967E-9D44A9572D19}"/>
              </a:ext>
            </a:extLst>
          </p:cNvPr>
          <p:cNvSpPr txBox="1"/>
          <p:nvPr/>
        </p:nvSpPr>
        <p:spPr>
          <a:xfrm>
            <a:off x="5334783" y="4256309"/>
            <a:ext cx="472950" cy="369332"/>
          </a:xfrm>
          <a:prstGeom prst="rect">
            <a:avLst/>
          </a:prstGeom>
          <a:noFill/>
        </p:spPr>
        <p:txBody>
          <a:bodyPr wrap="none" rtlCol="0">
            <a:spAutoFit/>
          </a:bodyPr>
          <a:lstStyle/>
          <a:p>
            <a:r>
              <a:rPr lang="en-US" dirty="0"/>
              <a:t>csv</a:t>
            </a:r>
          </a:p>
        </p:txBody>
      </p:sp>
      <p:cxnSp>
        <p:nvCxnSpPr>
          <p:cNvPr id="69" name="Straight Arrow Connector 68">
            <a:extLst>
              <a:ext uri="{FF2B5EF4-FFF2-40B4-BE49-F238E27FC236}">
                <a16:creationId xmlns:a16="http://schemas.microsoft.com/office/drawing/2014/main" id="{A900D9B6-DE9B-4746-81FA-2467C0FFDB14}"/>
              </a:ext>
            </a:extLst>
          </p:cNvPr>
          <p:cNvCxnSpPr>
            <a:cxnSpLocks/>
          </p:cNvCxnSpPr>
          <p:nvPr/>
        </p:nvCxnSpPr>
        <p:spPr>
          <a:xfrm>
            <a:off x="870351" y="4405339"/>
            <a:ext cx="1471388" cy="55001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8ED31FC-7E32-ED4C-86D8-EFE82D0525A6}"/>
              </a:ext>
            </a:extLst>
          </p:cNvPr>
          <p:cNvCxnSpPr>
            <a:cxnSpLocks/>
          </p:cNvCxnSpPr>
          <p:nvPr/>
        </p:nvCxnSpPr>
        <p:spPr>
          <a:xfrm>
            <a:off x="2341739" y="4251333"/>
            <a:ext cx="0" cy="704017"/>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7E7A6FB-40C4-874F-AD8A-9F301E94B9C4}"/>
              </a:ext>
            </a:extLst>
          </p:cNvPr>
          <p:cNvCxnSpPr>
            <a:cxnSpLocks/>
          </p:cNvCxnSpPr>
          <p:nvPr/>
        </p:nvCxnSpPr>
        <p:spPr>
          <a:xfrm>
            <a:off x="2341627" y="4950450"/>
            <a:ext cx="0" cy="8048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56A7304B-653B-B041-AB71-500760EDFE24}"/>
              </a:ext>
            </a:extLst>
          </p:cNvPr>
          <p:cNvSpPr txBox="1"/>
          <p:nvPr/>
        </p:nvSpPr>
        <p:spPr>
          <a:xfrm>
            <a:off x="1504232" y="5210825"/>
            <a:ext cx="811441" cy="338554"/>
          </a:xfrm>
          <a:prstGeom prst="rect">
            <a:avLst/>
          </a:prstGeom>
          <a:noFill/>
        </p:spPr>
        <p:txBody>
          <a:bodyPr wrap="none" rtlCol="0">
            <a:spAutoFit/>
          </a:bodyPr>
          <a:lstStyle/>
          <a:p>
            <a:r>
              <a:rPr lang="en-US" sz="1600" dirty="0" err="1">
                <a:solidFill>
                  <a:srgbClr val="004278"/>
                </a:solidFill>
              </a:rPr>
              <a:t>multiqc</a:t>
            </a:r>
            <a:endParaRPr lang="en-US" sz="1600" dirty="0">
              <a:solidFill>
                <a:srgbClr val="004278"/>
              </a:solidFill>
            </a:endParaRPr>
          </a:p>
        </p:txBody>
      </p:sp>
      <p:sp>
        <p:nvSpPr>
          <p:cNvPr id="82" name="TextBox 81">
            <a:extLst>
              <a:ext uri="{FF2B5EF4-FFF2-40B4-BE49-F238E27FC236}">
                <a16:creationId xmlns:a16="http://schemas.microsoft.com/office/drawing/2014/main" id="{A79CF52E-AA74-2E4F-8435-2906635374EA}"/>
              </a:ext>
            </a:extLst>
          </p:cNvPr>
          <p:cNvSpPr txBox="1"/>
          <p:nvPr/>
        </p:nvSpPr>
        <p:spPr>
          <a:xfrm>
            <a:off x="2376345" y="5199489"/>
            <a:ext cx="814747" cy="830997"/>
          </a:xfrm>
          <a:prstGeom prst="rect">
            <a:avLst/>
          </a:prstGeom>
          <a:noFill/>
        </p:spPr>
        <p:txBody>
          <a:bodyPr wrap="square" rtlCol="0">
            <a:spAutoFit/>
          </a:bodyPr>
          <a:lstStyle/>
          <a:p>
            <a:pPr algn="ctr"/>
            <a:r>
              <a:rPr lang="en-US" sz="1600" dirty="0">
                <a:solidFill>
                  <a:srgbClr val="FF0000"/>
                </a:solidFill>
              </a:rPr>
              <a:t>QC</a:t>
            </a:r>
          </a:p>
          <a:p>
            <a:pPr algn="ctr"/>
            <a:r>
              <a:rPr lang="en-US" sz="1600" dirty="0">
                <a:solidFill>
                  <a:srgbClr val="FF0000"/>
                </a:solidFill>
              </a:rPr>
              <a:t> report</a:t>
            </a:r>
          </a:p>
          <a:p>
            <a:pPr algn="ctr"/>
            <a:endParaRPr lang="en-US" sz="1600" dirty="0">
              <a:solidFill>
                <a:srgbClr val="FF0000"/>
              </a:solidFill>
            </a:endParaRPr>
          </a:p>
        </p:txBody>
      </p:sp>
      <p:sp>
        <p:nvSpPr>
          <p:cNvPr id="83" name="Rectangle 82">
            <a:extLst>
              <a:ext uri="{FF2B5EF4-FFF2-40B4-BE49-F238E27FC236}">
                <a16:creationId xmlns:a16="http://schemas.microsoft.com/office/drawing/2014/main" id="{B6F0F895-D691-E945-80BD-CD66DFFAFEAD}"/>
              </a:ext>
            </a:extLst>
          </p:cNvPr>
          <p:cNvSpPr/>
          <p:nvPr/>
        </p:nvSpPr>
        <p:spPr>
          <a:xfrm>
            <a:off x="2620325" y="4981339"/>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84" name="TextBox 83">
            <a:extLst>
              <a:ext uri="{FF2B5EF4-FFF2-40B4-BE49-F238E27FC236}">
                <a16:creationId xmlns:a16="http://schemas.microsoft.com/office/drawing/2014/main" id="{548393F3-7BE7-F347-8CFE-040E1E00930D}"/>
              </a:ext>
            </a:extLst>
          </p:cNvPr>
          <p:cNvSpPr txBox="1"/>
          <p:nvPr/>
        </p:nvSpPr>
        <p:spPr>
          <a:xfrm>
            <a:off x="2005894" y="5770517"/>
            <a:ext cx="671466" cy="369332"/>
          </a:xfrm>
          <a:prstGeom prst="rect">
            <a:avLst/>
          </a:prstGeom>
          <a:noFill/>
        </p:spPr>
        <p:txBody>
          <a:bodyPr wrap="none" rtlCol="0">
            <a:spAutoFit/>
          </a:bodyPr>
          <a:lstStyle/>
          <a:p>
            <a:r>
              <a:rPr lang="en-US" dirty="0"/>
              <a:t>html </a:t>
            </a:r>
          </a:p>
        </p:txBody>
      </p:sp>
      <p:sp>
        <p:nvSpPr>
          <p:cNvPr id="86" name="TextBox 85">
            <a:extLst>
              <a:ext uri="{FF2B5EF4-FFF2-40B4-BE49-F238E27FC236}">
                <a16:creationId xmlns:a16="http://schemas.microsoft.com/office/drawing/2014/main" id="{BFCEF84C-E6D6-7E40-81C3-BAC4D8C16470}"/>
              </a:ext>
            </a:extLst>
          </p:cNvPr>
          <p:cNvSpPr txBox="1"/>
          <p:nvPr/>
        </p:nvSpPr>
        <p:spPr>
          <a:xfrm>
            <a:off x="5855516" y="3967376"/>
            <a:ext cx="1358178" cy="830997"/>
          </a:xfrm>
          <a:prstGeom prst="rect">
            <a:avLst/>
          </a:prstGeom>
          <a:noFill/>
        </p:spPr>
        <p:txBody>
          <a:bodyPr wrap="square" rtlCol="0">
            <a:spAutoFit/>
          </a:bodyPr>
          <a:lstStyle/>
          <a:p>
            <a:pPr algn="ctr"/>
            <a:r>
              <a:rPr lang="en-US" sz="1600" dirty="0">
                <a:solidFill>
                  <a:srgbClr val="FF0000"/>
                </a:solidFill>
              </a:rPr>
              <a:t>Differential Analysis </a:t>
            </a:r>
          </a:p>
          <a:p>
            <a:pPr algn="ctr"/>
            <a:endParaRPr lang="en-US" sz="1600" dirty="0">
              <a:solidFill>
                <a:srgbClr val="FF0000"/>
              </a:solidFill>
            </a:endParaRPr>
          </a:p>
        </p:txBody>
      </p:sp>
      <p:sp>
        <p:nvSpPr>
          <p:cNvPr id="87" name="Rectangle 86">
            <a:extLst>
              <a:ext uri="{FF2B5EF4-FFF2-40B4-BE49-F238E27FC236}">
                <a16:creationId xmlns:a16="http://schemas.microsoft.com/office/drawing/2014/main" id="{2CD58A2E-5DA9-8845-9307-29047DC9F99C}"/>
              </a:ext>
            </a:extLst>
          </p:cNvPr>
          <p:cNvSpPr/>
          <p:nvPr/>
        </p:nvSpPr>
        <p:spPr>
          <a:xfrm>
            <a:off x="6317256" y="3811525"/>
            <a:ext cx="416301" cy="246784"/>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a:t>
            </a:r>
          </a:p>
        </p:txBody>
      </p:sp>
      <p:cxnSp>
        <p:nvCxnSpPr>
          <p:cNvPr id="88" name="Straight Arrow Connector 87">
            <a:extLst>
              <a:ext uri="{FF2B5EF4-FFF2-40B4-BE49-F238E27FC236}">
                <a16:creationId xmlns:a16="http://schemas.microsoft.com/office/drawing/2014/main" id="{86BA7676-92B6-2D49-8638-E32886833623}"/>
              </a:ext>
            </a:extLst>
          </p:cNvPr>
          <p:cNvCxnSpPr>
            <a:cxnSpLocks/>
          </p:cNvCxnSpPr>
          <p:nvPr/>
        </p:nvCxnSpPr>
        <p:spPr>
          <a:xfrm>
            <a:off x="5855516" y="4470350"/>
            <a:ext cx="13320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16674C61-11CF-884F-B4CF-2CB4F9241972}"/>
              </a:ext>
            </a:extLst>
          </p:cNvPr>
          <p:cNvSpPr txBox="1"/>
          <p:nvPr/>
        </p:nvSpPr>
        <p:spPr>
          <a:xfrm>
            <a:off x="6119829" y="4541215"/>
            <a:ext cx="803425" cy="338554"/>
          </a:xfrm>
          <a:prstGeom prst="rect">
            <a:avLst/>
          </a:prstGeom>
          <a:noFill/>
        </p:spPr>
        <p:txBody>
          <a:bodyPr wrap="none" rtlCol="0">
            <a:spAutoFit/>
          </a:bodyPr>
          <a:lstStyle/>
          <a:p>
            <a:r>
              <a:rPr lang="en-US" sz="1600" dirty="0">
                <a:solidFill>
                  <a:srgbClr val="004278"/>
                </a:solidFill>
              </a:rPr>
              <a:t>deSeq2</a:t>
            </a:r>
          </a:p>
        </p:txBody>
      </p:sp>
      <p:sp>
        <p:nvSpPr>
          <p:cNvPr id="92" name="TextBox 91">
            <a:extLst>
              <a:ext uri="{FF2B5EF4-FFF2-40B4-BE49-F238E27FC236}">
                <a16:creationId xmlns:a16="http://schemas.microsoft.com/office/drawing/2014/main" id="{B401ADAB-EB97-3F45-AB5A-FC4D5C3D8AD3}"/>
              </a:ext>
            </a:extLst>
          </p:cNvPr>
          <p:cNvSpPr txBox="1"/>
          <p:nvPr/>
        </p:nvSpPr>
        <p:spPr>
          <a:xfrm>
            <a:off x="7261477" y="4017307"/>
            <a:ext cx="1234312" cy="923330"/>
          </a:xfrm>
          <a:prstGeom prst="rect">
            <a:avLst/>
          </a:prstGeom>
          <a:noFill/>
        </p:spPr>
        <p:txBody>
          <a:bodyPr wrap="none" rtlCol="0">
            <a:spAutoFit/>
          </a:bodyPr>
          <a:lstStyle/>
          <a:p>
            <a:pPr algn="ctr"/>
            <a:r>
              <a:rPr lang="en-US" dirty="0"/>
              <a:t>Differential</a:t>
            </a:r>
          </a:p>
          <a:p>
            <a:pPr algn="ctr"/>
            <a:r>
              <a:rPr lang="en-US" dirty="0"/>
              <a:t>Expressed</a:t>
            </a:r>
          </a:p>
          <a:p>
            <a:pPr algn="ctr"/>
            <a:r>
              <a:rPr lang="en-US" dirty="0"/>
              <a:t>Genes</a:t>
            </a:r>
          </a:p>
        </p:txBody>
      </p:sp>
      <p:sp>
        <p:nvSpPr>
          <p:cNvPr id="93" name="TextBox 92">
            <a:extLst>
              <a:ext uri="{FF2B5EF4-FFF2-40B4-BE49-F238E27FC236}">
                <a16:creationId xmlns:a16="http://schemas.microsoft.com/office/drawing/2014/main" id="{68CE9B91-15A8-584B-9B5F-17F3884E24C0}"/>
              </a:ext>
            </a:extLst>
          </p:cNvPr>
          <p:cNvSpPr txBox="1"/>
          <p:nvPr/>
        </p:nvSpPr>
        <p:spPr>
          <a:xfrm>
            <a:off x="5950837" y="2512701"/>
            <a:ext cx="1329082" cy="646331"/>
          </a:xfrm>
          <a:prstGeom prst="rect">
            <a:avLst/>
          </a:prstGeom>
          <a:noFill/>
        </p:spPr>
        <p:txBody>
          <a:bodyPr wrap="none" rtlCol="0">
            <a:spAutoFit/>
          </a:bodyPr>
          <a:lstStyle/>
          <a:p>
            <a:r>
              <a:rPr lang="en-US" dirty="0"/>
              <a:t>Annotations</a:t>
            </a:r>
          </a:p>
          <a:p>
            <a:pPr algn="ctr"/>
            <a:r>
              <a:rPr lang="en-US" dirty="0"/>
              <a:t>(</a:t>
            </a:r>
            <a:r>
              <a:rPr lang="en-US" dirty="0" err="1"/>
              <a:t>gtf</a:t>
            </a:r>
            <a:r>
              <a:rPr lang="en-US" dirty="0"/>
              <a:t>)</a:t>
            </a:r>
          </a:p>
        </p:txBody>
      </p:sp>
      <p:cxnSp>
        <p:nvCxnSpPr>
          <p:cNvPr id="94" name="Straight Arrow Connector 93">
            <a:extLst>
              <a:ext uri="{FF2B5EF4-FFF2-40B4-BE49-F238E27FC236}">
                <a16:creationId xmlns:a16="http://schemas.microsoft.com/office/drawing/2014/main" id="{6612648F-4165-0642-968D-05BACFD44BF2}"/>
              </a:ext>
            </a:extLst>
          </p:cNvPr>
          <p:cNvCxnSpPr>
            <a:cxnSpLocks/>
            <a:stCxn id="93" idx="1"/>
          </p:cNvCxnSpPr>
          <p:nvPr/>
        </p:nvCxnSpPr>
        <p:spPr>
          <a:xfrm flipH="1">
            <a:off x="5564961" y="2835867"/>
            <a:ext cx="385876" cy="33354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025D5A3-E094-914E-8AAA-80E34C8C7B03}"/>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489C814-3B9F-B341-B6CB-B7ABC59700B2}"/>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4AE01E7A-9A6B-C94A-88F5-0A8698659766}"/>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103" name="Straight Arrow Connector 102">
            <a:extLst>
              <a:ext uri="{FF2B5EF4-FFF2-40B4-BE49-F238E27FC236}">
                <a16:creationId xmlns:a16="http://schemas.microsoft.com/office/drawing/2014/main" id="{CC276B6A-440D-E841-B83F-9E6F5292AA8E}"/>
              </a:ext>
            </a:extLst>
          </p:cNvPr>
          <p:cNvCxnSpPr>
            <a:cxnSpLocks/>
          </p:cNvCxnSpPr>
          <p:nvPr/>
        </p:nvCxnSpPr>
        <p:spPr>
          <a:xfrm flipH="1">
            <a:off x="2305909" y="4585838"/>
            <a:ext cx="1286412" cy="369512"/>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EC4B91E0-AA1B-C942-BDE3-C39D59C9995D}"/>
              </a:ext>
            </a:extLst>
          </p:cNvPr>
          <p:cNvCxnSpPr>
            <a:cxnSpLocks/>
            <a:stCxn id="68" idx="2"/>
          </p:cNvCxnSpPr>
          <p:nvPr/>
        </p:nvCxnSpPr>
        <p:spPr>
          <a:xfrm flipH="1">
            <a:off x="2341516" y="4625641"/>
            <a:ext cx="3229742" cy="337295"/>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623810E-18D6-1246-854F-5228CC2F9EDB}"/>
              </a:ext>
            </a:extLst>
          </p:cNvPr>
          <p:cNvSpPr/>
          <p:nvPr/>
        </p:nvSpPr>
        <p:spPr>
          <a:xfrm>
            <a:off x="4343449" y="2361064"/>
            <a:ext cx="2385931" cy="2860703"/>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015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8625-34D1-1B45-AB8A-2CB0CE848770}"/>
              </a:ext>
            </a:extLst>
          </p:cNvPr>
          <p:cNvSpPr>
            <a:spLocks noGrp="1"/>
          </p:cNvSpPr>
          <p:nvPr>
            <p:ph type="title"/>
          </p:nvPr>
        </p:nvSpPr>
        <p:spPr/>
        <p:txBody>
          <a:bodyPr/>
          <a:lstStyle/>
          <a:p>
            <a:r>
              <a:rPr lang="en-US" dirty="0"/>
              <a:t>Gene/Transcript Quantification</a:t>
            </a:r>
          </a:p>
        </p:txBody>
      </p:sp>
      <p:sp>
        <p:nvSpPr>
          <p:cNvPr id="3" name="Slide Number Placeholder 2">
            <a:extLst>
              <a:ext uri="{FF2B5EF4-FFF2-40B4-BE49-F238E27FC236}">
                <a16:creationId xmlns:a16="http://schemas.microsoft.com/office/drawing/2014/main" id="{9AF4A31C-B902-444E-A273-3BB321430D69}"/>
              </a:ext>
            </a:extLst>
          </p:cNvPr>
          <p:cNvSpPr>
            <a:spLocks noGrp="1"/>
          </p:cNvSpPr>
          <p:nvPr>
            <p:ph type="sldNum" sz="quarter" idx="10"/>
          </p:nvPr>
        </p:nvSpPr>
        <p:spPr/>
        <p:txBody>
          <a:bodyPr/>
          <a:lstStyle/>
          <a:p>
            <a:pPr>
              <a:defRPr/>
            </a:pPr>
            <a:fld id="{A8C65370-7898-40B8-8246-60A93FC25CB8}" type="slidenum">
              <a:rPr lang="en-US" smtClean="0"/>
              <a:pPr>
                <a:defRPr/>
              </a:pPr>
              <a:t>75</a:t>
            </a:fld>
            <a:endParaRPr lang="en-US"/>
          </a:p>
        </p:txBody>
      </p:sp>
      <p:pic>
        <p:nvPicPr>
          <p:cNvPr id="4" name="Shape 107">
            <a:extLst>
              <a:ext uri="{FF2B5EF4-FFF2-40B4-BE49-F238E27FC236}">
                <a16:creationId xmlns:a16="http://schemas.microsoft.com/office/drawing/2014/main" id="{BFAD673B-DBCF-904B-A8B3-06E8B4428D0D}"/>
              </a:ext>
            </a:extLst>
          </p:cNvPr>
          <p:cNvPicPr preferRelativeResize="0"/>
          <p:nvPr/>
        </p:nvPicPr>
        <p:blipFill>
          <a:blip r:embed="rId2">
            <a:alphaModFix/>
          </a:blip>
          <a:stretch>
            <a:fillRect/>
          </a:stretch>
        </p:blipFill>
        <p:spPr>
          <a:xfrm>
            <a:off x="1462800" y="1675489"/>
            <a:ext cx="6218400" cy="1069550"/>
          </a:xfrm>
          <a:prstGeom prst="rect">
            <a:avLst/>
          </a:prstGeom>
          <a:noFill/>
          <a:ln>
            <a:noFill/>
          </a:ln>
        </p:spPr>
      </p:pic>
      <p:sp>
        <p:nvSpPr>
          <p:cNvPr id="5" name="Shape 108">
            <a:extLst>
              <a:ext uri="{FF2B5EF4-FFF2-40B4-BE49-F238E27FC236}">
                <a16:creationId xmlns:a16="http://schemas.microsoft.com/office/drawing/2014/main" id="{DA038D13-2EE4-2D42-B888-E82BEFD45ACA}"/>
              </a:ext>
            </a:extLst>
          </p:cNvPr>
          <p:cNvSpPr txBox="1"/>
          <p:nvPr/>
        </p:nvSpPr>
        <p:spPr>
          <a:xfrm>
            <a:off x="904050" y="2962950"/>
            <a:ext cx="7335900" cy="855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Economica"/>
                <a:ea typeface="Economica"/>
                <a:cs typeface="Economica"/>
                <a:sym typeface="Economica"/>
              </a:rPr>
              <a:t>The number of reads that align to each gene is an estimate of how many RNA transcripts were present in the sample for that gene.</a:t>
            </a:r>
            <a:endParaRPr sz="2400">
              <a:latin typeface="Economica"/>
              <a:ea typeface="Economica"/>
              <a:cs typeface="Economica"/>
              <a:sym typeface="Economica"/>
            </a:endParaRPr>
          </a:p>
          <a:p>
            <a:pPr marL="0" lvl="0" indent="0">
              <a:spcBef>
                <a:spcPts val="0"/>
              </a:spcBef>
              <a:spcAft>
                <a:spcPts val="0"/>
              </a:spcAft>
              <a:buNone/>
            </a:pPr>
            <a:r>
              <a:rPr lang="en" sz="2400" b="1">
                <a:latin typeface="Economica"/>
                <a:ea typeface="Economica"/>
                <a:cs typeface="Economica"/>
                <a:sym typeface="Economica"/>
              </a:rPr>
              <a:t>Problems: </a:t>
            </a:r>
            <a:endParaRPr sz="2400" b="1">
              <a:latin typeface="Economica"/>
              <a:ea typeface="Economica"/>
              <a:cs typeface="Economica"/>
              <a:sym typeface="Economica"/>
            </a:endParaRPr>
          </a:p>
          <a:p>
            <a:pPr marL="0" lvl="0" indent="457200" rtl="0">
              <a:spcBef>
                <a:spcPts val="0"/>
              </a:spcBef>
              <a:spcAft>
                <a:spcPts val="0"/>
              </a:spcAft>
              <a:buNone/>
            </a:pPr>
            <a:r>
              <a:rPr lang="en" sz="2400">
                <a:latin typeface="Economica"/>
                <a:ea typeface="Economica"/>
                <a:cs typeface="Economica"/>
                <a:sym typeface="Economica"/>
              </a:rPr>
              <a:t>Paralogs (reads don't always map uniquely)</a:t>
            </a:r>
            <a:endParaRPr sz="2400">
              <a:latin typeface="Economica"/>
              <a:ea typeface="Economica"/>
              <a:cs typeface="Economica"/>
              <a:sym typeface="Economica"/>
            </a:endParaRPr>
          </a:p>
          <a:p>
            <a:pPr marL="0" lvl="0" indent="457200" rtl="0">
              <a:spcBef>
                <a:spcPts val="0"/>
              </a:spcBef>
              <a:spcAft>
                <a:spcPts val="0"/>
              </a:spcAft>
              <a:buNone/>
            </a:pPr>
            <a:r>
              <a:rPr lang="en" sz="2400">
                <a:latin typeface="Economica"/>
                <a:ea typeface="Economica"/>
                <a:cs typeface="Economica"/>
                <a:sym typeface="Economica"/>
              </a:rPr>
              <a:t>Reads that span 2 or more exons</a:t>
            </a:r>
            <a:endParaRPr sz="2400">
              <a:latin typeface="Economica"/>
              <a:ea typeface="Economica"/>
              <a:cs typeface="Economica"/>
              <a:sym typeface="Economica"/>
            </a:endParaRPr>
          </a:p>
          <a:p>
            <a:pPr marL="0" lvl="0" indent="457200">
              <a:spcBef>
                <a:spcPts val="0"/>
              </a:spcBef>
              <a:spcAft>
                <a:spcPts val="0"/>
              </a:spcAft>
              <a:buNone/>
            </a:pPr>
            <a:r>
              <a:rPr lang="en" sz="2400">
                <a:latin typeface="Economica"/>
                <a:ea typeface="Economica"/>
                <a:cs typeface="Economica"/>
                <a:sym typeface="Economica"/>
              </a:rPr>
              <a:t>Sampling error </a:t>
            </a:r>
            <a:endParaRPr sz="2400">
              <a:latin typeface="Economica"/>
              <a:ea typeface="Economica"/>
              <a:cs typeface="Economica"/>
              <a:sym typeface="Economica"/>
            </a:endParaRPr>
          </a:p>
        </p:txBody>
      </p:sp>
      <p:sp>
        <p:nvSpPr>
          <p:cNvPr id="6" name="Shape 106">
            <a:extLst>
              <a:ext uri="{FF2B5EF4-FFF2-40B4-BE49-F238E27FC236}">
                <a16:creationId xmlns:a16="http://schemas.microsoft.com/office/drawing/2014/main" id="{03998E30-8291-FA48-9AE5-33E918C18946}"/>
              </a:ext>
            </a:extLst>
          </p:cNvPr>
          <p:cNvSpPr txBox="1"/>
          <p:nvPr/>
        </p:nvSpPr>
        <p:spPr>
          <a:xfrm>
            <a:off x="1097280" y="6440488"/>
            <a:ext cx="4636255" cy="31865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700365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7816-9DAA-794D-B083-9075FA91FEA5}"/>
              </a:ext>
            </a:extLst>
          </p:cNvPr>
          <p:cNvSpPr>
            <a:spLocks noGrp="1"/>
          </p:cNvSpPr>
          <p:nvPr>
            <p:ph type="title"/>
          </p:nvPr>
        </p:nvSpPr>
        <p:spPr/>
        <p:txBody>
          <a:bodyPr/>
          <a:lstStyle/>
          <a:p>
            <a:r>
              <a:rPr lang="en-US" dirty="0"/>
              <a:t>Raw Read Counts per Gene/Transcript</a:t>
            </a:r>
          </a:p>
        </p:txBody>
      </p:sp>
      <p:sp>
        <p:nvSpPr>
          <p:cNvPr id="3" name="Slide Number Placeholder 2">
            <a:extLst>
              <a:ext uri="{FF2B5EF4-FFF2-40B4-BE49-F238E27FC236}">
                <a16:creationId xmlns:a16="http://schemas.microsoft.com/office/drawing/2014/main" id="{E429BD4A-D0C6-1447-A69F-1D3599D5D6BF}"/>
              </a:ext>
            </a:extLst>
          </p:cNvPr>
          <p:cNvSpPr>
            <a:spLocks noGrp="1"/>
          </p:cNvSpPr>
          <p:nvPr>
            <p:ph type="sldNum" sz="quarter" idx="10"/>
          </p:nvPr>
        </p:nvSpPr>
        <p:spPr/>
        <p:txBody>
          <a:bodyPr/>
          <a:lstStyle/>
          <a:p>
            <a:pPr>
              <a:defRPr/>
            </a:pPr>
            <a:fld id="{A8C65370-7898-40B8-8246-60A93FC25CB8}" type="slidenum">
              <a:rPr lang="en-US" smtClean="0"/>
              <a:pPr>
                <a:defRPr/>
              </a:pPr>
              <a:t>76</a:t>
            </a:fld>
            <a:endParaRPr lang="en-US"/>
          </a:p>
        </p:txBody>
      </p:sp>
      <p:graphicFrame>
        <p:nvGraphicFramePr>
          <p:cNvPr id="4" name="Shape 130">
            <a:extLst>
              <a:ext uri="{FF2B5EF4-FFF2-40B4-BE49-F238E27FC236}">
                <a16:creationId xmlns:a16="http://schemas.microsoft.com/office/drawing/2014/main" id="{DD96DE2A-2D84-E84C-9B62-3CB5C1EFA1FA}"/>
              </a:ext>
            </a:extLst>
          </p:cNvPr>
          <p:cNvGraphicFramePr/>
          <p:nvPr>
            <p:extLst/>
          </p:nvPr>
        </p:nvGraphicFramePr>
        <p:xfrm>
          <a:off x="1981200" y="1574800"/>
          <a:ext cx="5418575" cy="2925900"/>
        </p:xfrm>
        <a:graphic>
          <a:graphicData uri="http://schemas.openxmlformats.org/drawingml/2006/table">
            <a:tbl>
              <a:tblPr>
                <a:noFill/>
              </a:tblPr>
              <a:tblGrid>
                <a:gridCol w="1092184">
                  <a:extLst>
                    <a:ext uri="{9D8B030D-6E8A-4147-A177-3AD203B41FA5}">
                      <a16:colId xmlns:a16="http://schemas.microsoft.com/office/drawing/2014/main" val="20000"/>
                    </a:ext>
                  </a:extLst>
                </a:gridCol>
                <a:gridCol w="1643585">
                  <a:extLst>
                    <a:ext uri="{9D8B030D-6E8A-4147-A177-3AD203B41FA5}">
                      <a16:colId xmlns:a16="http://schemas.microsoft.com/office/drawing/2014/main" val="20001"/>
                    </a:ext>
                  </a:extLst>
                </a:gridCol>
                <a:gridCol w="2682806">
                  <a:extLst>
                    <a:ext uri="{9D8B030D-6E8A-4147-A177-3AD203B41FA5}">
                      <a16:colId xmlns:a16="http://schemas.microsoft.com/office/drawing/2014/main" val="20002"/>
                    </a:ext>
                  </a:extLst>
                </a:gridCol>
              </a:tblGrid>
              <a:tr h="0">
                <a:tc>
                  <a:txBody>
                    <a:bodyPr/>
                    <a:lstStyle/>
                    <a:p>
                      <a:pPr lvl="0" rtl="0">
                        <a:spcBef>
                          <a:spcPts val="0"/>
                        </a:spcBef>
                        <a:buNone/>
                      </a:pPr>
                      <a:r>
                        <a:rPr lang="en" sz="2000">
                          <a:solidFill>
                            <a:srgbClr val="FFFFFF"/>
                          </a:solidFill>
                          <a:latin typeface="Economica"/>
                          <a:ea typeface="Economica"/>
                          <a:cs typeface="Economica"/>
                          <a:sym typeface="Economica"/>
                        </a:rPr>
                        <a:t>Gene</a:t>
                      </a:r>
                    </a:p>
                  </a:txBody>
                  <a:tcPr marL="91425" marR="91425" marT="91425" marB="91425">
                    <a:solidFill>
                      <a:srgbClr val="000000"/>
                    </a:solidFill>
                  </a:tcPr>
                </a:tc>
                <a:tc>
                  <a:txBody>
                    <a:bodyPr/>
                    <a:lstStyle/>
                    <a:p>
                      <a:pPr lvl="0" rtl="0">
                        <a:spcBef>
                          <a:spcPts val="0"/>
                        </a:spcBef>
                        <a:buNone/>
                      </a:pPr>
                      <a:r>
                        <a:rPr lang="en" sz="2000">
                          <a:solidFill>
                            <a:srgbClr val="FFFFFF"/>
                          </a:solidFill>
                          <a:latin typeface="Economica"/>
                          <a:ea typeface="Economica"/>
                          <a:cs typeface="Economica"/>
                          <a:sym typeface="Economica"/>
                        </a:rPr>
                        <a:t>Control</a:t>
                      </a:r>
                    </a:p>
                  </a:txBody>
                  <a:tcPr marL="91425" marR="91425" marT="91425" marB="91425">
                    <a:solidFill>
                      <a:srgbClr val="000000"/>
                    </a:solidFill>
                  </a:tcPr>
                </a:tc>
                <a:tc>
                  <a:txBody>
                    <a:bodyPr/>
                    <a:lstStyle/>
                    <a:p>
                      <a:pPr lvl="0" rtl="0">
                        <a:spcBef>
                          <a:spcPts val="0"/>
                        </a:spcBef>
                        <a:buNone/>
                      </a:pPr>
                      <a:r>
                        <a:rPr lang="en" sz="2000">
                          <a:solidFill>
                            <a:srgbClr val="FFFFFF"/>
                          </a:solidFill>
                          <a:latin typeface="Economica"/>
                          <a:ea typeface="Economica"/>
                          <a:cs typeface="Economica"/>
                          <a:sym typeface="Economica"/>
                        </a:rPr>
                        <a:t>Experimental Condition</a:t>
                      </a:r>
                    </a:p>
                  </a:txBody>
                  <a:tcPr marL="91425" marR="91425" marT="91425" marB="91425">
                    <a:solidFill>
                      <a:srgbClr val="000000"/>
                    </a:solidFill>
                  </a:tcPr>
                </a:tc>
                <a:extLst>
                  <a:ext uri="{0D108BD9-81ED-4DB2-BD59-A6C34878D82A}">
                    <a16:rowId xmlns:a16="http://schemas.microsoft.com/office/drawing/2014/main" val="10000"/>
                  </a:ext>
                </a:extLst>
              </a:tr>
              <a:tr h="381000">
                <a:tc>
                  <a:txBody>
                    <a:bodyPr/>
                    <a:lstStyle/>
                    <a:p>
                      <a:pPr lvl="0" rtl="0">
                        <a:spcBef>
                          <a:spcPts val="0"/>
                        </a:spcBef>
                        <a:buNone/>
                      </a:pPr>
                      <a:r>
                        <a:rPr lang="en" sz="2000">
                          <a:latin typeface="Economica"/>
                          <a:ea typeface="Economica"/>
                          <a:cs typeface="Economica"/>
                          <a:sym typeface="Economica"/>
                        </a:rPr>
                        <a:t>Gene A</a:t>
                      </a:r>
                    </a:p>
                  </a:txBody>
                  <a:tcPr marL="91425" marR="91425" marT="91425" marB="91425"/>
                </a:tc>
                <a:tc>
                  <a:txBody>
                    <a:bodyPr/>
                    <a:lstStyle/>
                    <a:p>
                      <a:pPr lvl="0" rtl="0">
                        <a:spcBef>
                          <a:spcPts val="0"/>
                        </a:spcBef>
                        <a:buNone/>
                      </a:pPr>
                      <a:r>
                        <a:rPr lang="en" sz="2000">
                          <a:latin typeface="Economica"/>
                          <a:ea typeface="Economica"/>
                          <a:cs typeface="Economica"/>
                          <a:sym typeface="Economica"/>
                        </a:rPr>
                        <a:t>27</a:t>
                      </a:r>
                    </a:p>
                  </a:txBody>
                  <a:tcPr marL="91425" marR="91425" marT="91425" marB="91425"/>
                </a:tc>
                <a:tc>
                  <a:txBody>
                    <a:bodyPr/>
                    <a:lstStyle/>
                    <a:p>
                      <a:pPr lvl="0" rtl="0">
                        <a:spcBef>
                          <a:spcPts val="0"/>
                        </a:spcBef>
                        <a:buNone/>
                      </a:pPr>
                      <a:r>
                        <a:rPr lang="en" sz="2000">
                          <a:latin typeface="Economica"/>
                          <a:ea typeface="Economica"/>
                          <a:cs typeface="Economica"/>
                          <a:sym typeface="Economica"/>
                        </a:rPr>
                        <a:t>27</a:t>
                      </a:r>
                    </a:p>
                  </a:txBody>
                  <a:tcPr marL="91425" marR="91425" marT="91425" marB="91425"/>
                </a:tc>
                <a:extLst>
                  <a:ext uri="{0D108BD9-81ED-4DB2-BD59-A6C34878D82A}">
                    <a16:rowId xmlns:a16="http://schemas.microsoft.com/office/drawing/2014/main" val="10001"/>
                  </a:ext>
                </a:extLst>
              </a:tr>
              <a:tr h="381000">
                <a:tc>
                  <a:txBody>
                    <a:bodyPr/>
                    <a:lstStyle/>
                    <a:p>
                      <a:pPr lvl="0" rtl="0">
                        <a:spcBef>
                          <a:spcPts val="0"/>
                        </a:spcBef>
                        <a:buNone/>
                      </a:pPr>
                      <a:r>
                        <a:rPr lang="en" sz="2000" dirty="0">
                          <a:latin typeface="Economica"/>
                          <a:ea typeface="Economica"/>
                          <a:cs typeface="Economica"/>
                          <a:sym typeface="Economica"/>
                        </a:rPr>
                        <a:t>Gene B</a:t>
                      </a:r>
                    </a:p>
                  </a:txBody>
                  <a:tcPr marL="91425" marR="91425" marT="91425" marB="91425"/>
                </a:tc>
                <a:tc>
                  <a:txBody>
                    <a:bodyPr/>
                    <a:lstStyle/>
                    <a:p>
                      <a:pPr lvl="0" rtl="0">
                        <a:spcBef>
                          <a:spcPts val="0"/>
                        </a:spcBef>
                        <a:buNone/>
                      </a:pPr>
                      <a:r>
                        <a:rPr lang="en" sz="2000">
                          <a:latin typeface="Economica"/>
                          <a:ea typeface="Economica"/>
                          <a:cs typeface="Economica"/>
                          <a:sym typeface="Economica"/>
                        </a:rPr>
                        <a:t>90</a:t>
                      </a:r>
                    </a:p>
                  </a:txBody>
                  <a:tcPr marL="91425" marR="91425" marT="91425" marB="91425"/>
                </a:tc>
                <a:tc>
                  <a:txBody>
                    <a:bodyPr/>
                    <a:lstStyle/>
                    <a:p>
                      <a:pPr lvl="0" rtl="0">
                        <a:spcBef>
                          <a:spcPts val="0"/>
                        </a:spcBef>
                        <a:buNone/>
                      </a:pPr>
                      <a:r>
                        <a:rPr lang="en" sz="2000">
                          <a:latin typeface="Economica"/>
                          <a:ea typeface="Economica"/>
                          <a:cs typeface="Economica"/>
                          <a:sym typeface="Economica"/>
                        </a:rPr>
                        <a:t>270</a:t>
                      </a:r>
                    </a:p>
                  </a:txBody>
                  <a:tcPr marL="91425" marR="91425" marT="91425" marB="91425"/>
                </a:tc>
                <a:extLst>
                  <a:ext uri="{0D108BD9-81ED-4DB2-BD59-A6C34878D82A}">
                    <a16:rowId xmlns:a16="http://schemas.microsoft.com/office/drawing/2014/main" val="10002"/>
                  </a:ext>
                </a:extLst>
              </a:tr>
              <a:tr h="381000">
                <a:tc>
                  <a:txBody>
                    <a:bodyPr/>
                    <a:lstStyle/>
                    <a:p>
                      <a:pPr lvl="0" rtl="0">
                        <a:spcBef>
                          <a:spcPts val="0"/>
                        </a:spcBef>
                        <a:buNone/>
                      </a:pPr>
                      <a:r>
                        <a:rPr lang="en" sz="2000">
                          <a:latin typeface="Economica"/>
                          <a:ea typeface="Economica"/>
                          <a:cs typeface="Economica"/>
                          <a:sym typeface="Economica"/>
                        </a:rPr>
                        <a:t>Gene C</a:t>
                      </a:r>
                    </a:p>
                  </a:txBody>
                  <a:tcPr marL="91425" marR="91425" marT="91425" marB="91425"/>
                </a:tc>
                <a:tc>
                  <a:txBody>
                    <a:bodyPr/>
                    <a:lstStyle/>
                    <a:p>
                      <a:pPr lvl="0" rtl="0">
                        <a:spcBef>
                          <a:spcPts val="0"/>
                        </a:spcBef>
                        <a:buNone/>
                      </a:pPr>
                      <a:r>
                        <a:rPr lang="en" sz="2000">
                          <a:latin typeface="Economica"/>
                          <a:ea typeface="Economica"/>
                          <a:cs typeface="Economica"/>
                          <a:sym typeface="Economica"/>
                        </a:rPr>
                        <a:t>280</a:t>
                      </a:r>
                    </a:p>
                  </a:txBody>
                  <a:tcPr marL="91425" marR="91425" marT="91425" marB="91425"/>
                </a:tc>
                <a:tc>
                  <a:txBody>
                    <a:bodyPr/>
                    <a:lstStyle/>
                    <a:p>
                      <a:pPr lvl="0" rtl="0">
                        <a:spcBef>
                          <a:spcPts val="0"/>
                        </a:spcBef>
                        <a:buNone/>
                      </a:pPr>
                      <a:r>
                        <a:rPr lang="en" sz="2000">
                          <a:latin typeface="Economica"/>
                          <a:ea typeface="Economica"/>
                          <a:cs typeface="Economica"/>
                          <a:sym typeface="Economica"/>
                        </a:rPr>
                        <a:t>640</a:t>
                      </a:r>
                    </a:p>
                  </a:txBody>
                  <a:tcPr marL="91425" marR="91425" marT="91425" marB="91425"/>
                </a:tc>
                <a:extLst>
                  <a:ext uri="{0D108BD9-81ED-4DB2-BD59-A6C34878D82A}">
                    <a16:rowId xmlns:a16="http://schemas.microsoft.com/office/drawing/2014/main" val="10003"/>
                  </a:ext>
                </a:extLst>
              </a:tr>
              <a:tr h="381000">
                <a:tc>
                  <a:txBody>
                    <a:bodyPr/>
                    <a:lstStyle/>
                    <a:p>
                      <a:pPr lvl="0" rtl="0">
                        <a:spcBef>
                          <a:spcPts val="0"/>
                        </a:spcBef>
                        <a:buNone/>
                      </a:pPr>
                      <a:r>
                        <a:rPr lang="en" sz="2000">
                          <a:latin typeface="Economica"/>
                          <a:ea typeface="Economica"/>
                          <a:cs typeface="Economica"/>
                          <a:sym typeface="Economica"/>
                        </a:rPr>
                        <a:t>Gene D</a:t>
                      </a:r>
                    </a:p>
                  </a:txBody>
                  <a:tcPr marL="91425" marR="91425" marT="91425" marB="91425"/>
                </a:tc>
                <a:tc>
                  <a:txBody>
                    <a:bodyPr/>
                    <a:lstStyle/>
                    <a:p>
                      <a:pPr lvl="0" rtl="0">
                        <a:spcBef>
                          <a:spcPts val="0"/>
                        </a:spcBef>
                        <a:buNone/>
                      </a:pPr>
                      <a:r>
                        <a:rPr lang="en" sz="2000">
                          <a:latin typeface="Economica"/>
                          <a:ea typeface="Economica"/>
                          <a:cs typeface="Economica"/>
                          <a:sym typeface="Economica"/>
                        </a:rPr>
                        <a:t>1003</a:t>
                      </a:r>
                    </a:p>
                  </a:txBody>
                  <a:tcPr marL="91425" marR="91425" marT="91425" marB="91425"/>
                </a:tc>
                <a:tc>
                  <a:txBody>
                    <a:bodyPr/>
                    <a:lstStyle/>
                    <a:p>
                      <a:pPr lvl="0" rtl="0">
                        <a:spcBef>
                          <a:spcPts val="0"/>
                        </a:spcBef>
                        <a:buNone/>
                      </a:pPr>
                      <a:r>
                        <a:rPr lang="en" sz="2000">
                          <a:latin typeface="Economica"/>
                          <a:ea typeface="Economica"/>
                          <a:cs typeface="Economica"/>
                          <a:sym typeface="Economica"/>
                        </a:rPr>
                        <a:t>3021</a:t>
                      </a:r>
                    </a:p>
                  </a:txBody>
                  <a:tcPr marL="91425" marR="91425" marT="91425" marB="91425"/>
                </a:tc>
                <a:extLst>
                  <a:ext uri="{0D108BD9-81ED-4DB2-BD59-A6C34878D82A}">
                    <a16:rowId xmlns:a16="http://schemas.microsoft.com/office/drawing/2014/main" val="10004"/>
                  </a:ext>
                </a:extLst>
              </a:tr>
              <a:tr h="381000">
                <a:tc>
                  <a:txBody>
                    <a:bodyPr/>
                    <a:lstStyle/>
                    <a:p>
                      <a:pPr lvl="0" rtl="0">
                        <a:spcBef>
                          <a:spcPts val="0"/>
                        </a:spcBef>
                        <a:buNone/>
                      </a:pPr>
                      <a:r>
                        <a:rPr lang="en" sz="2000">
                          <a:latin typeface="Economica"/>
                          <a:ea typeface="Economica"/>
                          <a:cs typeface="Economica"/>
                          <a:sym typeface="Economica"/>
                        </a:rPr>
                        <a:t>Gene E</a:t>
                      </a:r>
                    </a:p>
                  </a:txBody>
                  <a:tcPr marL="91425" marR="91425" marT="91425" marB="91425"/>
                </a:tc>
                <a:tc>
                  <a:txBody>
                    <a:bodyPr/>
                    <a:lstStyle/>
                    <a:p>
                      <a:pPr lvl="0" rtl="0">
                        <a:spcBef>
                          <a:spcPts val="0"/>
                        </a:spcBef>
                        <a:buClr>
                          <a:schemeClr val="dk1"/>
                        </a:buClr>
                        <a:buSzPct val="55000"/>
                        <a:buFont typeface="Arial"/>
                        <a:buNone/>
                      </a:pPr>
                      <a:r>
                        <a:rPr lang="en" sz="2000">
                          <a:solidFill>
                            <a:schemeClr val="dk1"/>
                          </a:solidFill>
                          <a:latin typeface="Economica"/>
                          <a:ea typeface="Economica"/>
                          <a:cs typeface="Economica"/>
                          <a:sym typeface="Economica"/>
                        </a:rPr>
                        <a:t>3100</a:t>
                      </a:r>
                    </a:p>
                  </a:txBody>
                  <a:tcPr marL="91425" marR="91425" marT="91425" marB="91425"/>
                </a:tc>
                <a:tc>
                  <a:txBody>
                    <a:bodyPr/>
                    <a:lstStyle/>
                    <a:p>
                      <a:pPr lvl="0" rtl="0">
                        <a:spcBef>
                          <a:spcPts val="0"/>
                        </a:spcBef>
                        <a:buNone/>
                      </a:pPr>
                      <a:r>
                        <a:rPr lang="en" sz="2000" dirty="0">
                          <a:latin typeface="Economica"/>
                          <a:ea typeface="Economica"/>
                          <a:cs typeface="Economica"/>
                          <a:sym typeface="Economica"/>
                        </a:rPr>
                        <a:t>3342</a:t>
                      </a:r>
                    </a:p>
                  </a:txBody>
                  <a:tcPr marL="91425" marR="91425" marT="91425" marB="91425"/>
                </a:tc>
                <a:extLst>
                  <a:ext uri="{0D108BD9-81ED-4DB2-BD59-A6C34878D82A}">
                    <a16:rowId xmlns:a16="http://schemas.microsoft.com/office/drawing/2014/main" val="10005"/>
                  </a:ext>
                </a:extLst>
              </a:tr>
            </a:tbl>
          </a:graphicData>
        </a:graphic>
      </p:graphicFrame>
      <p:sp>
        <p:nvSpPr>
          <p:cNvPr id="8" name="Shape 125">
            <a:extLst>
              <a:ext uri="{FF2B5EF4-FFF2-40B4-BE49-F238E27FC236}">
                <a16:creationId xmlns:a16="http://schemas.microsoft.com/office/drawing/2014/main" id="{BD5DA053-28C3-9C4A-9F11-739B3F0DD91C}"/>
              </a:ext>
            </a:extLst>
          </p:cNvPr>
          <p:cNvSpPr txBox="1"/>
          <p:nvPr/>
        </p:nvSpPr>
        <p:spPr>
          <a:xfrm>
            <a:off x="7399775" y="2015501"/>
            <a:ext cx="1850596" cy="526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dirty="0" err="1">
                <a:solidFill>
                  <a:srgbClr val="38761D"/>
                </a:solidFill>
                <a:latin typeface="Economica"/>
                <a:ea typeface="Economica"/>
                <a:cs typeface="Economica"/>
                <a:sym typeface="Economica"/>
              </a:rPr>
              <a:t>Oooh</a:t>
            </a:r>
            <a:r>
              <a:rPr lang="en" sz="1800" dirty="0">
                <a:solidFill>
                  <a:srgbClr val="38761D"/>
                </a:solidFill>
                <a:latin typeface="Economica"/>
                <a:ea typeface="Economica"/>
                <a:cs typeface="Economica"/>
                <a:sym typeface="Economica"/>
              </a:rPr>
              <a:t>! The experimental condition caused genes B,C,D, and E to be overexpressed!</a:t>
            </a:r>
            <a:endParaRPr sz="1800" dirty="0">
              <a:solidFill>
                <a:srgbClr val="38761D"/>
              </a:solidFill>
              <a:latin typeface="Economica"/>
              <a:ea typeface="Economica"/>
              <a:cs typeface="Economica"/>
              <a:sym typeface="Economica"/>
            </a:endParaRPr>
          </a:p>
        </p:txBody>
      </p:sp>
      <p:grpSp>
        <p:nvGrpSpPr>
          <p:cNvPr id="9" name="Shape 126">
            <a:extLst>
              <a:ext uri="{FF2B5EF4-FFF2-40B4-BE49-F238E27FC236}">
                <a16:creationId xmlns:a16="http://schemas.microsoft.com/office/drawing/2014/main" id="{8FEB6ECB-85F7-5246-B92E-E799E149DC0F}"/>
              </a:ext>
            </a:extLst>
          </p:cNvPr>
          <p:cNvGrpSpPr/>
          <p:nvPr/>
        </p:nvGrpSpPr>
        <p:grpSpPr>
          <a:xfrm>
            <a:off x="150026" y="2278751"/>
            <a:ext cx="1764550" cy="1625984"/>
            <a:chOff x="65350" y="2093400"/>
            <a:chExt cx="2166925" cy="1795700"/>
          </a:xfrm>
        </p:grpSpPr>
        <p:cxnSp>
          <p:nvCxnSpPr>
            <p:cNvPr id="10" name="Shape 127">
              <a:extLst>
                <a:ext uri="{FF2B5EF4-FFF2-40B4-BE49-F238E27FC236}">
                  <a16:creationId xmlns:a16="http://schemas.microsoft.com/office/drawing/2014/main" id="{DE175B79-FDF0-2C4C-8B92-95D242D2541C}"/>
                </a:ext>
              </a:extLst>
            </p:cNvPr>
            <p:cNvCxnSpPr/>
            <p:nvPr/>
          </p:nvCxnSpPr>
          <p:spPr>
            <a:xfrm>
              <a:off x="774875" y="3089900"/>
              <a:ext cx="1457400" cy="799200"/>
            </a:xfrm>
            <a:prstGeom prst="straightConnector1">
              <a:avLst/>
            </a:prstGeom>
            <a:noFill/>
            <a:ln w="9525" cap="flat" cmpd="sng">
              <a:solidFill>
                <a:srgbClr val="38761D"/>
              </a:solidFill>
              <a:prstDash val="solid"/>
              <a:round/>
              <a:headEnd type="none" w="med" len="med"/>
              <a:tailEnd type="triangle" w="med" len="med"/>
            </a:ln>
          </p:spPr>
        </p:cxnSp>
        <p:sp>
          <p:nvSpPr>
            <p:cNvPr id="11" name="Shape 128">
              <a:extLst>
                <a:ext uri="{FF2B5EF4-FFF2-40B4-BE49-F238E27FC236}">
                  <a16:creationId xmlns:a16="http://schemas.microsoft.com/office/drawing/2014/main" id="{026E006C-48B6-1246-9E17-FAE5BA5ED987}"/>
                </a:ext>
              </a:extLst>
            </p:cNvPr>
            <p:cNvSpPr txBox="1"/>
            <p:nvPr/>
          </p:nvSpPr>
          <p:spPr>
            <a:xfrm>
              <a:off x="65350" y="2093400"/>
              <a:ext cx="21312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rgbClr val="38761D"/>
                  </a:solidFill>
                  <a:latin typeface="Economica"/>
                  <a:ea typeface="Economica"/>
                  <a:cs typeface="Economica"/>
                  <a:sym typeface="Economica"/>
                </a:rPr>
                <a:t>Wow! Gene E is expressed at a 3X higher rate than Gene D!</a:t>
              </a:r>
              <a:endParaRPr sz="1800" dirty="0">
                <a:solidFill>
                  <a:srgbClr val="38761D"/>
                </a:solidFill>
                <a:latin typeface="Economica"/>
                <a:ea typeface="Economica"/>
                <a:cs typeface="Economica"/>
                <a:sym typeface="Economica"/>
              </a:endParaRPr>
            </a:p>
          </p:txBody>
        </p:sp>
      </p:grpSp>
      <p:sp>
        <p:nvSpPr>
          <p:cNvPr id="12" name="Shape 121">
            <a:extLst>
              <a:ext uri="{FF2B5EF4-FFF2-40B4-BE49-F238E27FC236}">
                <a16:creationId xmlns:a16="http://schemas.microsoft.com/office/drawing/2014/main" id="{402BF6F7-E906-CF41-AB8F-66300E980071}"/>
              </a:ext>
            </a:extLst>
          </p:cNvPr>
          <p:cNvSpPr txBox="1"/>
          <p:nvPr/>
        </p:nvSpPr>
        <p:spPr>
          <a:xfrm>
            <a:off x="1097280" y="6257752"/>
            <a:ext cx="5576100" cy="570257"/>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err="1">
                <a:latin typeface="Economica"/>
                <a:ea typeface="Economica"/>
                <a:cs typeface="Economica"/>
                <a:sym typeface="Economica"/>
              </a:rPr>
              <a:t>FeatureCounts</a:t>
            </a:r>
            <a:r>
              <a:rPr lang="en" sz="1200" dirty="0">
                <a:latin typeface="Economica"/>
                <a:ea typeface="Economica"/>
                <a:cs typeface="Economica"/>
                <a:sym typeface="Economica"/>
              </a:rPr>
              <a:t> is a useful tool for generating counts: https://</a:t>
            </a:r>
            <a:r>
              <a:rPr lang="en" sz="1200" dirty="0" err="1">
                <a:latin typeface="Economica"/>
                <a:ea typeface="Economica"/>
                <a:cs typeface="Economica"/>
                <a:sym typeface="Economica"/>
              </a:rPr>
              <a:t>www.ncbi.nlm.nih.gov</a:t>
            </a:r>
            <a:r>
              <a:rPr lang="en" sz="1200" dirty="0">
                <a:latin typeface="Economica"/>
                <a:ea typeface="Economica"/>
                <a:cs typeface="Economica"/>
                <a:sym typeface="Economica"/>
              </a:rPr>
              <a:t>/</a:t>
            </a:r>
            <a:r>
              <a:rPr lang="en" sz="1200" dirty="0" err="1">
                <a:latin typeface="Economica"/>
                <a:ea typeface="Economica"/>
                <a:cs typeface="Economica"/>
                <a:sym typeface="Economica"/>
              </a:rPr>
              <a:t>pubmed</a:t>
            </a:r>
            <a:r>
              <a:rPr lang="en" sz="1200" dirty="0">
                <a:latin typeface="Economica"/>
                <a:ea typeface="Economica"/>
                <a:cs typeface="Economica"/>
                <a:sym typeface="Economica"/>
              </a:rPr>
              <a:t>/24227677</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141601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CEBD6B-43C4-4647-B169-2E355799CDD6}"/>
              </a:ext>
            </a:extLst>
          </p:cNvPr>
          <p:cNvSpPr>
            <a:spLocks noGrp="1"/>
          </p:cNvSpPr>
          <p:nvPr>
            <p:ph type="sldNum" sz="quarter" idx="10"/>
          </p:nvPr>
        </p:nvSpPr>
        <p:spPr/>
        <p:txBody>
          <a:bodyPr/>
          <a:lstStyle/>
          <a:p>
            <a:pPr>
              <a:defRPr/>
            </a:pPr>
            <a:fld id="{A8C65370-7898-40B8-8246-60A93FC25CB8}" type="slidenum">
              <a:rPr lang="en-US" smtClean="0"/>
              <a:pPr>
                <a:defRPr/>
              </a:pPr>
              <a:t>77</a:t>
            </a:fld>
            <a:endParaRPr lang="en-US"/>
          </a:p>
        </p:txBody>
      </p:sp>
      <p:graphicFrame>
        <p:nvGraphicFramePr>
          <p:cNvPr id="4" name="Shape 139">
            <a:extLst>
              <a:ext uri="{FF2B5EF4-FFF2-40B4-BE49-F238E27FC236}">
                <a16:creationId xmlns:a16="http://schemas.microsoft.com/office/drawing/2014/main" id="{36045E02-359E-3B44-8185-A841F301D148}"/>
              </a:ext>
            </a:extLst>
          </p:cNvPr>
          <p:cNvGraphicFramePr/>
          <p:nvPr>
            <p:extLst/>
          </p:nvPr>
        </p:nvGraphicFramePr>
        <p:xfrm>
          <a:off x="189056" y="1666048"/>
          <a:ext cx="4921146" cy="3230700"/>
        </p:xfrm>
        <a:graphic>
          <a:graphicData uri="http://schemas.openxmlformats.org/drawingml/2006/table">
            <a:tbl>
              <a:tblPr>
                <a:noFill/>
              </a:tblPr>
              <a:tblGrid>
                <a:gridCol w="991921">
                  <a:extLst>
                    <a:ext uri="{9D8B030D-6E8A-4147-A177-3AD203B41FA5}">
                      <a16:colId xmlns:a16="http://schemas.microsoft.com/office/drawing/2014/main" val="20000"/>
                    </a:ext>
                  </a:extLst>
                </a:gridCol>
                <a:gridCol w="1492702">
                  <a:extLst>
                    <a:ext uri="{9D8B030D-6E8A-4147-A177-3AD203B41FA5}">
                      <a16:colId xmlns:a16="http://schemas.microsoft.com/office/drawing/2014/main" val="20001"/>
                    </a:ext>
                  </a:extLst>
                </a:gridCol>
                <a:gridCol w="2436523">
                  <a:extLst>
                    <a:ext uri="{9D8B030D-6E8A-4147-A177-3AD203B41FA5}">
                      <a16:colId xmlns:a16="http://schemas.microsoft.com/office/drawing/2014/main" val="20002"/>
                    </a:ext>
                  </a:extLst>
                </a:gridCol>
              </a:tblGrid>
              <a:tr h="381000">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Gene</a:t>
                      </a:r>
                      <a:endParaRPr sz="20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Control</a:t>
                      </a:r>
                      <a:endParaRPr sz="20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Experimental Condition</a:t>
                      </a:r>
                      <a:endParaRPr sz="20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A</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B</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90</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270</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C</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280</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640</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D</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1003</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3021</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E</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2000">
                          <a:solidFill>
                            <a:schemeClr val="dk1"/>
                          </a:solidFill>
                          <a:latin typeface="Economica"/>
                          <a:ea typeface="Economica"/>
                          <a:cs typeface="Economica"/>
                          <a:sym typeface="Economica"/>
                        </a:rPr>
                        <a:t>3100</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dirty="0">
                          <a:latin typeface="Economica"/>
                          <a:ea typeface="Economica"/>
                          <a:cs typeface="Economica"/>
                          <a:sym typeface="Economica"/>
                        </a:rPr>
                        <a:t>3342</a:t>
                      </a:r>
                      <a:endParaRPr sz="2000" dirty="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bl>
          </a:graphicData>
        </a:graphic>
      </p:graphicFrame>
      <p:sp>
        <p:nvSpPr>
          <p:cNvPr id="5" name="Shape 140">
            <a:extLst>
              <a:ext uri="{FF2B5EF4-FFF2-40B4-BE49-F238E27FC236}">
                <a16:creationId xmlns:a16="http://schemas.microsoft.com/office/drawing/2014/main" id="{2C04B4F8-75F4-3E40-96B8-BC65B8B60E7A}"/>
              </a:ext>
            </a:extLst>
          </p:cNvPr>
          <p:cNvSpPr txBox="1"/>
          <p:nvPr/>
        </p:nvSpPr>
        <p:spPr>
          <a:xfrm>
            <a:off x="5610398" y="3145701"/>
            <a:ext cx="33972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38761D"/>
                </a:solidFill>
                <a:latin typeface="Economica"/>
                <a:ea typeface="Economica"/>
                <a:cs typeface="Economica"/>
                <a:sym typeface="Economica"/>
              </a:rPr>
              <a:t>Would you reach the same conclusion if you knew that the control experiment used 10 million reads while the experimental condition used 30 million reads?</a:t>
            </a:r>
            <a:endParaRPr sz="2400" dirty="0">
              <a:solidFill>
                <a:srgbClr val="38761D"/>
              </a:solidFill>
              <a:latin typeface="Economica"/>
              <a:ea typeface="Economica"/>
              <a:cs typeface="Economica"/>
              <a:sym typeface="Economica"/>
            </a:endParaRPr>
          </a:p>
        </p:txBody>
      </p:sp>
      <p:grpSp>
        <p:nvGrpSpPr>
          <p:cNvPr id="6" name="Shape 141">
            <a:extLst>
              <a:ext uri="{FF2B5EF4-FFF2-40B4-BE49-F238E27FC236}">
                <a16:creationId xmlns:a16="http://schemas.microsoft.com/office/drawing/2014/main" id="{9F029A35-14CA-D04B-BF98-17CEBD2510E8}"/>
              </a:ext>
            </a:extLst>
          </p:cNvPr>
          <p:cNvGrpSpPr/>
          <p:nvPr/>
        </p:nvGrpSpPr>
        <p:grpSpPr>
          <a:xfrm>
            <a:off x="5110202" y="1666048"/>
            <a:ext cx="3304000" cy="1308106"/>
            <a:chOff x="6855060" y="1180975"/>
            <a:chExt cx="2225365" cy="1530128"/>
          </a:xfrm>
        </p:grpSpPr>
        <p:cxnSp>
          <p:nvCxnSpPr>
            <p:cNvPr id="7" name="Shape 142">
              <a:extLst>
                <a:ext uri="{FF2B5EF4-FFF2-40B4-BE49-F238E27FC236}">
                  <a16:creationId xmlns:a16="http://schemas.microsoft.com/office/drawing/2014/main" id="{8FB90236-6D31-4D41-AD60-56F405AFEFCA}"/>
                </a:ext>
              </a:extLst>
            </p:cNvPr>
            <p:cNvCxnSpPr/>
            <p:nvPr/>
          </p:nvCxnSpPr>
          <p:spPr>
            <a:xfrm flipH="1">
              <a:off x="6855060" y="2217603"/>
              <a:ext cx="336900" cy="493500"/>
            </a:xfrm>
            <a:prstGeom prst="straightConnector1">
              <a:avLst/>
            </a:prstGeom>
            <a:noFill/>
            <a:ln w="9525" cap="flat" cmpd="sng">
              <a:solidFill>
                <a:srgbClr val="38761D"/>
              </a:solidFill>
              <a:prstDash val="solid"/>
              <a:round/>
              <a:headEnd type="none" w="med" len="med"/>
              <a:tailEnd type="triangle" w="med" len="med"/>
            </a:ln>
          </p:spPr>
        </p:cxnSp>
        <p:sp>
          <p:nvSpPr>
            <p:cNvPr id="8" name="Shape 143">
              <a:extLst>
                <a:ext uri="{FF2B5EF4-FFF2-40B4-BE49-F238E27FC236}">
                  <a16:creationId xmlns:a16="http://schemas.microsoft.com/office/drawing/2014/main" id="{5C99DC68-C3A3-EF42-94B2-082829DA52F1}"/>
                </a:ext>
              </a:extLst>
            </p:cNvPr>
            <p:cNvSpPr txBox="1"/>
            <p:nvPr/>
          </p:nvSpPr>
          <p:spPr>
            <a:xfrm>
              <a:off x="6949225" y="1180975"/>
              <a:ext cx="21312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err="1">
                  <a:solidFill>
                    <a:srgbClr val="38761D"/>
                  </a:solidFill>
                  <a:latin typeface="Economica"/>
                  <a:ea typeface="Economica"/>
                  <a:cs typeface="Economica"/>
                  <a:sym typeface="Economica"/>
                </a:rPr>
                <a:t>Oooh</a:t>
              </a:r>
              <a:r>
                <a:rPr lang="en" sz="1800" dirty="0">
                  <a:solidFill>
                    <a:srgbClr val="38761D"/>
                  </a:solidFill>
                  <a:latin typeface="Economica"/>
                  <a:ea typeface="Economica"/>
                  <a:cs typeface="Economica"/>
                  <a:sym typeface="Economica"/>
                </a:rPr>
                <a:t>! The experimental condition caused genes B,C, and D to be overexpressed!</a:t>
              </a:r>
              <a:endParaRPr sz="1800" dirty="0">
                <a:solidFill>
                  <a:srgbClr val="38761D"/>
                </a:solidFill>
                <a:latin typeface="Economica"/>
                <a:ea typeface="Economica"/>
                <a:cs typeface="Economica"/>
                <a:sym typeface="Economica"/>
              </a:endParaRPr>
            </a:p>
          </p:txBody>
        </p:sp>
      </p:grpSp>
      <p:sp>
        <p:nvSpPr>
          <p:cNvPr id="11" name="Title 1">
            <a:extLst>
              <a:ext uri="{FF2B5EF4-FFF2-40B4-BE49-F238E27FC236}">
                <a16:creationId xmlns:a16="http://schemas.microsoft.com/office/drawing/2014/main" id="{2570837A-8349-F24C-BE11-704963BBF41B}"/>
              </a:ext>
            </a:extLst>
          </p:cNvPr>
          <p:cNvSpPr>
            <a:spLocks noGrp="1"/>
          </p:cNvSpPr>
          <p:nvPr>
            <p:ph type="title"/>
          </p:nvPr>
        </p:nvSpPr>
        <p:spPr>
          <a:xfrm>
            <a:off x="1097280" y="576071"/>
            <a:ext cx="7678414" cy="332623"/>
          </a:xfrm>
        </p:spPr>
        <p:txBody>
          <a:bodyPr/>
          <a:lstStyle/>
          <a:p>
            <a:r>
              <a:rPr lang="en-US" dirty="0"/>
              <a:t>Raw Read Counts per Gene/Transcript</a:t>
            </a:r>
          </a:p>
        </p:txBody>
      </p:sp>
    </p:spTree>
    <p:extLst>
      <p:ext uri="{BB962C8B-B14F-4D97-AF65-F5344CB8AC3E}">
        <p14:creationId xmlns:p14="http://schemas.microsoft.com/office/powerpoint/2010/main" val="2182301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2DD1AE-4649-9845-833D-B828F5B165A8}"/>
              </a:ext>
            </a:extLst>
          </p:cNvPr>
          <p:cNvSpPr>
            <a:spLocks noGrp="1"/>
          </p:cNvSpPr>
          <p:nvPr>
            <p:ph type="sldNum" sz="quarter" idx="10"/>
          </p:nvPr>
        </p:nvSpPr>
        <p:spPr/>
        <p:txBody>
          <a:bodyPr/>
          <a:lstStyle/>
          <a:p>
            <a:pPr>
              <a:defRPr/>
            </a:pPr>
            <a:fld id="{A8C65370-7898-40B8-8246-60A93FC25CB8}" type="slidenum">
              <a:rPr lang="en-US" smtClean="0"/>
              <a:pPr>
                <a:defRPr/>
              </a:pPr>
              <a:t>78</a:t>
            </a:fld>
            <a:endParaRPr lang="en-US"/>
          </a:p>
        </p:txBody>
      </p:sp>
      <p:graphicFrame>
        <p:nvGraphicFramePr>
          <p:cNvPr id="4" name="Shape 151">
            <a:extLst>
              <a:ext uri="{FF2B5EF4-FFF2-40B4-BE49-F238E27FC236}">
                <a16:creationId xmlns:a16="http://schemas.microsoft.com/office/drawing/2014/main" id="{00C1282A-B842-BC4A-82C8-04D1CA4DEAFB}"/>
              </a:ext>
            </a:extLst>
          </p:cNvPr>
          <p:cNvGraphicFramePr/>
          <p:nvPr>
            <p:extLst/>
          </p:nvPr>
        </p:nvGraphicFramePr>
        <p:xfrm>
          <a:off x="4271519" y="1505410"/>
          <a:ext cx="4504175" cy="3230700"/>
        </p:xfrm>
        <a:graphic>
          <a:graphicData uri="http://schemas.openxmlformats.org/drawingml/2006/table">
            <a:tbl>
              <a:tblPr>
                <a:noFill/>
              </a:tblPr>
              <a:tblGrid>
                <a:gridCol w="1315325">
                  <a:extLst>
                    <a:ext uri="{9D8B030D-6E8A-4147-A177-3AD203B41FA5}">
                      <a16:colId xmlns:a16="http://schemas.microsoft.com/office/drawing/2014/main" val="20000"/>
                    </a:ext>
                  </a:extLst>
                </a:gridCol>
                <a:gridCol w="958775">
                  <a:extLst>
                    <a:ext uri="{9D8B030D-6E8A-4147-A177-3AD203B41FA5}">
                      <a16:colId xmlns:a16="http://schemas.microsoft.com/office/drawing/2014/main" val="20001"/>
                    </a:ext>
                  </a:extLst>
                </a:gridCol>
                <a:gridCol w="2230075">
                  <a:extLst>
                    <a:ext uri="{9D8B030D-6E8A-4147-A177-3AD203B41FA5}">
                      <a16:colId xmlns:a16="http://schemas.microsoft.com/office/drawing/2014/main" val="20002"/>
                    </a:ext>
                  </a:extLst>
                </a:gridCol>
              </a:tblGrid>
              <a:tr h="381000">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Gene</a:t>
                      </a:r>
                      <a:endParaRPr sz="20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Control</a:t>
                      </a:r>
                      <a:endParaRPr sz="20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2000">
                          <a:solidFill>
                            <a:srgbClr val="FFFFFF"/>
                          </a:solidFill>
                          <a:latin typeface="Economica"/>
                          <a:ea typeface="Economica"/>
                          <a:cs typeface="Economica"/>
                          <a:sym typeface="Economica"/>
                        </a:rPr>
                        <a:t>Experimental Condition</a:t>
                      </a:r>
                      <a:endParaRPr sz="20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A</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B</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90</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270</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C</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280</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640</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D</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b="1">
                          <a:solidFill>
                            <a:srgbClr val="38761D"/>
                          </a:solidFill>
                          <a:latin typeface="Economica"/>
                          <a:ea typeface="Economica"/>
                          <a:cs typeface="Economica"/>
                          <a:sym typeface="Economica"/>
                        </a:rPr>
                        <a:t>1003</a:t>
                      </a:r>
                      <a:endParaRPr sz="2000" b="1">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3021</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r>
                        <a:rPr lang="en" sz="2000">
                          <a:latin typeface="Economica"/>
                          <a:ea typeface="Economica"/>
                          <a:cs typeface="Economica"/>
                          <a:sym typeface="Economica"/>
                        </a:rPr>
                        <a:t>Gene E</a:t>
                      </a:r>
                      <a:endParaRPr sz="20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2000" b="1">
                          <a:solidFill>
                            <a:srgbClr val="38761D"/>
                          </a:solidFill>
                          <a:latin typeface="Economica"/>
                          <a:ea typeface="Economica"/>
                          <a:cs typeface="Economica"/>
                          <a:sym typeface="Economica"/>
                        </a:rPr>
                        <a:t>3100</a:t>
                      </a:r>
                      <a:endParaRPr sz="2000" b="1">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2000">
                          <a:latin typeface="Economica"/>
                          <a:ea typeface="Economica"/>
                          <a:cs typeface="Economica"/>
                          <a:sym typeface="Economica"/>
                        </a:rPr>
                        <a:t>3342</a:t>
                      </a:r>
                      <a:endParaRPr sz="20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bl>
          </a:graphicData>
        </a:graphic>
      </p:graphicFrame>
      <p:sp>
        <p:nvSpPr>
          <p:cNvPr id="5" name="Shape 152">
            <a:extLst>
              <a:ext uri="{FF2B5EF4-FFF2-40B4-BE49-F238E27FC236}">
                <a16:creationId xmlns:a16="http://schemas.microsoft.com/office/drawing/2014/main" id="{A2D033C1-D408-A440-A8E3-00630B5C9976}"/>
              </a:ext>
            </a:extLst>
          </p:cNvPr>
          <p:cNvSpPr txBox="1"/>
          <p:nvPr/>
        </p:nvSpPr>
        <p:spPr>
          <a:xfrm>
            <a:off x="205906" y="1159010"/>
            <a:ext cx="3913200" cy="2645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dirty="0">
                <a:solidFill>
                  <a:srgbClr val="38761D"/>
                </a:solidFill>
                <a:latin typeface="Economica"/>
                <a:ea typeface="Economica"/>
                <a:cs typeface="Economica"/>
                <a:sym typeface="Economica"/>
              </a:rPr>
              <a:t>Possible explanations:</a:t>
            </a:r>
            <a:endParaRPr sz="2400" b="1" dirty="0">
              <a:solidFill>
                <a:srgbClr val="38761D"/>
              </a:solidFill>
              <a:latin typeface="Economica"/>
              <a:ea typeface="Economica"/>
              <a:cs typeface="Economica"/>
              <a:sym typeface="Economica"/>
            </a:endParaRPr>
          </a:p>
          <a:p>
            <a:pPr marL="457200" lvl="0" indent="-381000" rtl="0">
              <a:spcBef>
                <a:spcPts val="0"/>
              </a:spcBef>
              <a:spcAft>
                <a:spcPts val="0"/>
              </a:spcAft>
              <a:buClr>
                <a:srgbClr val="38761D"/>
              </a:buClr>
              <a:buSzPts val="2400"/>
              <a:buFont typeface="Economica"/>
              <a:buAutoNum type="arabicPeriod"/>
            </a:pPr>
            <a:r>
              <a:rPr lang="en" sz="2400" dirty="0">
                <a:solidFill>
                  <a:srgbClr val="38761D"/>
                </a:solidFill>
                <a:latin typeface="Economica"/>
                <a:ea typeface="Economica"/>
                <a:cs typeface="Economica"/>
                <a:sym typeface="Economica"/>
              </a:rPr>
              <a:t>3 times as many transcripts are expressed for Gene E than Gene D.</a:t>
            </a:r>
            <a:endParaRPr sz="2400" dirty="0">
              <a:solidFill>
                <a:srgbClr val="38761D"/>
              </a:solidFill>
              <a:latin typeface="Economica"/>
              <a:ea typeface="Economica"/>
              <a:cs typeface="Economica"/>
              <a:sym typeface="Economica"/>
            </a:endParaRPr>
          </a:p>
          <a:p>
            <a:pPr marL="457200" lvl="0" indent="-381000" rtl="0">
              <a:spcBef>
                <a:spcPts val="0"/>
              </a:spcBef>
              <a:spcAft>
                <a:spcPts val="0"/>
              </a:spcAft>
              <a:buClr>
                <a:srgbClr val="38761D"/>
              </a:buClr>
              <a:buSzPts val="2400"/>
              <a:buFont typeface="Economica"/>
              <a:buAutoNum type="arabicPeriod"/>
            </a:pPr>
            <a:r>
              <a:rPr lang="en" sz="2400" dirty="0">
                <a:solidFill>
                  <a:srgbClr val="38761D"/>
                </a:solidFill>
                <a:latin typeface="Economica"/>
                <a:ea typeface="Economica"/>
                <a:cs typeface="Economica"/>
                <a:sym typeface="Economica"/>
              </a:rPr>
              <a:t>Gene E is 3X as long as Gene D.</a:t>
            </a:r>
            <a:endParaRPr sz="2400" dirty="0">
              <a:solidFill>
                <a:srgbClr val="38761D"/>
              </a:solidFill>
              <a:latin typeface="Economica"/>
              <a:ea typeface="Economica"/>
              <a:cs typeface="Economica"/>
              <a:sym typeface="Economica"/>
            </a:endParaRPr>
          </a:p>
          <a:p>
            <a:pPr marL="457200" lvl="0" indent="-381000" rtl="0">
              <a:spcBef>
                <a:spcPts val="0"/>
              </a:spcBef>
              <a:spcAft>
                <a:spcPts val="0"/>
              </a:spcAft>
              <a:buClr>
                <a:srgbClr val="38761D"/>
              </a:buClr>
              <a:buSzPts val="2400"/>
              <a:buFont typeface="Economica"/>
              <a:buAutoNum type="arabicPeriod"/>
            </a:pPr>
            <a:r>
              <a:rPr lang="en" sz="2400" dirty="0">
                <a:solidFill>
                  <a:srgbClr val="38761D"/>
                </a:solidFill>
                <a:latin typeface="Economica"/>
                <a:ea typeface="Economica"/>
                <a:cs typeface="Economica"/>
                <a:sym typeface="Economica"/>
              </a:rPr>
              <a:t>Gene D and E are the same length and produce the same number of transcripts, but Gene D has a close paralog that has acted as a "sponge" for ⅔ of its alignments.</a:t>
            </a:r>
            <a:endParaRPr sz="2400" dirty="0">
              <a:solidFill>
                <a:srgbClr val="38761D"/>
              </a:solidFill>
              <a:latin typeface="Economica"/>
              <a:ea typeface="Economica"/>
              <a:cs typeface="Economica"/>
              <a:sym typeface="Economica"/>
            </a:endParaRPr>
          </a:p>
        </p:txBody>
      </p:sp>
      <p:sp>
        <p:nvSpPr>
          <p:cNvPr id="7" name="Title 1">
            <a:extLst>
              <a:ext uri="{FF2B5EF4-FFF2-40B4-BE49-F238E27FC236}">
                <a16:creationId xmlns:a16="http://schemas.microsoft.com/office/drawing/2014/main" id="{898CB43A-70C6-5246-B924-6E6EDEE78720}"/>
              </a:ext>
            </a:extLst>
          </p:cNvPr>
          <p:cNvSpPr>
            <a:spLocks noGrp="1"/>
          </p:cNvSpPr>
          <p:nvPr>
            <p:ph type="title"/>
          </p:nvPr>
        </p:nvSpPr>
        <p:spPr>
          <a:xfrm>
            <a:off x="1097280" y="576071"/>
            <a:ext cx="7678414" cy="332623"/>
          </a:xfrm>
        </p:spPr>
        <p:txBody>
          <a:bodyPr/>
          <a:lstStyle/>
          <a:p>
            <a:r>
              <a:rPr lang="en-US" dirty="0"/>
              <a:t>Raw Read Counts per Gene/Transcript</a:t>
            </a:r>
          </a:p>
        </p:txBody>
      </p:sp>
    </p:spTree>
    <p:extLst>
      <p:ext uri="{BB962C8B-B14F-4D97-AF65-F5344CB8AC3E}">
        <p14:creationId xmlns:p14="http://schemas.microsoft.com/office/powerpoint/2010/main" val="19078110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C4F9-5978-564E-A6B4-E91ACEC59413}"/>
              </a:ext>
            </a:extLst>
          </p:cNvPr>
          <p:cNvSpPr>
            <a:spLocks noGrp="1"/>
          </p:cNvSpPr>
          <p:nvPr>
            <p:ph type="title"/>
          </p:nvPr>
        </p:nvSpPr>
        <p:spPr/>
        <p:txBody>
          <a:bodyPr/>
          <a:lstStyle/>
          <a:p>
            <a:r>
              <a:rPr lang="en-US" dirty="0"/>
              <a:t>Why we Normalize</a:t>
            </a:r>
          </a:p>
        </p:txBody>
      </p:sp>
      <p:sp>
        <p:nvSpPr>
          <p:cNvPr id="3" name="Slide Number Placeholder 2">
            <a:extLst>
              <a:ext uri="{FF2B5EF4-FFF2-40B4-BE49-F238E27FC236}">
                <a16:creationId xmlns:a16="http://schemas.microsoft.com/office/drawing/2014/main" id="{3D7870F1-142A-1941-A39A-B55D85140CB3}"/>
              </a:ext>
            </a:extLst>
          </p:cNvPr>
          <p:cNvSpPr>
            <a:spLocks noGrp="1"/>
          </p:cNvSpPr>
          <p:nvPr>
            <p:ph type="sldNum" sz="quarter" idx="10"/>
          </p:nvPr>
        </p:nvSpPr>
        <p:spPr/>
        <p:txBody>
          <a:bodyPr/>
          <a:lstStyle/>
          <a:p>
            <a:pPr>
              <a:defRPr/>
            </a:pPr>
            <a:fld id="{A8C65370-7898-40B8-8246-60A93FC25CB8}" type="slidenum">
              <a:rPr lang="en-US" smtClean="0"/>
              <a:pPr>
                <a:defRPr/>
              </a:pPr>
              <a:t>79</a:t>
            </a:fld>
            <a:endParaRPr lang="en-US"/>
          </a:p>
        </p:txBody>
      </p:sp>
      <p:sp>
        <p:nvSpPr>
          <p:cNvPr id="4" name="Content Placeholder 2">
            <a:extLst>
              <a:ext uri="{FF2B5EF4-FFF2-40B4-BE49-F238E27FC236}">
                <a16:creationId xmlns:a16="http://schemas.microsoft.com/office/drawing/2014/main" id="{B37DC8A5-65FD-5A43-98C0-D5E223E8ABF1}"/>
              </a:ext>
            </a:extLst>
          </p:cNvPr>
          <p:cNvSpPr txBox="1">
            <a:spLocks/>
          </p:cNvSpPr>
          <p:nvPr/>
        </p:nvSpPr>
        <p:spPr>
          <a:xfrm>
            <a:off x="546094" y="1578276"/>
            <a:ext cx="8229600" cy="5440362"/>
          </a:xfrm>
          <a:prstGeom prst="rect">
            <a:avLst/>
          </a:prstGeom>
        </p:spPr>
        <p:txBody>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To smooth out technical variations </a:t>
            </a:r>
            <a:r>
              <a:rPr lang="en-US" sz="2400" dirty="0" err="1"/>
              <a:t>amoung</a:t>
            </a:r>
            <a:r>
              <a:rPr lang="en-US" sz="2400" dirty="0"/>
              <a:t> samples:</a:t>
            </a:r>
          </a:p>
          <a:p>
            <a:pPr lvl="1"/>
            <a:r>
              <a:rPr lang="en-US" sz="2400" dirty="0"/>
              <a:t>Sequencing depth: genes have more reads in a deeper sequenced library</a:t>
            </a:r>
          </a:p>
          <a:p>
            <a:pPr lvl="1"/>
            <a:r>
              <a:rPr lang="en-US" sz="2400" dirty="0"/>
              <a:t>Gene length: longer genes are likely to have more reads that the shorter reads</a:t>
            </a:r>
          </a:p>
        </p:txBody>
      </p:sp>
    </p:spTree>
    <p:extLst>
      <p:ext uri="{BB962C8B-B14F-4D97-AF65-F5344CB8AC3E}">
        <p14:creationId xmlns:p14="http://schemas.microsoft.com/office/powerpoint/2010/main" val="187440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777875" y="1108869"/>
            <a:ext cx="7997825" cy="4884158"/>
          </a:xfrm>
        </p:spPr>
        <p:txBody>
          <a:bodyPr/>
          <a:lstStyle/>
          <a:p>
            <a:pPr lvl="1" indent="0">
              <a:buNone/>
            </a:pPr>
            <a:r>
              <a:rPr lang="en-US" sz="2400" dirty="0">
                <a:latin typeface="+mn-lt"/>
                <a:cs typeface="Helvetica Light" pitchFamily="123" charset="0"/>
              </a:rPr>
              <a:t>How DNA is transcribed to RNA (and sometimes then translated to proteins) varies between e.g.</a:t>
            </a:r>
          </a:p>
          <a:p>
            <a:pPr lvl="1"/>
            <a:r>
              <a:rPr lang="en-US" sz="2400" dirty="0">
                <a:latin typeface="+mn-lt"/>
                <a:cs typeface="Helvetica Light" pitchFamily="123" charset="0"/>
              </a:rPr>
              <a:t> Tissues</a:t>
            </a:r>
          </a:p>
          <a:p>
            <a:pPr lvl="1"/>
            <a:r>
              <a:rPr lang="en-US" sz="2400" dirty="0">
                <a:latin typeface="+mn-lt"/>
                <a:cs typeface="Helvetica Light" pitchFamily="123" charset="0"/>
              </a:rPr>
              <a:t>Cell Types</a:t>
            </a:r>
          </a:p>
          <a:p>
            <a:pPr lvl="1"/>
            <a:r>
              <a:rPr lang="en-US" sz="2400" dirty="0">
                <a:latin typeface="+mn-lt"/>
                <a:cs typeface="Helvetica Light" pitchFamily="123" charset="0"/>
              </a:rPr>
              <a:t>Cell States</a:t>
            </a:r>
          </a:p>
          <a:p>
            <a:pPr lvl="1"/>
            <a:r>
              <a:rPr lang="en-US" sz="2400" dirty="0">
                <a:latin typeface="+mn-lt"/>
                <a:cs typeface="Helvetica Light" pitchFamily="123" charset="0"/>
              </a:rPr>
              <a:t>Individuals</a:t>
            </a:r>
          </a:p>
          <a:p>
            <a:pPr lvl="1" indent="0">
              <a:buNone/>
            </a:pPr>
            <a:endParaRPr lang="en-US" sz="2400" dirty="0">
              <a:latin typeface="+mn-lt"/>
              <a:cs typeface="Helvetica Light" pitchFamily="123" charset="0"/>
            </a:endParaRPr>
          </a:p>
        </p:txBody>
      </p:sp>
      <p:sp>
        <p:nvSpPr>
          <p:cNvPr id="10243" name="Title 2"/>
          <p:cNvSpPr>
            <a:spLocks noGrp="1"/>
          </p:cNvSpPr>
          <p:nvPr>
            <p:ph type="title"/>
          </p:nvPr>
        </p:nvSpPr>
        <p:spPr>
          <a:xfrm>
            <a:off x="1096963" y="576263"/>
            <a:ext cx="7678737" cy="331787"/>
          </a:xfrm>
        </p:spPr>
        <p:txBody>
          <a:bodyPr/>
          <a:lstStyle/>
          <a:p>
            <a:pPr eaLnBrk="1" hangingPunct="1"/>
            <a:r>
              <a:rPr lang="en-US" dirty="0">
                <a:latin typeface="Helvetica" panose="020B0604020202020204" pitchFamily="34" charset="0"/>
                <a:cs typeface="Helvetica" panose="020B0604020202020204" pitchFamily="34" charset="0"/>
              </a:rPr>
              <a:t>RNA gives information on which genes are expressed</a:t>
            </a:r>
          </a:p>
        </p:txBody>
      </p:sp>
      <p:sp>
        <p:nvSpPr>
          <p:cNvPr id="10244" name="Slide Number Placeholder 3"/>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Geneva" pitchFamily="123" charset="-128"/>
              </a:defRPr>
            </a:lvl1pPr>
            <a:lvl2pPr marL="742950" indent="-285750">
              <a:defRPr>
                <a:solidFill>
                  <a:schemeClr val="tx1"/>
                </a:solidFill>
                <a:latin typeface="Calibri" panose="020F0502020204030204" pitchFamily="34" charset="0"/>
                <a:ea typeface="Geneva" pitchFamily="123" charset="-128"/>
              </a:defRPr>
            </a:lvl2pPr>
            <a:lvl3pPr marL="1143000" indent="-228600">
              <a:defRPr>
                <a:solidFill>
                  <a:schemeClr val="tx1"/>
                </a:solidFill>
                <a:latin typeface="Calibri" panose="020F0502020204030204" pitchFamily="34" charset="0"/>
                <a:ea typeface="Geneva" pitchFamily="123" charset="-128"/>
              </a:defRPr>
            </a:lvl3pPr>
            <a:lvl4pPr marL="1600200" indent="-228600">
              <a:defRPr>
                <a:solidFill>
                  <a:schemeClr val="tx1"/>
                </a:solidFill>
                <a:latin typeface="Calibri" panose="020F0502020204030204" pitchFamily="34" charset="0"/>
                <a:ea typeface="Geneva" pitchFamily="123" charset="-128"/>
              </a:defRPr>
            </a:lvl4pPr>
            <a:lvl5pPr marL="2057400" indent="-228600">
              <a:defRPr>
                <a:solidFill>
                  <a:schemeClr val="tx1"/>
                </a:solidFill>
                <a:latin typeface="Calibri" panose="020F0502020204030204" pitchFamily="34" charset="0"/>
                <a:ea typeface="Geneva" pitchFamily="123"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pitchFamily="123" charset="-128"/>
              </a:defRPr>
            </a:lvl9pPr>
          </a:lstStyle>
          <a:p>
            <a:fld id="{0C71D87C-45E3-4798-867B-81B6AE6CD187}" type="slidenum">
              <a:rPr lang="en-US">
                <a:solidFill>
                  <a:srgbClr val="595959"/>
                </a:solidFill>
                <a:latin typeface="Helvetica" panose="020B0604020202020204" pitchFamily="34" charset="0"/>
              </a:rPr>
              <a:pPr/>
              <a:t>8</a:t>
            </a:fld>
            <a:endParaRPr lang="en-US">
              <a:solidFill>
                <a:srgbClr val="595959"/>
              </a:solidFill>
              <a:latin typeface="Helvetica" panose="020B0604020202020204" pitchFamily="34" charset="0"/>
            </a:endParaRPr>
          </a:p>
        </p:txBody>
      </p:sp>
      <p:sp>
        <p:nvSpPr>
          <p:cNvPr id="2" name="AutoShape 2" descr="blob:null/47da6c3b-974b-164a-948e-867e2e4284d0">
            <a:extLst>
              <a:ext uri="{FF2B5EF4-FFF2-40B4-BE49-F238E27FC236}">
                <a16:creationId xmlns:a16="http://schemas.microsoft.com/office/drawing/2014/main" id="{41AEC268-EC83-954E-B501-413072EE61F6}"/>
              </a:ext>
            </a:extLst>
          </p:cNvPr>
          <p:cNvSpPr>
            <a:spLocks noChangeAspect="1" noChangeArrowheads="1"/>
          </p:cNvSpPr>
          <p:nvPr/>
        </p:nvSpPr>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lob:null/47da6c3b-974b-164a-948e-867e2e4284d0">
            <a:extLst>
              <a:ext uri="{FF2B5EF4-FFF2-40B4-BE49-F238E27FC236}">
                <a16:creationId xmlns:a16="http://schemas.microsoft.com/office/drawing/2014/main" id="{F017FACD-FB00-CB4E-92DA-418573E886CF}"/>
              </a:ext>
            </a:extLst>
          </p:cNvPr>
          <p:cNvSpPr>
            <a:spLocks noChangeAspect="1" noChangeArrowheads="1"/>
          </p:cNvSpPr>
          <p:nvPr/>
        </p:nvSpPr>
        <p:spPr bwMode="auto">
          <a:xfrm>
            <a:off x="152400" y="15240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blob:null/47da6c3b-974b-164a-948e-867e2e4284d0">
            <a:extLst>
              <a:ext uri="{FF2B5EF4-FFF2-40B4-BE49-F238E27FC236}">
                <a16:creationId xmlns:a16="http://schemas.microsoft.com/office/drawing/2014/main" id="{6901824C-34EE-2443-B30A-621117B724FD}"/>
              </a:ext>
            </a:extLst>
          </p:cNvPr>
          <p:cNvSpPr>
            <a:spLocks noChangeAspect="1" noChangeArrowheads="1"/>
          </p:cNvSpPr>
          <p:nvPr/>
        </p:nvSpPr>
        <p:spPr bwMode="auto">
          <a:xfrm>
            <a:off x="304800" y="304800"/>
            <a:ext cx="9144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3F528A3-6B11-0946-85FA-5C40057E63B9}"/>
              </a:ext>
            </a:extLst>
          </p:cNvPr>
          <p:cNvPicPr>
            <a:picLocks noChangeAspect="1"/>
          </p:cNvPicPr>
          <p:nvPr/>
        </p:nvPicPr>
        <p:blipFill>
          <a:blip r:embed="rId3"/>
          <a:stretch>
            <a:fillRect/>
          </a:stretch>
        </p:blipFill>
        <p:spPr>
          <a:xfrm>
            <a:off x="3619295" y="2269469"/>
            <a:ext cx="4605453" cy="3723558"/>
          </a:xfrm>
          <a:prstGeom prst="rect">
            <a:avLst/>
          </a:prstGeom>
        </p:spPr>
      </p:pic>
    </p:spTree>
    <p:extLst>
      <p:ext uri="{BB962C8B-B14F-4D97-AF65-F5344CB8AC3E}">
        <p14:creationId xmlns:p14="http://schemas.microsoft.com/office/powerpoint/2010/main" val="3422617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3B02-CBA3-C44B-AFAD-0E0E076EC943}"/>
              </a:ext>
            </a:extLst>
          </p:cNvPr>
          <p:cNvSpPr>
            <a:spLocks noGrp="1"/>
          </p:cNvSpPr>
          <p:nvPr>
            <p:ph type="title"/>
          </p:nvPr>
        </p:nvSpPr>
        <p:spPr/>
        <p:txBody>
          <a:bodyPr/>
          <a:lstStyle/>
          <a:p>
            <a:r>
              <a:rPr lang="en-US" dirty="0"/>
              <a:t>Normalization</a:t>
            </a:r>
          </a:p>
        </p:txBody>
      </p:sp>
      <p:sp>
        <p:nvSpPr>
          <p:cNvPr id="3" name="Slide Number Placeholder 2">
            <a:extLst>
              <a:ext uri="{FF2B5EF4-FFF2-40B4-BE49-F238E27FC236}">
                <a16:creationId xmlns:a16="http://schemas.microsoft.com/office/drawing/2014/main" id="{0EB4CBB0-BD16-FE4E-841E-DCB3AB8BA9C1}"/>
              </a:ext>
            </a:extLst>
          </p:cNvPr>
          <p:cNvSpPr>
            <a:spLocks noGrp="1"/>
          </p:cNvSpPr>
          <p:nvPr>
            <p:ph type="sldNum" sz="quarter" idx="10"/>
          </p:nvPr>
        </p:nvSpPr>
        <p:spPr/>
        <p:txBody>
          <a:bodyPr/>
          <a:lstStyle/>
          <a:p>
            <a:pPr>
              <a:defRPr/>
            </a:pPr>
            <a:fld id="{A8C65370-7898-40B8-8246-60A93FC25CB8}" type="slidenum">
              <a:rPr lang="en-US" smtClean="0"/>
              <a:pPr>
                <a:defRPr/>
              </a:pPr>
              <a:t>80</a:t>
            </a:fld>
            <a:endParaRPr lang="en-US"/>
          </a:p>
        </p:txBody>
      </p:sp>
      <p:sp>
        <p:nvSpPr>
          <p:cNvPr id="4" name="Rectangle 3">
            <a:extLst>
              <a:ext uri="{FF2B5EF4-FFF2-40B4-BE49-F238E27FC236}">
                <a16:creationId xmlns:a16="http://schemas.microsoft.com/office/drawing/2014/main" id="{554C17AD-F203-D346-8EAF-C74B896D2E63}"/>
              </a:ext>
            </a:extLst>
          </p:cNvPr>
          <p:cNvSpPr/>
          <p:nvPr/>
        </p:nvSpPr>
        <p:spPr>
          <a:xfrm>
            <a:off x="1097280" y="1708482"/>
            <a:ext cx="7305031" cy="2862322"/>
          </a:xfrm>
          <a:prstGeom prst="rect">
            <a:avLst/>
          </a:prstGeom>
        </p:spPr>
        <p:txBody>
          <a:bodyPr wrap="square">
            <a:spAutoFit/>
          </a:bodyPr>
          <a:lstStyle/>
          <a:p>
            <a:pPr marL="285750" indent="-285750">
              <a:buFont typeface="Arial" panose="020B0604020202020204" pitchFamily="34" charset="0"/>
              <a:buChar char="•"/>
            </a:pPr>
            <a:r>
              <a:rPr lang="en-US" b="1" dirty="0"/>
              <a:t>CPM (counts per million):</a:t>
            </a:r>
            <a:r>
              <a:rPr lang="en-US" dirty="0"/>
              <a:t> counts scaled by total number of reads. This method accounts for sequencing depth only.</a:t>
            </a:r>
          </a:p>
          <a:p>
            <a:r>
              <a:rPr lang="en-US" dirty="0"/>
              <a:t> </a:t>
            </a:r>
          </a:p>
          <a:p>
            <a:pPr marL="285750" indent="-285750">
              <a:buFont typeface="Arial" panose="020B0604020202020204" pitchFamily="34" charset="0"/>
              <a:buChar char="•"/>
            </a:pPr>
            <a:r>
              <a:rPr lang="en-US" b="1" dirty="0"/>
              <a:t>TPM (transcripts per kilobase million):</a:t>
            </a:r>
            <a:r>
              <a:rPr lang="en-US" dirty="0"/>
              <a:t> counts per length of transcript (kb) per million reads mapped. This method accounts for both sequencing depth and gene length. </a:t>
            </a:r>
          </a:p>
          <a:p>
            <a:endParaRPr lang="en-US" dirty="0"/>
          </a:p>
          <a:p>
            <a:pPr marL="285750" indent="-285750">
              <a:buFont typeface="Arial" panose="020B0604020202020204" pitchFamily="34" charset="0"/>
              <a:buChar char="•"/>
            </a:pPr>
            <a:r>
              <a:rPr lang="en-US" b="1" dirty="0"/>
              <a:t>RPKM/FPKM (reads/fragments per kilobase of exon per million reads/fragments mapped):</a:t>
            </a:r>
            <a:r>
              <a:rPr lang="en-US" dirty="0"/>
              <a:t> similar to TPM, as this method also accounts for both sequencing depth and gene length as well</a:t>
            </a:r>
          </a:p>
        </p:txBody>
      </p:sp>
    </p:spTree>
    <p:extLst>
      <p:ext uri="{BB962C8B-B14F-4D97-AF65-F5344CB8AC3E}">
        <p14:creationId xmlns:p14="http://schemas.microsoft.com/office/powerpoint/2010/main" val="3675650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RPKM (or FPKM): reads per kilobase of exon model per million reads</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81</a:t>
            </a:fld>
            <a:endParaRPr lang="en-US"/>
          </a:p>
        </p:txBody>
      </p:sp>
      <p:graphicFrame>
        <p:nvGraphicFramePr>
          <p:cNvPr id="4" name="Shape 158">
            <a:extLst>
              <a:ext uri="{FF2B5EF4-FFF2-40B4-BE49-F238E27FC236}">
                <a16:creationId xmlns:a16="http://schemas.microsoft.com/office/drawing/2014/main" id="{FF80706A-7432-E342-B099-5BE967157237}"/>
              </a:ext>
            </a:extLst>
          </p:cNvPr>
          <p:cNvGraphicFramePr/>
          <p:nvPr>
            <p:extLst/>
          </p:nvPr>
        </p:nvGraphicFramePr>
        <p:xfrm>
          <a:off x="1364963" y="1949059"/>
          <a:ext cx="6160475" cy="2560140"/>
        </p:xfrm>
        <a:graphic>
          <a:graphicData uri="http://schemas.openxmlformats.org/drawingml/2006/table">
            <a:tbl>
              <a:tblPr>
                <a:noFill/>
              </a:tblPr>
              <a:tblGrid>
                <a:gridCol w="1305325">
                  <a:extLst>
                    <a:ext uri="{9D8B030D-6E8A-4147-A177-3AD203B41FA5}">
                      <a16:colId xmlns:a16="http://schemas.microsoft.com/office/drawing/2014/main" val="20000"/>
                    </a:ext>
                  </a:extLst>
                </a:gridCol>
                <a:gridCol w="1081125">
                  <a:extLst>
                    <a:ext uri="{9D8B030D-6E8A-4147-A177-3AD203B41FA5}">
                      <a16:colId xmlns:a16="http://schemas.microsoft.com/office/drawing/2014/main" val="20001"/>
                    </a:ext>
                  </a:extLst>
                </a:gridCol>
                <a:gridCol w="1433725">
                  <a:extLst>
                    <a:ext uri="{9D8B030D-6E8A-4147-A177-3AD203B41FA5}">
                      <a16:colId xmlns:a16="http://schemas.microsoft.com/office/drawing/2014/main" val="20002"/>
                    </a:ext>
                  </a:extLst>
                </a:gridCol>
                <a:gridCol w="2340300">
                  <a:extLst>
                    <a:ext uri="{9D8B030D-6E8A-4147-A177-3AD203B41FA5}">
                      <a16:colId xmlns:a16="http://schemas.microsoft.com/office/drawing/2014/main" val="20003"/>
                    </a:ext>
                  </a:extLst>
                </a:gridCol>
              </a:tblGrid>
              <a:tr h="381000">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Experimental Condition</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90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280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640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1003</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3021</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r>
                        <a:rPr lang="en" sz="1600" dirty="0">
                          <a:latin typeface="Economica"/>
                          <a:ea typeface="Economica"/>
                          <a:cs typeface="Economica"/>
                          <a:sym typeface="Economica"/>
                        </a:rPr>
                        <a:t>Gene E</a:t>
                      </a:r>
                      <a:endParaRPr sz="1600" dirty="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40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Clr>
                          <a:schemeClr val="dk1"/>
                        </a:buClr>
                        <a:buSzPts val="1100"/>
                        <a:buFont typeface="Arial"/>
                        <a:buNone/>
                      </a:pPr>
                      <a:r>
                        <a:rPr lang="en" sz="1600">
                          <a:solidFill>
                            <a:schemeClr val="dk1"/>
                          </a:solidFill>
                          <a:latin typeface="Economica"/>
                          <a:ea typeface="Economica"/>
                          <a:cs typeface="Economica"/>
                          <a:sym typeface="Economica"/>
                        </a:rPr>
                        <a:t>3100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dirty="0">
                          <a:latin typeface="Economica"/>
                          <a:ea typeface="Economica"/>
                          <a:cs typeface="Economica"/>
                          <a:sym typeface="Economica"/>
                        </a:rPr>
                        <a:t>3342</a:t>
                      </a:r>
                      <a:endParaRPr sz="1600" dirty="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16884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RPKM (or FPKM): reads per kilobase of exon model </a:t>
            </a:r>
            <a:r>
              <a:rPr lang="en-US" dirty="0">
                <a:solidFill>
                  <a:srgbClr val="FF0000"/>
                </a:solidFill>
              </a:rPr>
              <a:t>per million reads</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82</a:t>
            </a:fld>
            <a:endParaRPr lang="en-US"/>
          </a:p>
        </p:txBody>
      </p:sp>
      <p:graphicFrame>
        <p:nvGraphicFramePr>
          <p:cNvPr id="5" name="Shape 164">
            <a:extLst>
              <a:ext uri="{FF2B5EF4-FFF2-40B4-BE49-F238E27FC236}">
                <a16:creationId xmlns:a16="http://schemas.microsoft.com/office/drawing/2014/main" id="{32C49EE5-98CF-DF47-A024-316763912EED}"/>
              </a:ext>
            </a:extLst>
          </p:cNvPr>
          <p:cNvGraphicFramePr/>
          <p:nvPr>
            <p:extLst/>
          </p:nvPr>
        </p:nvGraphicFramePr>
        <p:xfrm>
          <a:off x="1327893" y="1531725"/>
          <a:ext cx="6160475" cy="3718350"/>
        </p:xfrm>
        <a:graphic>
          <a:graphicData uri="http://schemas.openxmlformats.org/drawingml/2006/table">
            <a:tbl>
              <a:tblPr>
                <a:noFill/>
              </a:tblPr>
              <a:tblGrid>
                <a:gridCol w="1673575">
                  <a:extLst>
                    <a:ext uri="{9D8B030D-6E8A-4147-A177-3AD203B41FA5}">
                      <a16:colId xmlns:a16="http://schemas.microsoft.com/office/drawing/2014/main" val="20000"/>
                    </a:ext>
                  </a:extLst>
                </a:gridCol>
                <a:gridCol w="1120325">
                  <a:extLst>
                    <a:ext uri="{9D8B030D-6E8A-4147-A177-3AD203B41FA5}">
                      <a16:colId xmlns:a16="http://schemas.microsoft.com/office/drawing/2014/main" val="20001"/>
                    </a:ext>
                  </a:extLst>
                </a:gridCol>
                <a:gridCol w="1269175">
                  <a:extLst>
                    <a:ext uri="{9D8B030D-6E8A-4147-A177-3AD203B41FA5}">
                      <a16:colId xmlns:a16="http://schemas.microsoft.com/office/drawing/2014/main" val="20002"/>
                    </a:ext>
                  </a:extLst>
                </a:gridCol>
                <a:gridCol w="2097400">
                  <a:extLst>
                    <a:ext uri="{9D8B030D-6E8A-4147-A177-3AD203B41FA5}">
                      <a16:colId xmlns:a16="http://schemas.microsoft.com/office/drawing/2014/main" val="20003"/>
                    </a:ext>
                  </a:extLst>
                </a:gridCol>
              </a:tblGrid>
              <a:tr h="381000">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Experimental Condition</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90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270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280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640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1003</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3021</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r>
                        <a:rPr lang="en" sz="1600">
                          <a:latin typeface="Economica"/>
                          <a:ea typeface="Economica"/>
                          <a:cs typeface="Economica"/>
                          <a:sym typeface="Economica"/>
                        </a:rPr>
                        <a:t>Gene E</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40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3100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3342</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rtl="0">
                        <a:spcBef>
                          <a:spcPts val="0"/>
                        </a:spcBef>
                        <a:spcAft>
                          <a:spcPts val="0"/>
                        </a:spcAft>
                        <a:buNone/>
                      </a:pPr>
                      <a:r>
                        <a:rPr lang="en" sz="1600" b="1">
                          <a:latin typeface="Economica"/>
                          <a:ea typeface="Economica"/>
                          <a:cs typeface="Economica"/>
                          <a:sym typeface="Economica"/>
                        </a:rPr>
                        <a:t>Total (w/ counts for ~19000 other genes)</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20,000,000</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dirty="0">
                          <a:latin typeface="Economica"/>
                          <a:ea typeface="Economica"/>
                          <a:cs typeface="Economica"/>
                          <a:sym typeface="Economica"/>
                        </a:rPr>
                        <a:t>40,000,000</a:t>
                      </a:r>
                      <a:endParaRPr sz="1600" b="1" dirty="0">
                        <a:latin typeface="Economica"/>
                        <a:ea typeface="Economica"/>
                        <a:cs typeface="Economica"/>
                        <a:sym typeface="Economica"/>
                      </a:endParaRPr>
                    </a:p>
                  </a:txBody>
                  <a:tcPr marL="91425" marR="91425" marT="91425" marB="91425">
                    <a:solidFill>
                      <a:srgbClr val="CCCCCC"/>
                    </a:solidFill>
                  </a:tcPr>
                </a:tc>
                <a:extLst>
                  <a:ext uri="{0D108BD9-81ED-4DB2-BD59-A6C34878D82A}">
                    <a16:rowId xmlns:a16="http://schemas.microsoft.com/office/drawing/2014/main" val="10006"/>
                  </a:ext>
                </a:extLst>
              </a:tr>
            </a:tbl>
          </a:graphicData>
        </a:graphic>
      </p:graphicFrame>
      <p:sp>
        <p:nvSpPr>
          <p:cNvPr id="6" name="Shape 165">
            <a:extLst>
              <a:ext uri="{FF2B5EF4-FFF2-40B4-BE49-F238E27FC236}">
                <a16:creationId xmlns:a16="http://schemas.microsoft.com/office/drawing/2014/main" id="{3D467226-7089-874A-A6BC-B587D38512E9}"/>
              </a:ext>
            </a:extLst>
          </p:cNvPr>
          <p:cNvSpPr txBox="1"/>
          <p:nvPr/>
        </p:nvSpPr>
        <p:spPr>
          <a:xfrm>
            <a:off x="376580" y="5346606"/>
            <a:ext cx="80628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solidFill>
                  <a:srgbClr val="38761D"/>
                </a:solidFill>
                <a:latin typeface="Economica"/>
                <a:ea typeface="Economica"/>
                <a:cs typeface="Economica"/>
                <a:sym typeface="Economica"/>
              </a:rPr>
              <a:t>Step 1: Normalize (i.e., adjust) gene counts by the total amount of sequences in the experiment  </a:t>
            </a:r>
            <a:endParaRPr sz="2000" dirty="0">
              <a:solidFill>
                <a:srgbClr val="38761D"/>
              </a:solidFill>
              <a:latin typeface="Economica"/>
              <a:ea typeface="Economica"/>
              <a:cs typeface="Economica"/>
              <a:sym typeface="Economica"/>
            </a:endParaRPr>
          </a:p>
        </p:txBody>
      </p:sp>
    </p:spTree>
    <p:extLst>
      <p:ext uri="{BB962C8B-B14F-4D97-AF65-F5344CB8AC3E}">
        <p14:creationId xmlns:p14="http://schemas.microsoft.com/office/powerpoint/2010/main" val="5672424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RPKM (or FPKM): reads per kilobase of exon model </a:t>
            </a:r>
            <a:r>
              <a:rPr lang="en-US" dirty="0">
                <a:solidFill>
                  <a:srgbClr val="FF0000"/>
                </a:solidFill>
              </a:rPr>
              <a:t>per million reads</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83</a:t>
            </a:fld>
            <a:endParaRPr lang="en-US"/>
          </a:p>
        </p:txBody>
      </p:sp>
      <p:graphicFrame>
        <p:nvGraphicFramePr>
          <p:cNvPr id="7" name="Shape 178">
            <a:extLst>
              <a:ext uri="{FF2B5EF4-FFF2-40B4-BE49-F238E27FC236}">
                <a16:creationId xmlns:a16="http://schemas.microsoft.com/office/drawing/2014/main" id="{D1DF3F72-AE47-DF40-B92A-09EB83932D8F}"/>
              </a:ext>
            </a:extLst>
          </p:cNvPr>
          <p:cNvGraphicFramePr/>
          <p:nvPr>
            <p:extLst/>
          </p:nvPr>
        </p:nvGraphicFramePr>
        <p:xfrm>
          <a:off x="1364963" y="1537947"/>
          <a:ext cx="6160475" cy="3705905"/>
        </p:xfrm>
        <a:graphic>
          <a:graphicData uri="http://schemas.openxmlformats.org/drawingml/2006/table">
            <a:tbl>
              <a:tblPr>
                <a:noFill/>
              </a:tblPr>
              <a:tblGrid>
                <a:gridCol w="1697075">
                  <a:extLst>
                    <a:ext uri="{9D8B030D-6E8A-4147-A177-3AD203B41FA5}">
                      <a16:colId xmlns:a16="http://schemas.microsoft.com/office/drawing/2014/main" val="20000"/>
                    </a:ext>
                  </a:extLst>
                </a:gridCol>
                <a:gridCol w="1128150">
                  <a:extLst>
                    <a:ext uri="{9D8B030D-6E8A-4147-A177-3AD203B41FA5}">
                      <a16:colId xmlns:a16="http://schemas.microsoft.com/office/drawing/2014/main" val="20001"/>
                    </a:ext>
                  </a:extLst>
                </a:gridCol>
                <a:gridCol w="1245675">
                  <a:extLst>
                    <a:ext uri="{9D8B030D-6E8A-4147-A177-3AD203B41FA5}">
                      <a16:colId xmlns:a16="http://schemas.microsoft.com/office/drawing/2014/main" val="20002"/>
                    </a:ext>
                  </a:extLst>
                </a:gridCol>
                <a:gridCol w="2089575">
                  <a:extLst>
                    <a:ext uri="{9D8B030D-6E8A-4147-A177-3AD203B41FA5}">
                      <a16:colId xmlns:a16="http://schemas.microsoft.com/office/drawing/2014/main" val="20003"/>
                    </a:ext>
                  </a:extLst>
                </a:gridCol>
              </a:tblGrid>
              <a:tr h="433625">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 (RPM)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Experimental Condition (RPM)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1.34</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0.675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2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4.5</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6.75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14.0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16.0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30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50.15</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75.525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E</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40 kb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155.0</a:t>
                      </a:r>
                      <a:endParaRPr sz="1600">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latin typeface="Economica"/>
                          <a:ea typeface="Economica"/>
                          <a:cs typeface="Economica"/>
                          <a:sym typeface="Economica"/>
                        </a:rPr>
                        <a:t>83.55</a:t>
                      </a:r>
                      <a:endParaRPr sz="1600">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Total</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lnR w="9525" cap="flat" cmpd="sng">
                      <a:solidFill>
                        <a:srgbClr val="9E9E9E"/>
                      </a:solidFill>
                      <a:prstDash val="solid"/>
                      <a:round/>
                      <a:headEnd type="none" w="sm" len="sm"/>
                      <a:tailEnd type="none" w="sm" len="sm"/>
                    </a:lnR>
                    <a:solidFill>
                      <a:srgbClr val="CCCCCC"/>
                    </a:solidFill>
                  </a:tcPr>
                </a:tc>
                <a:tc>
                  <a:txBody>
                    <a:bodyPr/>
                    <a:lstStyle/>
                    <a:p>
                      <a:pPr marL="0" lvl="0" indent="0" rtl="0">
                        <a:spcBef>
                          <a:spcPts val="0"/>
                        </a:spcBef>
                        <a:spcAft>
                          <a:spcPts val="0"/>
                        </a:spcAft>
                        <a:buNone/>
                      </a:pPr>
                      <a:r>
                        <a:rPr lang="en" sz="1600" b="1">
                          <a:solidFill>
                            <a:srgbClr val="38761D"/>
                          </a:solidFill>
                          <a:latin typeface="Economica"/>
                          <a:ea typeface="Economica"/>
                          <a:cs typeface="Economica"/>
                          <a:sym typeface="Economica"/>
                        </a:rPr>
                        <a:t>20,000,000</a:t>
                      </a:r>
                      <a:endParaRPr sz="1600" b="1">
                        <a:solidFill>
                          <a:srgbClr val="38761D"/>
                        </a:solidFill>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rtl="0">
                        <a:spcBef>
                          <a:spcPts val="0"/>
                        </a:spcBef>
                        <a:spcAft>
                          <a:spcPts val="0"/>
                        </a:spcAft>
                        <a:buNone/>
                      </a:pPr>
                      <a:r>
                        <a:rPr lang="en" sz="1600" b="1">
                          <a:solidFill>
                            <a:srgbClr val="38761D"/>
                          </a:solidFill>
                          <a:latin typeface="Economica"/>
                          <a:ea typeface="Economica"/>
                          <a:cs typeface="Economica"/>
                          <a:sym typeface="Economica"/>
                        </a:rPr>
                        <a:t>40,000,000</a:t>
                      </a:r>
                      <a:endParaRPr sz="1600" b="1">
                        <a:solidFill>
                          <a:srgbClr val="38761D"/>
                        </a:solidFill>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6"/>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Millions of reads</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a:t>
                      </a:r>
                      <a:endParaRPr sz="1600" b="1">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tc>
                  <a:txBody>
                    <a:bodyPr/>
                    <a:lstStyle/>
                    <a:p>
                      <a:pPr marL="0" lvl="0" indent="0" rtl="0">
                        <a:spcBef>
                          <a:spcPts val="0"/>
                        </a:spcBef>
                        <a:spcAft>
                          <a:spcPts val="0"/>
                        </a:spcAft>
                        <a:buNone/>
                      </a:pPr>
                      <a:r>
                        <a:rPr lang="en" sz="1600" b="1" dirty="0">
                          <a:latin typeface="Economica"/>
                          <a:ea typeface="Economica"/>
                          <a:cs typeface="Economica"/>
                          <a:sym typeface="Economica"/>
                        </a:rPr>
                        <a:t>40</a:t>
                      </a:r>
                      <a:endParaRPr sz="1600" b="1" dirty="0">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7"/>
                  </a:ext>
                </a:extLst>
              </a:tr>
            </a:tbl>
          </a:graphicData>
        </a:graphic>
      </p:graphicFrame>
      <p:sp>
        <p:nvSpPr>
          <p:cNvPr id="8" name="Shape 179">
            <a:extLst>
              <a:ext uri="{FF2B5EF4-FFF2-40B4-BE49-F238E27FC236}">
                <a16:creationId xmlns:a16="http://schemas.microsoft.com/office/drawing/2014/main" id="{738E1FD2-3AE2-BF4B-A862-674F597D9DD5}"/>
              </a:ext>
            </a:extLst>
          </p:cNvPr>
          <p:cNvSpPr txBox="1"/>
          <p:nvPr/>
        </p:nvSpPr>
        <p:spPr>
          <a:xfrm>
            <a:off x="413650" y="5261097"/>
            <a:ext cx="80628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38761D"/>
                </a:solidFill>
                <a:latin typeface="Economica"/>
                <a:ea typeface="Economica"/>
                <a:cs typeface="Economica"/>
                <a:sym typeface="Economica"/>
              </a:rPr>
              <a:t>Step 1: Normalize gene counts the total amount of sequences in the experiment  </a:t>
            </a:r>
            <a:endParaRPr sz="2400" dirty="0">
              <a:solidFill>
                <a:srgbClr val="38761D"/>
              </a:solidFill>
              <a:latin typeface="Economica"/>
              <a:ea typeface="Economica"/>
              <a:cs typeface="Economica"/>
              <a:sym typeface="Economica"/>
            </a:endParaRPr>
          </a:p>
        </p:txBody>
      </p:sp>
    </p:spTree>
    <p:extLst>
      <p:ext uri="{BB962C8B-B14F-4D97-AF65-F5344CB8AC3E}">
        <p14:creationId xmlns:p14="http://schemas.microsoft.com/office/powerpoint/2010/main" val="3390164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RPKM (or FPKM): reads </a:t>
            </a:r>
            <a:r>
              <a:rPr lang="en-US" dirty="0">
                <a:solidFill>
                  <a:srgbClr val="FF0000"/>
                </a:solidFill>
              </a:rPr>
              <a:t>per kilobase of exon model </a:t>
            </a:r>
            <a:r>
              <a:rPr lang="en-US" dirty="0"/>
              <a:t>per million reads</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84</a:t>
            </a:fld>
            <a:endParaRPr lang="en-US"/>
          </a:p>
        </p:txBody>
      </p:sp>
      <p:graphicFrame>
        <p:nvGraphicFramePr>
          <p:cNvPr id="6" name="Shape 185">
            <a:extLst>
              <a:ext uri="{FF2B5EF4-FFF2-40B4-BE49-F238E27FC236}">
                <a16:creationId xmlns:a16="http://schemas.microsoft.com/office/drawing/2014/main" id="{7065A632-EBC5-7C42-91A1-96C594B14098}"/>
              </a:ext>
            </a:extLst>
          </p:cNvPr>
          <p:cNvGraphicFramePr/>
          <p:nvPr>
            <p:extLst/>
          </p:nvPr>
        </p:nvGraphicFramePr>
        <p:xfrm>
          <a:off x="1364963" y="1549766"/>
          <a:ext cx="6160475" cy="3705905"/>
        </p:xfrm>
        <a:graphic>
          <a:graphicData uri="http://schemas.openxmlformats.org/drawingml/2006/table">
            <a:tbl>
              <a:tblPr>
                <a:noFill/>
              </a:tblPr>
              <a:tblGrid>
                <a:gridCol w="1697075">
                  <a:extLst>
                    <a:ext uri="{9D8B030D-6E8A-4147-A177-3AD203B41FA5}">
                      <a16:colId xmlns:a16="http://schemas.microsoft.com/office/drawing/2014/main" val="20000"/>
                    </a:ext>
                  </a:extLst>
                </a:gridCol>
                <a:gridCol w="1128150">
                  <a:extLst>
                    <a:ext uri="{9D8B030D-6E8A-4147-A177-3AD203B41FA5}">
                      <a16:colId xmlns:a16="http://schemas.microsoft.com/office/drawing/2014/main" val="20001"/>
                    </a:ext>
                  </a:extLst>
                </a:gridCol>
                <a:gridCol w="1245675">
                  <a:extLst>
                    <a:ext uri="{9D8B030D-6E8A-4147-A177-3AD203B41FA5}">
                      <a16:colId xmlns:a16="http://schemas.microsoft.com/office/drawing/2014/main" val="20002"/>
                    </a:ext>
                  </a:extLst>
                </a:gridCol>
                <a:gridCol w="2089575">
                  <a:extLst>
                    <a:ext uri="{9D8B030D-6E8A-4147-A177-3AD203B41FA5}">
                      <a16:colId xmlns:a16="http://schemas.microsoft.com/office/drawing/2014/main" val="20003"/>
                    </a:ext>
                  </a:extLst>
                </a:gridCol>
              </a:tblGrid>
              <a:tr h="433625">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 (RPM)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Experimental Condition (RPM)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1.34</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0.675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4.5</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6.75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6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14.0</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16.0</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30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50.15</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75.525</a:t>
                      </a:r>
                      <a:endParaRPr sz="1600">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E</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40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latin typeface="Economica"/>
                          <a:ea typeface="Economica"/>
                          <a:cs typeface="Economica"/>
                          <a:sym typeface="Economica"/>
                        </a:rPr>
                        <a:t>155.0</a:t>
                      </a:r>
                      <a:endParaRPr sz="1600">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latin typeface="Economica"/>
                          <a:ea typeface="Economica"/>
                          <a:cs typeface="Economica"/>
                          <a:sym typeface="Economica"/>
                        </a:rPr>
                        <a:t>83.55</a:t>
                      </a:r>
                      <a:endParaRPr sz="1600">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Total</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lnR w="9525" cap="flat" cmpd="sng">
                      <a:solidFill>
                        <a:srgbClr val="9E9E9E"/>
                      </a:solidFill>
                      <a:prstDash val="solid"/>
                      <a:round/>
                      <a:headEnd type="none" w="sm" len="sm"/>
                      <a:tailEnd type="none" w="sm" len="sm"/>
                    </a:lnR>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40,000,000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6"/>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Millions of reads</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a:t>
                      </a:r>
                      <a:endParaRPr sz="1600" b="1">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40</a:t>
                      </a:r>
                      <a:endParaRPr sz="1600" b="1">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7"/>
                  </a:ext>
                </a:extLst>
              </a:tr>
            </a:tbl>
          </a:graphicData>
        </a:graphic>
      </p:graphicFrame>
      <p:sp>
        <p:nvSpPr>
          <p:cNvPr id="9" name="Shape 186">
            <a:extLst>
              <a:ext uri="{FF2B5EF4-FFF2-40B4-BE49-F238E27FC236}">
                <a16:creationId xmlns:a16="http://schemas.microsoft.com/office/drawing/2014/main" id="{788E3180-CF9D-574A-AA9A-242C45ED5C7A}"/>
              </a:ext>
            </a:extLst>
          </p:cNvPr>
          <p:cNvSpPr txBox="1"/>
          <p:nvPr/>
        </p:nvSpPr>
        <p:spPr>
          <a:xfrm>
            <a:off x="413650" y="5272916"/>
            <a:ext cx="80628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dirty="0">
                <a:solidFill>
                  <a:srgbClr val="38761D"/>
                </a:solidFill>
                <a:latin typeface="Economica"/>
                <a:ea typeface="Economica"/>
                <a:cs typeface="Economica"/>
                <a:sym typeface="Economica"/>
              </a:rPr>
              <a:t>Step 2: Normalize gene counts RPM by gene length  </a:t>
            </a:r>
            <a:endParaRPr sz="2400" dirty="0">
              <a:solidFill>
                <a:srgbClr val="38761D"/>
              </a:solidFill>
              <a:latin typeface="Economica"/>
              <a:ea typeface="Economica"/>
              <a:cs typeface="Economica"/>
              <a:sym typeface="Economica"/>
            </a:endParaRPr>
          </a:p>
        </p:txBody>
      </p:sp>
    </p:spTree>
    <p:extLst>
      <p:ext uri="{BB962C8B-B14F-4D97-AF65-F5344CB8AC3E}">
        <p14:creationId xmlns:p14="http://schemas.microsoft.com/office/powerpoint/2010/main" val="3390124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RPKM (or FPKM): reads </a:t>
            </a:r>
            <a:r>
              <a:rPr lang="en-US" dirty="0">
                <a:solidFill>
                  <a:srgbClr val="FF0000"/>
                </a:solidFill>
              </a:rPr>
              <a:t>per kilobase of exon model </a:t>
            </a:r>
            <a:r>
              <a:rPr lang="en-US" dirty="0"/>
              <a:t>per million reads</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85</a:t>
            </a:fld>
            <a:endParaRPr lang="en-US"/>
          </a:p>
        </p:txBody>
      </p:sp>
      <p:graphicFrame>
        <p:nvGraphicFramePr>
          <p:cNvPr id="7" name="Shape 192">
            <a:extLst>
              <a:ext uri="{FF2B5EF4-FFF2-40B4-BE49-F238E27FC236}">
                <a16:creationId xmlns:a16="http://schemas.microsoft.com/office/drawing/2014/main" id="{44DAF462-7F0A-714B-B427-77F7270934E8}"/>
              </a:ext>
            </a:extLst>
          </p:cNvPr>
          <p:cNvGraphicFramePr/>
          <p:nvPr>
            <p:extLst/>
          </p:nvPr>
        </p:nvGraphicFramePr>
        <p:xfrm>
          <a:off x="1364963" y="1127335"/>
          <a:ext cx="6375100" cy="3705905"/>
        </p:xfrm>
        <a:graphic>
          <a:graphicData uri="http://schemas.openxmlformats.org/drawingml/2006/table">
            <a:tbl>
              <a:tblPr>
                <a:noFill/>
              </a:tblPr>
              <a:tblGrid>
                <a:gridCol w="1756200">
                  <a:extLst>
                    <a:ext uri="{9D8B030D-6E8A-4147-A177-3AD203B41FA5}">
                      <a16:colId xmlns:a16="http://schemas.microsoft.com/office/drawing/2014/main" val="20000"/>
                    </a:ext>
                  </a:extLst>
                </a:gridCol>
                <a:gridCol w="1167450">
                  <a:extLst>
                    <a:ext uri="{9D8B030D-6E8A-4147-A177-3AD203B41FA5}">
                      <a16:colId xmlns:a16="http://schemas.microsoft.com/office/drawing/2014/main" val="20001"/>
                    </a:ext>
                  </a:extLst>
                </a:gridCol>
                <a:gridCol w="1289075">
                  <a:extLst>
                    <a:ext uri="{9D8B030D-6E8A-4147-A177-3AD203B41FA5}">
                      <a16:colId xmlns:a16="http://schemas.microsoft.com/office/drawing/2014/main" val="20002"/>
                    </a:ext>
                  </a:extLst>
                </a:gridCol>
                <a:gridCol w="2162375">
                  <a:extLst>
                    <a:ext uri="{9D8B030D-6E8A-4147-A177-3AD203B41FA5}">
                      <a16:colId xmlns:a16="http://schemas.microsoft.com/office/drawing/2014/main" val="20003"/>
                    </a:ext>
                  </a:extLst>
                </a:gridCol>
              </a:tblGrid>
              <a:tr h="433625">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 (RPKM)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dirty="0">
                          <a:solidFill>
                            <a:srgbClr val="FFFFFF"/>
                          </a:solidFill>
                          <a:latin typeface="Economica"/>
                          <a:ea typeface="Economica"/>
                          <a:cs typeface="Economica"/>
                          <a:sym typeface="Economica"/>
                        </a:rPr>
                        <a:t>Experimental Condition (RPKM)</a:t>
                      </a:r>
                      <a:endParaRPr sz="1600" dirty="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1.34</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0.675</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2.25</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3.375</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2"/>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6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2.33</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2.67</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30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1.67</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2.52</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E</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40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3.875</a:t>
                      </a:r>
                      <a:endParaRPr sz="1600">
                        <a:solidFill>
                          <a:srgbClr val="38761D"/>
                        </a:solidFill>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2.09</a:t>
                      </a:r>
                      <a:endParaRPr sz="1600">
                        <a:solidFill>
                          <a:srgbClr val="38761D"/>
                        </a:solidFill>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Total</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lnR w="9525" cap="flat" cmpd="sng">
                      <a:solidFill>
                        <a:srgbClr val="9E9E9E"/>
                      </a:solidFill>
                      <a:prstDash val="solid"/>
                      <a:round/>
                      <a:headEnd type="none" w="sm" len="sm"/>
                      <a:tailEnd type="none" w="sm" len="sm"/>
                    </a:lnR>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40,000,000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6"/>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Millions of reads</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a:t>
                      </a:r>
                      <a:endParaRPr sz="1600" b="1">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tc>
                  <a:txBody>
                    <a:bodyPr/>
                    <a:lstStyle/>
                    <a:p>
                      <a:pPr marL="0" lvl="0" indent="0" rtl="0">
                        <a:spcBef>
                          <a:spcPts val="0"/>
                        </a:spcBef>
                        <a:spcAft>
                          <a:spcPts val="0"/>
                        </a:spcAft>
                        <a:buNone/>
                      </a:pPr>
                      <a:r>
                        <a:rPr lang="en" sz="1600" b="1" dirty="0">
                          <a:latin typeface="Economica"/>
                          <a:ea typeface="Economica"/>
                          <a:cs typeface="Economica"/>
                          <a:sym typeface="Economica"/>
                        </a:rPr>
                        <a:t>40</a:t>
                      </a:r>
                      <a:endParaRPr sz="1600" b="1" dirty="0">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7"/>
                  </a:ext>
                </a:extLst>
              </a:tr>
            </a:tbl>
          </a:graphicData>
        </a:graphic>
      </p:graphicFrame>
      <p:sp>
        <p:nvSpPr>
          <p:cNvPr id="8" name="Shape 193">
            <a:extLst>
              <a:ext uri="{FF2B5EF4-FFF2-40B4-BE49-F238E27FC236}">
                <a16:creationId xmlns:a16="http://schemas.microsoft.com/office/drawing/2014/main" id="{BFA54D02-7C39-954A-9FAA-EA9F338440B5}"/>
              </a:ext>
            </a:extLst>
          </p:cNvPr>
          <p:cNvSpPr txBox="1"/>
          <p:nvPr/>
        </p:nvSpPr>
        <p:spPr>
          <a:xfrm>
            <a:off x="413650" y="4850485"/>
            <a:ext cx="8062800" cy="526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38761D"/>
                </a:solidFill>
                <a:latin typeface="Economica"/>
                <a:ea typeface="Economica"/>
                <a:cs typeface="Economica"/>
                <a:sym typeface="Economica"/>
              </a:rPr>
              <a:t>Step 2: Normalize gene counts RPM by gene length  </a:t>
            </a:r>
            <a:endParaRPr sz="2400">
              <a:solidFill>
                <a:srgbClr val="38761D"/>
              </a:solidFill>
              <a:latin typeface="Economica"/>
              <a:ea typeface="Economica"/>
              <a:cs typeface="Economica"/>
              <a:sym typeface="Economica"/>
            </a:endParaRPr>
          </a:p>
        </p:txBody>
      </p:sp>
    </p:spTree>
    <p:extLst>
      <p:ext uri="{BB962C8B-B14F-4D97-AF65-F5344CB8AC3E}">
        <p14:creationId xmlns:p14="http://schemas.microsoft.com/office/powerpoint/2010/main" val="33792881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B60D-0763-D147-B6BC-0D5A3CB70459}"/>
              </a:ext>
            </a:extLst>
          </p:cNvPr>
          <p:cNvSpPr>
            <a:spLocks noGrp="1"/>
          </p:cNvSpPr>
          <p:nvPr>
            <p:ph type="title"/>
          </p:nvPr>
        </p:nvSpPr>
        <p:spPr/>
        <p:txBody>
          <a:bodyPr/>
          <a:lstStyle/>
          <a:p>
            <a:r>
              <a:rPr lang="en-US" dirty="0"/>
              <a:t>Which Genes is most expressed in each condition</a:t>
            </a:r>
          </a:p>
        </p:txBody>
      </p:sp>
      <p:sp>
        <p:nvSpPr>
          <p:cNvPr id="3" name="Slide Number Placeholder 2">
            <a:extLst>
              <a:ext uri="{FF2B5EF4-FFF2-40B4-BE49-F238E27FC236}">
                <a16:creationId xmlns:a16="http://schemas.microsoft.com/office/drawing/2014/main" id="{6D04B75C-2026-3348-B4B2-CE75A1D54797}"/>
              </a:ext>
            </a:extLst>
          </p:cNvPr>
          <p:cNvSpPr>
            <a:spLocks noGrp="1"/>
          </p:cNvSpPr>
          <p:nvPr>
            <p:ph type="sldNum" sz="quarter" idx="10"/>
          </p:nvPr>
        </p:nvSpPr>
        <p:spPr/>
        <p:txBody>
          <a:bodyPr/>
          <a:lstStyle/>
          <a:p>
            <a:pPr>
              <a:defRPr/>
            </a:pPr>
            <a:fld id="{A8C65370-7898-40B8-8246-60A93FC25CB8}" type="slidenum">
              <a:rPr lang="en-US" smtClean="0"/>
              <a:pPr>
                <a:defRPr/>
              </a:pPr>
              <a:t>86</a:t>
            </a:fld>
            <a:endParaRPr lang="en-US"/>
          </a:p>
        </p:txBody>
      </p:sp>
      <p:graphicFrame>
        <p:nvGraphicFramePr>
          <p:cNvPr id="6" name="Shape 204">
            <a:extLst>
              <a:ext uri="{FF2B5EF4-FFF2-40B4-BE49-F238E27FC236}">
                <a16:creationId xmlns:a16="http://schemas.microsoft.com/office/drawing/2014/main" id="{B5800AC9-4007-5D40-8815-7463D2230DC5}"/>
              </a:ext>
            </a:extLst>
          </p:cNvPr>
          <p:cNvGraphicFramePr/>
          <p:nvPr>
            <p:extLst/>
          </p:nvPr>
        </p:nvGraphicFramePr>
        <p:xfrm>
          <a:off x="1384450" y="1325043"/>
          <a:ext cx="6375100" cy="3705905"/>
        </p:xfrm>
        <a:graphic>
          <a:graphicData uri="http://schemas.openxmlformats.org/drawingml/2006/table">
            <a:tbl>
              <a:tblPr>
                <a:noFill/>
              </a:tblPr>
              <a:tblGrid>
                <a:gridCol w="1756200">
                  <a:extLst>
                    <a:ext uri="{9D8B030D-6E8A-4147-A177-3AD203B41FA5}">
                      <a16:colId xmlns:a16="http://schemas.microsoft.com/office/drawing/2014/main" val="20000"/>
                    </a:ext>
                  </a:extLst>
                </a:gridCol>
                <a:gridCol w="1167450">
                  <a:extLst>
                    <a:ext uri="{9D8B030D-6E8A-4147-A177-3AD203B41FA5}">
                      <a16:colId xmlns:a16="http://schemas.microsoft.com/office/drawing/2014/main" val="20001"/>
                    </a:ext>
                  </a:extLst>
                </a:gridCol>
                <a:gridCol w="1289075">
                  <a:extLst>
                    <a:ext uri="{9D8B030D-6E8A-4147-A177-3AD203B41FA5}">
                      <a16:colId xmlns:a16="http://schemas.microsoft.com/office/drawing/2014/main" val="20002"/>
                    </a:ext>
                  </a:extLst>
                </a:gridCol>
                <a:gridCol w="2162375">
                  <a:extLst>
                    <a:ext uri="{9D8B030D-6E8A-4147-A177-3AD203B41FA5}">
                      <a16:colId xmlns:a16="http://schemas.microsoft.com/office/drawing/2014/main" val="20003"/>
                    </a:ext>
                  </a:extLst>
                </a:gridCol>
              </a:tblGrid>
              <a:tr h="433625">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Gene Size</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Control (RPKM)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Experimental Condition (RPKM)</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0"/>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A</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1.34</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0.675</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1"/>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B</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2.25</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FFFFFF"/>
                          </a:solidFill>
                          <a:latin typeface="Economica"/>
                          <a:ea typeface="Economica"/>
                          <a:cs typeface="Economica"/>
                          <a:sym typeface="Economica"/>
                        </a:rPr>
                        <a:t>3.375</a:t>
                      </a:r>
                      <a:endParaRPr sz="1600">
                        <a:solidFill>
                          <a:srgbClr val="FFFFFF"/>
                        </a:solidFill>
                        <a:latin typeface="Economica"/>
                        <a:ea typeface="Economica"/>
                        <a:cs typeface="Economica"/>
                        <a:sym typeface="Economica"/>
                      </a:endParaRPr>
                    </a:p>
                  </a:txBody>
                  <a:tcPr marL="91425" marR="91425" marT="91425" marB="91425">
                    <a:solidFill>
                      <a:srgbClr val="000000"/>
                    </a:solidFill>
                  </a:tcPr>
                </a:tc>
                <a:extLst>
                  <a:ext uri="{0D108BD9-81ED-4DB2-BD59-A6C34878D82A}">
                    <a16:rowId xmlns:a16="http://schemas.microsoft.com/office/drawing/2014/main" val="10002"/>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C</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6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2.33</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2.67</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3"/>
                  </a:ext>
                </a:extLst>
              </a:tr>
              <a:tr h="433625">
                <a:tc>
                  <a:txBody>
                    <a:bodyPr/>
                    <a:lstStyle/>
                    <a:p>
                      <a:pPr marL="0" lvl="0" indent="0" rtl="0">
                        <a:spcBef>
                          <a:spcPts val="0"/>
                        </a:spcBef>
                        <a:spcAft>
                          <a:spcPts val="0"/>
                        </a:spcAft>
                        <a:buNone/>
                      </a:pPr>
                      <a:r>
                        <a:rPr lang="en" sz="1600">
                          <a:latin typeface="Economica"/>
                          <a:ea typeface="Economica"/>
                          <a:cs typeface="Economica"/>
                          <a:sym typeface="Economica"/>
                        </a:rPr>
                        <a:t>Gene D</a:t>
                      </a:r>
                      <a:endParaRPr sz="160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30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1.67</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2.52</a:t>
                      </a:r>
                      <a:endParaRPr sz="1600">
                        <a:solidFill>
                          <a:srgbClr val="38761D"/>
                        </a:solidFill>
                        <a:latin typeface="Economica"/>
                        <a:ea typeface="Economica"/>
                        <a:cs typeface="Economica"/>
                        <a:sym typeface="Economica"/>
                      </a:endParaRPr>
                    </a:p>
                  </a:txBody>
                  <a:tcPr marL="91425" marR="91425" marT="91425" marB="91425"/>
                </a:tc>
                <a:extLst>
                  <a:ext uri="{0D108BD9-81ED-4DB2-BD59-A6C34878D82A}">
                    <a16:rowId xmlns:a16="http://schemas.microsoft.com/office/drawing/2014/main" val="10004"/>
                  </a:ext>
                </a:extLst>
              </a:tr>
              <a:tr h="433625">
                <a:tc>
                  <a:txBody>
                    <a:bodyPr/>
                    <a:lstStyle/>
                    <a:p>
                      <a:pPr marL="0" lvl="0" indent="0" rtl="0">
                        <a:spcBef>
                          <a:spcPts val="0"/>
                        </a:spcBef>
                        <a:spcAft>
                          <a:spcPts val="0"/>
                        </a:spcAft>
                        <a:buNone/>
                      </a:pPr>
                      <a:r>
                        <a:rPr lang="en" sz="1600" dirty="0">
                          <a:latin typeface="Economica"/>
                          <a:ea typeface="Economica"/>
                          <a:cs typeface="Economica"/>
                          <a:sym typeface="Economica"/>
                        </a:rPr>
                        <a:t>Gene E</a:t>
                      </a:r>
                      <a:endParaRPr sz="1600" dirty="0">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40 kb</a:t>
                      </a:r>
                      <a:endParaRPr sz="1600">
                        <a:solidFill>
                          <a:srgbClr val="38761D"/>
                        </a:solidFill>
                        <a:latin typeface="Economica"/>
                        <a:ea typeface="Economica"/>
                        <a:cs typeface="Economica"/>
                        <a:sym typeface="Economica"/>
                      </a:endParaRPr>
                    </a:p>
                  </a:txBody>
                  <a:tcPr marL="91425" marR="91425" marT="91425" marB="91425"/>
                </a:tc>
                <a:tc>
                  <a:txBody>
                    <a:bodyPr/>
                    <a:lstStyle/>
                    <a:p>
                      <a:pPr marL="0" lvl="0" indent="0" rtl="0">
                        <a:spcBef>
                          <a:spcPts val="0"/>
                        </a:spcBef>
                        <a:spcAft>
                          <a:spcPts val="0"/>
                        </a:spcAft>
                        <a:buNone/>
                      </a:pPr>
                      <a:r>
                        <a:rPr lang="en" sz="1600" b="1">
                          <a:solidFill>
                            <a:srgbClr val="FFFFFF"/>
                          </a:solidFill>
                          <a:latin typeface="Economica"/>
                          <a:ea typeface="Economica"/>
                          <a:cs typeface="Economica"/>
                          <a:sym typeface="Economica"/>
                        </a:rPr>
                        <a:t>3.875</a:t>
                      </a:r>
                      <a:endParaRPr sz="1600" b="1">
                        <a:solidFill>
                          <a:srgbClr val="FFFFFF"/>
                        </a:solidFill>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solidFill>
                      <a:srgbClr val="000000"/>
                    </a:solidFill>
                  </a:tcPr>
                </a:tc>
                <a:tc>
                  <a:txBody>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2.09</a:t>
                      </a:r>
                      <a:endParaRPr sz="1600">
                        <a:solidFill>
                          <a:srgbClr val="38761D"/>
                        </a:solidFill>
                        <a:latin typeface="Economica"/>
                        <a:ea typeface="Economica"/>
                        <a:cs typeface="Economica"/>
                        <a:sym typeface="Economica"/>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Total</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lnR w="9525" cap="flat" cmpd="sng">
                      <a:solidFill>
                        <a:srgbClr val="9E9E9E"/>
                      </a:solidFill>
                      <a:prstDash val="solid"/>
                      <a:round/>
                      <a:headEnd type="none" w="sm" len="sm"/>
                      <a:tailEnd type="none" w="sm" len="sm"/>
                    </a:lnR>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40,000,000</a:t>
                      </a:r>
                      <a:endParaRPr sz="1600" b="1">
                        <a:latin typeface="Economica"/>
                        <a:ea typeface="Economica"/>
                        <a:cs typeface="Economica"/>
                        <a:sym typeface="Economic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6"/>
                  </a:ext>
                </a:extLst>
              </a:tr>
              <a:tr h="433625">
                <a:tc>
                  <a:txBody>
                    <a:bodyPr/>
                    <a:lstStyle/>
                    <a:p>
                      <a:pPr marL="0" lvl="0" indent="0" rtl="0">
                        <a:spcBef>
                          <a:spcPts val="0"/>
                        </a:spcBef>
                        <a:spcAft>
                          <a:spcPts val="0"/>
                        </a:spcAft>
                        <a:buNone/>
                      </a:pPr>
                      <a:r>
                        <a:rPr lang="en" sz="1600" b="1">
                          <a:latin typeface="Economica"/>
                          <a:ea typeface="Economica"/>
                          <a:cs typeface="Economica"/>
                          <a:sym typeface="Economica"/>
                        </a:rPr>
                        <a:t>Millions of reads</a:t>
                      </a:r>
                      <a:endParaRPr sz="1600" b="1">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endParaRPr sz="1600">
                        <a:latin typeface="Economica"/>
                        <a:ea typeface="Economica"/>
                        <a:cs typeface="Economica"/>
                        <a:sym typeface="Economica"/>
                      </a:endParaRPr>
                    </a:p>
                  </a:txBody>
                  <a:tcPr marL="91425" marR="91425" marT="91425" marB="91425">
                    <a:solidFill>
                      <a:srgbClr val="CCCCCC"/>
                    </a:solidFill>
                  </a:tcPr>
                </a:tc>
                <a:tc>
                  <a:txBody>
                    <a:bodyPr/>
                    <a:lstStyle/>
                    <a:p>
                      <a:pPr marL="0" lvl="0" indent="0" rtl="0">
                        <a:spcBef>
                          <a:spcPts val="0"/>
                        </a:spcBef>
                        <a:spcAft>
                          <a:spcPts val="0"/>
                        </a:spcAft>
                        <a:buNone/>
                      </a:pPr>
                      <a:r>
                        <a:rPr lang="en" sz="1600" b="1">
                          <a:latin typeface="Economica"/>
                          <a:ea typeface="Economica"/>
                          <a:cs typeface="Economica"/>
                          <a:sym typeface="Economica"/>
                        </a:rPr>
                        <a:t>20</a:t>
                      </a:r>
                      <a:endParaRPr sz="1600" b="1">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tc>
                  <a:txBody>
                    <a:bodyPr/>
                    <a:lstStyle/>
                    <a:p>
                      <a:pPr marL="0" lvl="0" indent="0" rtl="0">
                        <a:spcBef>
                          <a:spcPts val="0"/>
                        </a:spcBef>
                        <a:spcAft>
                          <a:spcPts val="0"/>
                        </a:spcAft>
                        <a:buNone/>
                      </a:pPr>
                      <a:r>
                        <a:rPr lang="en" sz="1600" b="1" dirty="0">
                          <a:latin typeface="Economica"/>
                          <a:ea typeface="Economica"/>
                          <a:cs typeface="Economica"/>
                          <a:sym typeface="Economica"/>
                        </a:rPr>
                        <a:t>40</a:t>
                      </a:r>
                      <a:endParaRPr sz="1600" b="1" dirty="0">
                        <a:latin typeface="Economica"/>
                        <a:ea typeface="Economica"/>
                        <a:cs typeface="Economica"/>
                        <a:sym typeface="Economica"/>
                      </a:endParaRPr>
                    </a:p>
                  </a:txBody>
                  <a:tcPr marL="91425" marR="91425" marT="91425" marB="91425">
                    <a:lnT w="9525" cap="flat" cmpd="sng">
                      <a:solidFill>
                        <a:srgbClr val="9E9E9E"/>
                      </a:solidFill>
                      <a:prstDash val="solid"/>
                      <a:round/>
                      <a:headEnd type="none" w="sm" len="sm"/>
                      <a:tailEnd type="none" w="sm" len="sm"/>
                    </a:lnT>
                    <a:solidFill>
                      <a:srgbClr val="CCCCCC"/>
                    </a:solidFill>
                  </a:tcPr>
                </a:tc>
                <a:extLst>
                  <a:ext uri="{0D108BD9-81ED-4DB2-BD59-A6C34878D82A}">
                    <a16:rowId xmlns:a16="http://schemas.microsoft.com/office/drawing/2014/main" val="10007"/>
                  </a:ext>
                </a:extLst>
              </a:tr>
            </a:tbl>
          </a:graphicData>
        </a:graphic>
      </p:graphicFrame>
      <p:sp>
        <p:nvSpPr>
          <p:cNvPr id="9" name="Shape 205">
            <a:extLst>
              <a:ext uri="{FF2B5EF4-FFF2-40B4-BE49-F238E27FC236}">
                <a16:creationId xmlns:a16="http://schemas.microsoft.com/office/drawing/2014/main" id="{7B82045D-E7B1-724A-946D-E70E6B927C93}"/>
              </a:ext>
            </a:extLst>
          </p:cNvPr>
          <p:cNvSpPr txBox="1"/>
          <p:nvPr/>
        </p:nvSpPr>
        <p:spPr>
          <a:xfrm>
            <a:off x="174962" y="5447297"/>
            <a:ext cx="9116100" cy="508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chemeClr val="dk1"/>
                </a:solidFill>
                <a:latin typeface="Economica"/>
                <a:ea typeface="Economica"/>
                <a:cs typeface="Economica"/>
                <a:sym typeface="Economica"/>
              </a:rPr>
              <a:t>RPKM is best for </a:t>
            </a:r>
            <a:r>
              <a:rPr lang="en" sz="2400" i="1" dirty="0">
                <a:solidFill>
                  <a:schemeClr val="dk1"/>
                </a:solidFill>
                <a:latin typeface="Economica"/>
                <a:ea typeface="Economica"/>
                <a:cs typeface="Economica"/>
                <a:sym typeface="Economica"/>
              </a:rPr>
              <a:t>within-sample</a:t>
            </a:r>
            <a:r>
              <a:rPr lang="en" sz="2400" dirty="0">
                <a:solidFill>
                  <a:schemeClr val="dk1"/>
                </a:solidFill>
                <a:latin typeface="Economica"/>
                <a:ea typeface="Economica"/>
                <a:cs typeface="Economica"/>
                <a:sym typeface="Economica"/>
              </a:rPr>
              <a:t> comparisons of gene expression. TPM is best for inter-sample comparisons</a:t>
            </a:r>
            <a:endParaRPr sz="2400" dirty="0"/>
          </a:p>
        </p:txBody>
      </p:sp>
    </p:spTree>
    <p:extLst>
      <p:ext uri="{BB962C8B-B14F-4D97-AF65-F5344CB8AC3E}">
        <p14:creationId xmlns:p14="http://schemas.microsoft.com/office/powerpoint/2010/main" val="3216702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E448-7138-204E-B03D-3E397B0B0C9A}"/>
              </a:ext>
            </a:extLst>
          </p:cNvPr>
          <p:cNvSpPr>
            <a:spLocks noGrp="1"/>
          </p:cNvSpPr>
          <p:nvPr>
            <p:ph type="title"/>
          </p:nvPr>
        </p:nvSpPr>
        <p:spPr/>
        <p:txBody>
          <a:bodyPr/>
          <a:lstStyle/>
          <a:p>
            <a:r>
              <a:rPr lang="en-US" dirty="0"/>
              <a:t>Workshop: Quantification</a:t>
            </a:r>
          </a:p>
        </p:txBody>
      </p:sp>
      <p:sp>
        <p:nvSpPr>
          <p:cNvPr id="3" name="Slide Number Placeholder 2">
            <a:extLst>
              <a:ext uri="{FF2B5EF4-FFF2-40B4-BE49-F238E27FC236}">
                <a16:creationId xmlns:a16="http://schemas.microsoft.com/office/drawing/2014/main" id="{44C74570-ABBA-1440-9C1B-646BEF5CD025}"/>
              </a:ext>
            </a:extLst>
          </p:cNvPr>
          <p:cNvSpPr>
            <a:spLocks noGrp="1"/>
          </p:cNvSpPr>
          <p:nvPr>
            <p:ph type="sldNum" sz="quarter" idx="10"/>
          </p:nvPr>
        </p:nvSpPr>
        <p:spPr/>
        <p:txBody>
          <a:bodyPr/>
          <a:lstStyle/>
          <a:p>
            <a:pPr>
              <a:defRPr/>
            </a:pPr>
            <a:fld id="{A8C65370-7898-40B8-8246-60A93FC25CB8}" type="slidenum">
              <a:rPr lang="en-US" smtClean="0"/>
              <a:pPr>
                <a:defRPr/>
              </a:pPr>
              <a:t>87</a:t>
            </a:fld>
            <a:endParaRPr lang="en-US"/>
          </a:p>
        </p:txBody>
      </p:sp>
      <p:sp>
        <p:nvSpPr>
          <p:cNvPr id="4" name="Content Placeholder 2">
            <a:extLst>
              <a:ext uri="{FF2B5EF4-FFF2-40B4-BE49-F238E27FC236}">
                <a16:creationId xmlns:a16="http://schemas.microsoft.com/office/drawing/2014/main" id="{607ADCAB-1D9B-9D4E-97BD-1629966A533E}"/>
              </a:ext>
            </a:extLst>
          </p:cNvPr>
          <p:cNvSpPr txBox="1">
            <a:spLocks/>
          </p:cNvSpPr>
          <p:nvPr/>
        </p:nvSpPr>
        <p:spPr>
          <a:xfrm>
            <a:off x="607448" y="1131968"/>
            <a:ext cx="9692640" cy="4351337"/>
          </a:xfrm>
          <a:prstGeom prst="rect">
            <a:avLst/>
          </a:prstGeom>
        </p:spPr>
        <p:txBody>
          <a:bodyPr>
            <a:normAutofit fontScale="77500" lnSpcReduction="2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800" b="1" dirty="0"/>
              <a:t>Open </a:t>
            </a:r>
            <a:r>
              <a:rPr lang="en-US" sz="2800" b="1" dirty="0">
                <a:solidFill>
                  <a:srgbClr val="FF0000"/>
                </a:solidFill>
              </a:rPr>
              <a:t>script5</a:t>
            </a:r>
            <a:r>
              <a:rPr lang="en-US" sz="2800" b="1" dirty="0"/>
              <a:t>:</a:t>
            </a:r>
          </a:p>
          <a:p>
            <a:r>
              <a:rPr lang="en-US" sz="2800" dirty="0"/>
              <a:t>Applications -&gt; Accessories -&gt; Text Editor</a:t>
            </a:r>
          </a:p>
          <a:p>
            <a:endParaRPr lang="en-US" sz="2800" dirty="0"/>
          </a:p>
          <a:p>
            <a:r>
              <a:rPr lang="en-US" sz="2800" dirty="0"/>
              <a:t>Open -&gt; Other documents</a:t>
            </a:r>
          </a:p>
          <a:p>
            <a:endParaRPr lang="en-US" sz="2800" dirty="0"/>
          </a:p>
          <a:p>
            <a:r>
              <a:rPr lang="en-US" sz="2800" dirty="0"/>
              <a:t>“Home” on the left panel</a:t>
            </a:r>
          </a:p>
          <a:p>
            <a:endParaRPr lang="en-US" sz="2800" dirty="0"/>
          </a:p>
          <a:p>
            <a:r>
              <a:rPr lang="en-US" sz="2800" dirty="0" err="1"/>
              <a:t>gene_expr</a:t>
            </a:r>
            <a:r>
              <a:rPr lang="en-US" sz="2800" dirty="0"/>
              <a:t> -&gt; </a:t>
            </a:r>
            <a:r>
              <a:rPr lang="en-US" sz="2800" dirty="0" err="1"/>
              <a:t>rna_analysis</a:t>
            </a:r>
            <a:r>
              <a:rPr lang="en-US" sz="2800" dirty="0"/>
              <a:t> -&gt; scripts -&gt; </a:t>
            </a:r>
            <a:r>
              <a:rPr lang="en-US" sz="2800" dirty="0">
                <a:solidFill>
                  <a:srgbClr val="FF0000"/>
                </a:solidFill>
              </a:rPr>
              <a:t>script5_quant.sh</a:t>
            </a:r>
          </a:p>
        </p:txBody>
      </p:sp>
    </p:spTree>
    <p:extLst>
      <p:ext uri="{BB962C8B-B14F-4D97-AF65-F5344CB8AC3E}">
        <p14:creationId xmlns:p14="http://schemas.microsoft.com/office/powerpoint/2010/main" val="3037159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EADD-867A-1A4C-8256-83CCA5626D62}"/>
              </a:ext>
            </a:extLst>
          </p:cNvPr>
          <p:cNvSpPr>
            <a:spLocks noGrp="1"/>
          </p:cNvSpPr>
          <p:nvPr>
            <p:ph type="title"/>
          </p:nvPr>
        </p:nvSpPr>
        <p:spPr/>
        <p:txBody>
          <a:bodyPr/>
          <a:lstStyle/>
          <a:p>
            <a:r>
              <a:rPr lang="en-US" dirty="0"/>
              <a:t>The command: </a:t>
            </a:r>
            <a:r>
              <a:rPr lang="en-US" dirty="0" err="1"/>
              <a:t>featureCounts</a:t>
            </a:r>
            <a:endParaRPr lang="en-US" dirty="0"/>
          </a:p>
        </p:txBody>
      </p:sp>
      <p:sp>
        <p:nvSpPr>
          <p:cNvPr id="3" name="Slide Number Placeholder 2">
            <a:extLst>
              <a:ext uri="{FF2B5EF4-FFF2-40B4-BE49-F238E27FC236}">
                <a16:creationId xmlns:a16="http://schemas.microsoft.com/office/drawing/2014/main" id="{07F2232F-E559-9E46-8997-A7443BDFE33C}"/>
              </a:ext>
            </a:extLst>
          </p:cNvPr>
          <p:cNvSpPr>
            <a:spLocks noGrp="1"/>
          </p:cNvSpPr>
          <p:nvPr>
            <p:ph type="sldNum" sz="quarter" idx="10"/>
          </p:nvPr>
        </p:nvSpPr>
        <p:spPr/>
        <p:txBody>
          <a:bodyPr/>
          <a:lstStyle/>
          <a:p>
            <a:pPr>
              <a:defRPr/>
            </a:pPr>
            <a:fld id="{A8C65370-7898-40B8-8246-60A93FC25CB8}" type="slidenum">
              <a:rPr lang="en-US" smtClean="0"/>
              <a:pPr>
                <a:defRPr/>
              </a:pPr>
              <a:t>88</a:t>
            </a:fld>
            <a:endParaRPr lang="en-US"/>
          </a:p>
        </p:txBody>
      </p:sp>
      <p:sp>
        <p:nvSpPr>
          <p:cNvPr id="33" name="Rectangle 32">
            <a:extLst>
              <a:ext uri="{FF2B5EF4-FFF2-40B4-BE49-F238E27FC236}">
                <a16:creationId xmlns:a16="http://schemas.microsoft.com/office/drawing/2014/main" id="{8D051D55-C31A-1246-B0CE-215FA795A463}"/>
              </a:ext>
            </a:extLst>
          </p:cNvPr>
          <p:cNvSpPr/>
          <p:nvPr/>
        </p:nvSpPr>
        <p:spPr>
          <a:xfrm>
            <a:off x="450519" y="1211422"/>
            <a:ext cx="11604567" cy="3785652"/>
          </a:xfrm>
          <a:prstGeom prst="rect">
            <a:avLst/>
          </a:prstGeom>
        </p:spPr>
        <p:txBody>
          <a:bodyPr wrap="square">
            <a:spAutoFit/>
          </a:bodyPr>
          <a:lstStyle/>
          <a:p>
            <a:r>
              <a:rPr lang="en-US" sz="2000" dirty="0">
                <a:latin typeface="Courier" pitchFamily="2" charset="0"/>
              </a:rPr>
              <a:t>module load subread</a:t>
            </a: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make a directory to hold your counts</a:t>
            </a:r>
          </a:p>
          <a:p>
            <a:r>
              <a:rPr lang="en-US" sz="2000" dirty="0" err="1">
                <a:latin typeface="Courier" pitchFamily="2" charset="0"/>
              </a:rPr>
              <a:t>mkdir</a:t>
            </a:r>
            <a:r>
              <a:rPr lang="en-US" sz="2000" dirty="0">
                <a:latin typeface="Courier" pitchFamily="2" charset="0"/>
              </a:rPr>
              <a:t> counts</a:t>
            </a:r>
          </a:p>
          <a:p>
            <a:endParaRPr lang="en-US" sz="2000" dirty="0">
              <a:latin typeface="Courier" pitchFamily="2" charset="0"/>
            </a:endParaRPr>
          </a:p>
          <a:p>
            <a:r>
              <a:rPr lang="en-US" sz="2000" dirty="0">
                <a:latin typeface="Courier" pitchFamily="2" charset="0"/>
              </a:rPr>
              <a:t># mapping</a:t>
            </a:r>
          </a:p>
          <a:p>
            <a:r>
              <a:rPr lang="en-US" sz="2000" dirty="0" err="1">
                <a:latin typeface="Courier" pitchFamily="2" charset="0"/>
              </a:rPr>
              <a:t>featureCounts</a:t>
            </a:r>
            <a:r>
              <a:rPr lang="en-US" sz="2000" dirty="0">
                <a:latin typeface="Courier" pitchFamily="2" charset="0"/>
              </a:rPr>
              <a:t> –p –g </a:t>
            </a:r>
            <a:r>
              <a:rPr lang="en-US" sz="2000" dirty="0" err="1">
                <a:latin typeface="Courier" pitchFamily="2" charset="0"/>
              </a:rPr>
              <a:t>gene_name</a:t>
            </a:r>
            <a:r>
              <a:rPr lang="en-US" sz="2000" dirty="0">
                <a:latin typeface="Courier" pitchFamily="2" charset="0"/>
              </a:rPr>
              <a:t> \</a:t>
            </a:r>
          </a:p>
          <a:p>
            <a:r>
              <a:rPr lang="en-US" sz="2000" dirty="0">
                <a:latin typeface="Courier" pitchFamily="2" charset="0"/>
              </a:rPr>
              <a:t>              -a ../../annotation/</a:t>
            </a:r>
            <a:r>
              <a:rPr lang="en-US" sz="2000" dirty="0" err="1">
                <a:latin typeface="Courier" pitchFamily="2" charset="0"/>
              </a:rPr>
              <a:t>gencode.gtf</a:t>
            </a:r>
            <a:endParaRPr lang="en-US" sz="2000" dirty="0">
              <a:latin typeface="Courier" pitchFamily="2" charset="0"/>
            </a:endParaRPr>
          </a:p>
          <a:p>
            <a:r>
              <a:rPr lang="en-US" sz="2000" dirty="0">
                <a:latin typeface="Courier" pitchFamily="2" charset="0"/>
              </a:rPr>
              <a:t>              -o [</a:t>
            </a:r>
            <a:r>
              <a:rPr lang="en-US" sz="2000" dirty="0">
                <a:highlight>
                  <a:srgbClr val="FF00FF"/>
                </a:highlight>
                <a:latin typeface="Courier" pitchFamily="2" charset="0"/>
              </a:rPr>
              <a:t>OUT FILE</a:t>
            </a:r>
            <a:r>
              <a:rPr lang="en-US" sz="2000" dirty="0">
                <a:latin typeface="Courier" pitchFamily="2" charset="0"/>
              </a:rPr>
              <a:t>]\</a:t>
            </a:r>
            <a:endParaRPr lang="en-US" dirty="0">
              <a:latin typeface="Courier" pitchFamily="2" charset="0"/>
            </a:endParaRPr>
          </a:p>
          <a:p>
            <a:r>
              <a:rPr lang="en-US" sz="2000" dirty="0">
                <a:latin typeface="Courier" pitchFamily="2" charset="0"/>
              </a:rPr>
              <a:t>               [</a:t>
            </a:r>
            <a:r>
              <a:rPr lang="en-US" sz="2000" dirty="0">
                <a:highlight>
                  <a:srgbClr val="FFFF00"/>
                </a:highlight>
                <a:latin typeface="Courier" pitchFamily="2" charset="0"/>
              </a:rPr>
              <a:t>BAM File</a:t>
            </a:r>
            <a:r>
              <a:rPr lang="en-US" sz="2000" dirty="0">
                <a:latin typeface="Courier" pitchFamily="2" charset="0"/>
              </a:rPr>
              <a:t>]</a:t>
            </a:r>
            <a:endParaRPr lang="en-US" sz="1600" dirty="0">
              <a:latin typeface="Courier" pitchFamily="2" charset="0"/>
            </a:endParaRPr>
          </a:p>
          <a:p>
            <a:r>
              <a:rPr lang="en-US" sz="2000" dirty="0">
                <a:latin typeface="Courier" pitchFamily="2" charset="0"/>
              </a:rPr>
              <a:t>  </a:t>
            </a:r>
          </a:p>
        </p:txBody>
      </p:sp>
      <p:grpSp>
        <p:nvGrpSpPr>
          <p:cNvPr id="34" name="Group 33">
            <a:extLst>
              <a:ext uri="{FF2B5EF4-FFF2-40B4-BE49-F238E27FC236}">
                <a16:creationId xmlns:a16="http://schemas.microsoft.com/office/drawing/2014/main" id="{E250FD0E-9CBB-4741-8BE3-7A88056B288E}"/>
              </a:ext>
            </a:extLst>
          </p:cNvPr>
          <p:cNvGrpSpPr/>
          <p:nvPr/>
        </p:nvGrpSpPr>
        <p:grpSpPr>
          <a:xfrm>
            <a:off x="3708743" y="816605"/>
            <a:ext cx="5175282" cy="1384995"/>
            <a:chOff x="3762531" y="1246911"/>
            <a:chExt cx="7191981" cy="1384995"/>
          </a:xfrm>
        </p:grpSpPr>
        <p:sp>
          <p:nvSpPr>
            <p:cNvPr id="35" name="TextBox 34">
              <a:extLst>
                <a:ext uri="{FF2B5EF4-FFF2-40B4-BE49-F238E27FC236}">
                  <a16:creationId xmlns:a16="http://schemas.microsoft.com/office/drawing/2014/main" id="{A8D2470E-2489-734E-8AE6-20E23AA065B5}"/>
                </a:ext>
              </a:extLst>
            </p:cNvPr>
            <p:cNvSpPr txBox="1"/>
            <p:nvPr/>
          </p:nvSpPr>
          <p:spPr>
            <a:xfrm>
              <a:off x="7514705" y="1246911"/>
              <a:ext cx="3439807" cy="1384995"/>
            </a:xfrm>
            <a:prstGeom prst="rect">
              <a:avLst/>
            </a:prstGeom>
            <a:noFill/>
          </p:spPr>
          <p:txBody>
            <a:bodyPr wrap="square" rtlCol="0">
              <a:spAutoFit/>
            </a:bodyPr>
            <a:lstStyle/>
            <a:p>
              <a:r>
                <a:rPr lang="en-US" sz="2800" dirty="0"/>
                <a:t>Load the programs subread</a:t>
              </a:r>
            </a:p>
          </p:txBody>
        </p:sp>
        <p:sp>
          <p:nvSpPr>
            <p:cNvPr id="36" name="Rounded Rectangle 35">
              <a:extLst>
                <a:ext uri="{FF2B5EF4-FFF2-40B4-BE49-F238E27FC236}">
                  <a16:creationId xmlns:a16="http://schemas.microsoft.com/office/drawing/2014/main" id="{B9F828B6-862F-B14B-9622-BC87F24DD0D3}"/>
                </a:ext>
              </a:extLst>
            </p:cNvPr>
            <p:cNvSpPr/>
            <p:nvPr/>
          </p:nvSpPr>
          <p:spPr>
            <a:xfrm>
              <a:off x="7448203" y="1246911"/>
              <a:ext cx="3506309" cy="13849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FD5EAAF9-37B5-0144-8CE4-284C7A141276}"/>
                </a:ext>
              </a:extLst>
            </p:cNvPr>
            <p:cNvCxnSpPr>
              <a:cxnSpLocks/>
            </p:cNvCxnSpPr>
            <p:nvPr/>
          </p:nvCxnSpPr>
          <p:spPr>
            <a:xfrm flipH="1">
              <a:off x="3762531" y="2018222"/>
              <a:ext cx="345291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80DA14C-F35E-8148-AA2A-718A2CAAAC3F}"/>
              </a:ext>
            </a:extLst>
          </p:cNvPr>
          <p:cNvGrpSpPr/>
          <p:nvPr/>
        </p:nvGrpSpPr>
        <p:grpSpPr>
          <a:xfrm>
            <a:off x="3902744" y="2450518"/>
            <a:ext cx="4981282" cy="990177"/>
            <a:chOff x="3275215" y="2837574"/>
            <a:chExt cx="7679297" cy="990177"/>
          </a:xfrm>
        </p:grpSpPr>
        <p:sp>
          <p:nvSpPr>
            <p:cNvPr id="39" name="TextBox 38">
              <a:extLst>
                <a:ext uri="{FF2B5EF4-FFF2-40B4-BE49-F238E27FC236}">
                  <a16:creationId xmlns:a16="http://schemas.microsoft.com/office/drawing/2014/main" id="{AC7C2D7C-E3FF-6444-86D8-95F924C2DA79}"/>
                </a:ext>
              </a:extLst>
            </p:cNvPr>
            <p:cNvSpPr txBox="1"/>
            <p:nvPr/>
          </p:nvSpPr>
          <p:spPr>
            <a:xfrm>
              <a:off x="7514705" y="2837574"/>
              <a:ext cx="3439807" cy="523220"/>
            </a:xfrm>
            <a:prstGeom prst="rect">
              <a:avLst/>
            </a:prstGeom>
            <a:noFill/>
          </p:spPr>
          <p:txBody>
            <a:bodyPr wrap="square" rtlCol="0">
              <a:spAutoFit/>
            </a:bodyPr>
            <a:lstStyle/>
            <a:p>
              <a:r>
                <a:rPr lang="en-US" sz="2800" dirty="0"/>
                <a:t>Make a new folder</a:t>
              </a:r>
            </a:p>
          </p:txBody>
        </p:sp>
        <p:sp>
          <p:nvSpPr>
            <p:cNvPr id="40" name="Rounded Rectangle 39">
              <a:extLst>
                <a:ext uri="{FF2B5EF4-FFF2-40B4-BE49-F238E27FC236}">
                  <a16:creationId xmlns:a16="http://schemas.microsoft.com/office/drawing/2014/main" id="{3561F534-3309-4E4A-849A-98149261FA27}"/>
                </a:ext>
              </a:extLst>
            </p:cNvPr>
            <p:cNvSpPr/>
            <p:nvPr/>
          </p:nvSpPr>
          <p:spPr>
            <a:xfrm>
              <a:off x="7448203" y="2875048"/>
              <a:ext cx="3506309" cy="9527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B42EA78-EB65-2044-AC19-66C6023853AD}"/>
                </a:ext>
              </a:extLst>
            </p:cNvPr>
            <p:cNvCxnSpPr/>
            <p:nvPr/>
          </p:nvCxnSpPr>
          <p:spPr>
            <a:xfrm flipH="1">
              <a:off x="3275215" y="3058621"/>
              <a:ext cx="39402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98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EADD-867A-1A4C-8256-83CCA5626D62}"/>
              </a:ext>
            </a:extLst>
          </p:cNvPr>
          <p:cNvSpPr>
            <a:spLocks noGrp="1"/>
          </p:cNvSpPr>
          <p:nvPr>
            <p:ph type="title"/>
          </p:nvPr>
        </p:nvSpPr>
        <p:spPr/>
        <p:txBody>
          <a:bodyPr/>
          <a:lstStyle/>
          <a:p>
            <a:r>
              <a:rPr lang="en-US" dirty="0"/>
              <a:t>The command: </a:t>
            </a:r>
            <a:r>
              <a:rPr lang="en-US" dirty="0" err="1"/>
              <a:t>featureCounts</a:t>
            </a:r>
            <a:endParaRPr lang="en-US" dirty="0"/>
          </a:p>
        </p:txBody>
      </p:sp>
      <p:sp>
        <p:nvSpPr>
          <p:cNvPr id="3" name="Slide Number Placeholder 2">
            <a:extLst>
              <a:ext uri="{FF2B5EF4-FFF2-40B4-BE49-F238E27FC236}">
                <a16:creationId xmlns:a16="http://schemas.microsoft.com/office/drawing/2014/main" id="{07F2232F-E559-9E46-8997-A7443BDFE33C}"/>
              </a:ext>
            </a:extLst>
          </p:cNvPr>
          <p:cNvSpPr>
            <a:spLocks noGrp="1"/>
          </p:cNvSpPr>
          <p:nvPr>
            <p:ph type="sldNum" sz="quarter" idx="10"/>
          </p:nvPr>
        </p:nvSpPr>
        <p:spPr/>
        <p:txBody>
          <a:bodyPr/>
          <a:lstStyle/>
          <a:p>
            <a:pPr>
              <a:defRPr/>
            </a:pPr>
            <a:fld id="{A8C65370-7898-40B8-8246-60A93FC25CB8}" type="slidenum">
              <a:rPr lang="en-US" smtClean="0"/>
              <a:pPr>
                <a:defRPr/>
              </a:pPr>
              <a:t>89</a:t>
            </a:fld>
            <a:endParaRPr lang="en-US"/>
          </a:p>
        </p:txBody>
      </p:sp>
      <p:sp>
        <p:nvSpPr>
          <p:cNvPr id="33" name="Rectangle 32">
            <a:extLst>
              <a:ext uri="{FF2B5EF4-FFF2-40B4-BE49-F238E27FC236}">
                <a16:creationId xmlns:a16="http://schemas.microsoft.com/office/drawing/2014/main" id="{8D051D55-C31A-1246-B0CE-215FA795A463}"/>
              </a:ext>
            </a:extLst>
          </p:cNvPr>
          <p:cNvSpPr/>
          <p:nvPr/>
        </p:nvSpPr>
        <p:spPr>
          <a:xfrm>
            <a:off x="450519" y="1211422"/>
            <a:ext cx="11604567" cy="3785652"/>
          </a:xfrm>
          <a:prstGeom prst="rect">
            <a:avLst/>
          </a:prstGeom>
        </p:spPr>
        <p:txBody>
          <a:bodyPr wrap="square">
            <a:spAutoFit/>
          </a:bodyPr>
          <a:lstStyle/>
          <a:p>
            <a:r>
              <a:rPr lang="en-US" sz="2000" dirty="0">
                <a:latin typeface="Courier" pitchFamily="2" charset="0"/>
              </a:rPr>
              <a:t>module load subread</a:t>
            </a:r>
          </a:p>
          <a:p>
            <a:endParaRPr lang="en-US" sz="2000" dirty="0">
              <a:latin typeface="Courier" pitchFamily="2" charset="0"/>
            </a:endParaRPr>
          </a:p>
          <a:p>
            <a:endParaRPr lang="en-US" sz="2000" dirty="0">
              <a:latin typeface="Courier" pitchFamily="2" charset="0"/>
            </a:endParaRPr>
          </a:p>
          <a:p>
            <a:r>
              <a:rPr lang="en-US" sz="2000" dirty="0">
                <a:latin typeface="Courier" pitchFamily="2" charset="0"/>
              </a:rPr>
              <a:t># make a directory to hold your counts</a:t>
            </a:r>
          </a:p>
          <a:p>
            <a:r>
              <a:rPr lang="en-US" sz="2000" dirty="0" err="1">
                <a:latin typeface="Courier" pitchFamily="2" charset="0"/>
              </a:rPr>
              <a:t>mkdir</a:t>
            </a:r>
            <a:r>
              <a:rPr lang="en-US" sz="2000" dirty="0">
                <a:latin typeface="Courier" pitchFamily="2" charset="0"/>
              </a:rPr>
              <a:t> counts</a:t>
            </a:r>
          </a:p>
          <a:p>
            <a:endParaRPr lang="en-US" sz="2000" dirty="0">
              <a:latin typeface="Courier" pitchFamily="2" charset="0"/>
            </a:endParaRPr>
          </a:p>
          <a:p>
            <a:r>
              <a:rPr lang="en-US" sz="2000" dirty="0">
                <a:latin typeface="Courier" pitchFamily="2" charset="0"/>
              </a:rPr>
              <a:t># mapping</a:t>
            </a:r>
          </a:p>
          <a:p>
            <a:r>
              <a:rPr lang="en-US" sz="2000" dirty="0" err="1">
                <a:latin typeface="Courier" pitchFamily="2" charset="0"/>
              </a:rPr>
              <a:t>featureCounts</a:t>
            </a:r>
            <a:r>
              <a:rPr lang="en-US" sz="2000" dirty="0">
                <a:latin typeface="Courier" pitchFamily="2" charset="0"/>
              </a:rPr>
              <a:t> –p –g </a:t>
            </a:r>
            <a:r>
              <a:rPr lang="en-US" sz="2000" dirty="0" err="1">
                <a:latin typeface="Courier" pitchFamily="2" charset="0"/>
              </a:rPr>
              <a:t>gene_name</a:t>
            </a:r>
            <a:r>
              <a:rPr lang="en-US" sz="2000" dirty="0">
                <a:latin typeface="Courier" pitchFamily="2" charset="0"/>
              </a:rPr>
              <a:t> \</a:t>
            </a:r>
          </a:p>
          <a:p>
            <a:r>
              <a:rPr lang="en-US" sz="2000" dirty="0">
                <a:latin typeface="Courier" pitchFamily="2" charset="0"/>
              </a:rPr>
              <a:t>              -a ../../annotation/</a:t>
            </a:r>
            <a:r>
              <a:rPr lang="en-US" sz="2000" dirty="0" err="1">
                <a:latin typeface="Courier" pitchFamily="2" charset="0"/>
              </a:rPr>
              <a:t>gencode.gtf</a:t>
            </a:r>
            <a:r>
              <a:rPr lang="en-US" sz="2000" dirty="0">
                <a:latin typeface="Courier" pitchFamily="2" charset="0"/>
              </a:rPr>
              <a:t> \</a:t>
            </a:r>
          </a:p>
          <a:p>
            <a:r>
              <a:rPr lang="en-US" sz="2000" dirty="0">
                <a:latin typeface="Courier" pitchFamily="2" charset="0"/>
              </a:rPr>
              <a:t>              -o </a:t>
            </a:r>
            <a:r>
              <a:rPr lang="en-US" sz="2000" dirty="0">
                <a:highlight>
                  <a:srgbClr val="FF00FF"/>
                </a:highlight>
                <a:latin typeface="Courier" pitchFamily="2" charset="0"/>
              </a:rPr>
              <a:t>heart_e11_5_rep1.cts  </a:t>
            </a:r>
            <a:r>
              <a:rPr lang="en-US" sz="2000" dirty="0">
                <a:latin typeface="Courier" pitchFamily="2" charset="0"/>
              </a:rPr>
              <a:t>\ </a:t>
            </a:r>
            <a:endParaRPr lang="en-US" dirty="0">
              <a:latin typeface="Courier" pitchFamily="2" charset="0"/>
            </a:endParaRPr>
          </a:p>
          <a:p>
            <a:r>
              <a:rPr lang="en-US" sz="2000" dirty="0">
                <a:latin typeface="Courier" pitchFamily="2" charset="0"/>
              </a:rPr>
              <a:t>              </a:t>
            </a:r>
            <a:r>
              <a:rPr lang="en-US" sz="2000" dirty="0">
                <a:highlight>
                  <a:srgbClr val="FFFF00"/>
                </a:highlight>
                <a:latin typeface="Courier" pitchFamily="2" charset="0"/>
              </a:rPr>
              <a:t>../../</a:t>
            </a:r>
            <a:r>
              <a:rPr lang="en-US" sz="2000" dirty="0" err="1">
                <a:highlight>
                  <a:srgbClr val="FFFF00"/>
                </a:highlight>
                <a:latin typeface="Courier" pitchFamily="2" charset="0"/>
              </a:rPr>
              <a:t>dedup</a:t>
            </a:r>
            <a:r>
              <a:rPr lang="en-US" sz="2000" dirty="0">
                <a:highlight>
                  <a:srgbClr val="FFFF00"/>
                </a:highlight>
                <a:latin typeface="Courier" pitchFamily="2" charset="0"/>
              </a:rPr>
              <a:t>/heart_e11_5_rep1.deduped.bam</a:t>
            </a:r>
            <a:endParaRPr lang="en-US" sz="1600" dirty="0">
              <a:latin typeface="Courier" pitchFamily="2" charset="0"/>
            </a:endParaRPr>
          </a:p>
          <a:p>
            <a:r>
              <a:rPr lang="en-US" sz="2000" dirty="0">
                <a:latin typeface="Courier" pitchFamily="2" charset="0"/>
              </a:rPr>
              <a:t>  </a:t>
            </a:r>
          </a:p>
        </p:txBody>
      </p:sp>
    </p:spTree>
    <p:extLst>
      <p:ext uri="{BB962C8B-B14F-4D97-AF65-F5344CB8AC3E}">
        <p14:creationId xmlns:p14="http://schemas.microsoft.com/office/powerpoint/2010/main" val="149444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375B-E93D-F249-BE96-903A08FEDEF0}"/>
              </a:ext>
            </a:extLst>
          </p:cNvPr>
          <p:cNvSpPr>
            <a:spLocks noGrp="1"/>
          </p:cNvSpPr>
          <p:nvPr>
            <p:ph type="title"/>
          </p:nvPr>
        </p:nvSpPr>
        <p:spPr/>
        <p:txBody>
          <a:bodyPr/>
          <a:lstStyle/>
          <a:p>
            <a:r>
              <a:rPr lang="en-US" dirty="0"/>
              <a:t>One gene many different isoforms</a:t>
            </a:r>
          </a:p>
        </p:txBody>
      </p:sp>
      <p:sp>
        <p:nvSpPr>
          <p:cNvPr id="3" name="Slide Number Placeholder 2">
            <a:extLst>
              <a:ext uri="{FF2B5EF4-FFF2-40B4-BE49-F238E27FC236}">
                <a16:creationId xmlns:a16="http://schemas.microsoft.com/office/drawing/2014/main" id="{DD0151E6-FE02-EE49-BB8F-26F359BA55A2}"/>
              </a:ext>
            </a:extLst>
          </p:cNvPr>
          <p:cNvSpPr>
            <a:spLocks noGrp="1"/>
          </p:cNvSpPr>
          <p:nvPr>
            <p:ph type="sldNum" sz="quarter" idx="10"/>
          </p:nvPr>
        </p:nvSpPr>
        <p:spPr/>
        <p:txBody>
          <a:bodyPr/>
          <a:lstStyle/>
          <a:p>
            <a:pPr>
              <a:defRPr/>
            </a:pPr>
            <a:fld id="{A8C65370-7898-40B8-8246-60A93FC25CB8}" type="slidenum">
              <a:rPr lang="en-US" smtClean="0"/>
              <a:pPr>
                <a:defRPr/>
              </a:pPr>
              <a:t>9</a:t>
            </a:fld>
            <a:endParaRPr lang="en-US"/>
          </a:p>
        </p:txBody>
      </p:sp>
      <p:pic>
        <p:nvPicPr>
          <p:cNvPr id="4" name="Picture 3">
            <a:extLst>
              <a:ext uri="{FF2B5EF4-FFF2-40B4-BE49-F238E27FC236}">
                <a16:creationId xmlns:a16="http://schemas.microsoft.com/office/drawing/2014/main" id="{DAD86155-12A9-0F47-BA60-254010B3D555}"/>
              </a:ext>
            </a:extLst>
          </p:cNvPr>
          <p:cNvPicPr>
            <a:picLocks noChangeAspect="1"/>
          </p:cNvPicPr>
          <p:nvPr/>
        </p:nvPicPr>
        <p:blipFill rotWithShape="1">
          <a:blip r:embed="rId3"/>
          <a:srcRect l="23709" t="25806" r="22742" b="14409"/>
          <a:stretch/>
        </p:blipFill>
        <p:spPr>
          <a:xfrm>
            <a:off x="1607575" y="1087359"/>
            <a:ext cx="6179574" cy="5174463"/>
          </a:xfrm>
          <a:prstGeom prst="rect">
            <a:avLst/>
          </a:prstGeom>
        </p:spPr>
      </p:pic>
    </p:spTree>
    <p:extLst>
      <p:ext uri="{BB962C8B-B14F-4D97-AF65-F5344CB8AC3E}">
        <p14:creationId xmlns:p14="http://schemas.microsoft.com/office/powerpoint/2010/main" val="3706230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Quantification (script5)</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90</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At the command prompt, type:</a:t>
            </a:r>
          </a:p>
          <a:p>
            <a:pPr marL="274320" lvl="1" indent="0">
              <a:buFont typeface="Lucida Grande" pitchFamily="123" charset="0"/>
              <a:buNone/>
            </a:pPr>
            <a:r>
              <a:rPr lang="en-US" sz="2600" dirty="0">
                <a:latin typeface="Courier" pitchFamily="2" charset="0"/>
              </a:rPr>
              <a:t>		./script5_quant.sh</a:t>
            </a:r>
            <a:endParaRPr lang="en-US" sz="2800" dirty="0"/>
          </a:p>
          <a:p>
            <a:r>
              <a:rPr lang="en-US" sz="2800" dirty="0"/>
              <a:t>Example: E11.5 rep1</a:t>
            </a:r>
          </a:p>
          <a:p>
            <a:r>
              <a:rPr lang="en-US" sz="2800" dirty="0"/>
              <a:t>You do: Try rest</a:t>
            </a:r>
          </a:p>
        </p:txBody>
      </p:sp>
    </p:spTree>
    <p:extLst>
      <p:ext uri="{BB962C8B-B14F-4D97-AF65-F5344CB8AC3E}">
        <p14:creationId xmlns:p14="http://schemas.microsoft.com/office/powerpoint/2010/main" val="805823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Quantification</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91</a:t>
            </a:fld>
            <a:endParaRPr lang="en-US"/>
          </a:p>
        </p:txBody>
      </p:sp>
      <p:sp>
        <p:nvSpPr>
          <p:cNvPr id="4" name="Content Placeholder 2">
            <a:extLst>
              <a:ext uri="{FF2B5EF4-FFF2-40B4-BE49-F238E27FC236}">
                <a16:creationId xmlns:a16="http://schemas.microsoft.com/office/drawing/2014/main" id="{7FA88A21-D9F3-AD4B-A094-C100100CE33C}"/>
              </a:ext>
            </a:extLst>
          </p:cNvPr>
          <p:cNvSpPr txBox="1">
            <a:spLocks/>
          </p:cNvSpPr>
          <p:nvPr/>
        </p:nvSpPr>
        <p:spPr>
          <a:xfrm>
            <a:off x="777875" y="1066800"/>
            <a:ext cx="8595360" cy="4351337"/>
          </a:xfrm>
          <a:prstGeom prst="rect">
            <a:avLst/>
          </a:prstGeom>
        </p:spPr>
        <p:txBody>
          <a:bodyPr>
            <a:normAutofit/>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Look at results</a:t>
            </a:r>
          </a:p>
          <a:p>
            <a:pPr marL="274320" lvl="1" indent="0">
              <a:buFont typeface="Lucida Grande" pitchFamily="123" charset="0"/>
              <a:buNone/>
            </a:pPr>
            <a:r>
              <a:rPr lang="en-US" sz="2600" dirty="0">
                <a:latin typeface="Courier" pitchFamily="2" charset="0"/>
              </a:rPr>
              <a:t>		head heart_e11_5_rep1.cts.summary</a:t>
            </a:r>
          </a:p>
          <a:p>
            <a:pPr marL="274320" lvl="1" indent="0">
              <a:buNone/>
            </a:pPr>
            <a:r>
              <a:rPr lang="en-US" sz="2600" dirty="0">
                <a:latin typeface="Courier" pitchFamily="2" charset="0"/>
              </a:rPr>
              <a:t>		head </a:t>
            </a:r>
            <a:r>
              <a:rPr lang="en-US" sz="2800" dirty="0">
                <a:latin typeface="Courier" pitchFamily="2" charset="0"/>
              </a:rPr>
              <a:t>heart_e11_5_rep1.cts</a:t>
            </a:r>
            <a:endParaRPr lang="en-US" sz="2800" dirty="0"/>
          </a:p>
          <a:p>
            <a:r>
              <a:rPr lang="en-US" sz="2800" dirty="0"/>
              <a:t>What are the counts for all the genes?</a:t>
            </a:r>
          </a:p>
          <a:p>
            <a:pPr lvl="1"/>
            <a:r>
              <a:rPr lang="en-US" sz="2800" dirty="0"/>
              <a:t>Tnnt2, Myh6, Myh7, Kcng2, Gja5</a:t>
            </a:r>
          </a:p>
          <a:p>
            <a:pPr lvl="1"/>
            <a:endParaRPr lang="en-US" sz="2800" dirty="0"/>
          </a:p>
        </p:txBody>
      </p:sp>
    </p:spTree>
    <p:extLst>
      <p:ext uri="{BB962C8B-B14F-4D97-AF65-F5344CB8AC3E}">
        <p14:creationId xmlns:p14="http://schemas.microsoft.com/office/powerpoint/2010/main" val="3787435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C2A3-A8F8-BF4F-9264-6E09DB890E59}"/>
              </a:ext>
            </a:extLst>
          </p:cNvPr>
          <p:cNvSpPr>
            <a:spLocks noGrp="1"/>
          </p:cNvSpPr>
          <p:nvPr>
            <p:ph type="title"/>
          </p:nvPr>
        </p:nvSpPr>
        <p:spPr/>
        <p:txBody>
          <a:bodyPr/>
          <a:lstStyle/>
          <a:p>
            <a:r>
              <a:rPr lang="en-US" dirty="0"/>
              <a:t>QC Report</a:t>
            </a:r>
          </a:p>
        </p:txBody>
      </p:sp>
      <p:sp>
        <p:nvSpPr>
          <p:cNvPr id="3" name="Slide Number Placeholder 2">
            <a:extLst>
              <a:ext uri="{FF2B5EF4-FFF2-40B4-BE49-F238E27FC236}">
                <a16:creationId xmlns:a16="http://schemas.microsoft.com/office/drawing/2014/main" id="{E6E0DC84-8323-144E-B7B5-EC7687F45AF8}"/>
              </a:ext>
            </a:extLst>
          </p:cNvPr>
          <p:cNvSpPr>
            <a:spLocks noGrp="1"/>
          </p:cNvSpPr>
          <p:nvPr>
            <p:ph type="sldNum" sz="quarter" idx="10"/>
          </p:nvPr>
        </p:nvSpPr>
        <p:spPr/>
        <p:txBody>
          <a:bodyPr/>
          <a:lstStyle/>
          <a:p>
            <a:pPr>
              <a:defRPr/>
            </a:pPr>
            <a:fld id="{A8C65370-7898-40B8-8246-60A93FC25CB8}" type="slidenum">
              <a:rPr lang="en-US" smtClean="0"/>
              <a:pPr>
                <a:defRPr/>
              </a:pPr>
              <a:t>92</a:t>
            </a:fld>
            <a:endParaRPr lang="en-US"/>
          </a:p>
        </p:txBody>
      </p:sp>
      <p:sp>
        <p:nvSpPr>
          <p:cNvPr id="4" name="TextBox 3">
            <a:extLst>
              <a:ext uri="{FF2B5EF4-FFF2-40B4-BE49-F238E27FC236}">
                <a16:creationId xmlns:a16="http://schemas.microsoft.com/office/drawing/2014/main" id="{58E1789B-A2B0-C243-BA7D-17E0024CEF2C}"/>
              </a:ext>
            </a:extLst>
          </p:cNvPr>
          <p:cNvSpPr txBox="1"/>
          <p:nvPr/>
        </p:nvSpPr>
        <p:spPr>
          <a:xfrm>
            <a:off x="629195" y="1929664"/>
            <a:ext cx="644728" cy="369332"/>
          </a:xfrm>
          <a:prstGeom prst="rect">
            <a:avLst/>
          </a:prstGeom>
          <a:noFill/>
        </p:spPr>
        <p:txBody>
          <a:bodyPr wrap="none" rtlCol="0">
            <a:spAutoFit/>
          </a:bodyPr>
          <a:lstStyle/>
          <a:p>
            <a:r>
              <a:rPr lang="en-US" dirty="0" err="1"/>
              <a:t>fastq</a:t>
            </a:r>
            <a:endParaRPr lang="en-US" dirty="0"/>
          </a:p>
        </p:txBody>
      </p:sp>
      <p:cxnSp>
        <p:nvCxnSpPr>
          <p:cNvPr id="6" name="Straight Arrow Connector 5">
            <a:extLst>
              <a:ext uri="{FF2B5EF4-FFF2-40B4-BE49-F238E27FC236}">
                <a16:creationId xmlns:a16="http://schemas.microsoft.com/office/drawing/2014/main" id="{65DF3458-4354-9C4A-BF97-FFC3AB254AB4}"/>
              </a:ext>
            </a:extLst>
          </p:cNvPr>
          <p:cNvCxnSpPr>
            <a:cxnSpLocks/>
            <a:stCxn id="4" idx="3"/>
          </p:cNvCxnSpPr>
          <p:nvPr/>
        </p:nvCxnSpPr>
        <p:spPr>
          <a:xfrm>
            <a:off x="1273923" y="2114330"/>
            <a:ext cx="101563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FF4E33-EE3D-DF46-A416-1DC44DCF7503}"/>
              </a:ext>
            </a:extLst>
          </p:cNvPr>
          <p:cNvSpPr txBox="1"/>
          <p:nvPr/>
        </p:nvSpPr>
        <p:spPr>
          <a:xfrm>
            <a:off x="1450606" y="2126831"/>
            <a:ext cx="687689" cy="338554"/>
          </a:xfrm>
          <a:prstGeom prst="rect">
            <a:avLst/>
          </a:prstGeom>
          <a:noFill/>
        </p:spPr>
        <p:txBody>
          <a:bodyPr wrap="none" rtlCol="0">
            <a:spAutoFit/>
          </a:bodyPr>
          <a:lstStyle/>
          <a:p>
            <a:r>
              <a:rPr lang="en-US" sz="1600" dirty="0">
                <a:solidFill>
                  <a:srgbClr val="004278"/>
                </a:solidFill>
              </a:rPr>
              <a:t>hisat2</a:t>
            </a:r>
          </a:p>
        </p:txBody>
      </p:sp>
      <p:sp>
        <p:nvSpPr>
          <p:cNvPr id="8" name="TextBox 7">
            <a:extLst>
              <a:ext uri="{FF2B5EF4-FFF2-40B4-BE49-F238E27FC236}">
                <a16:creationId xmlns:a16="http://schemas.microsoft.com/office/drawing/2014/main" id="{E0AF6520-A171-3241-AC18-B0D3DA7B0229}"/>
              </a:ext>
            </a:extLst>
          </p:cNvPr>
          <p:cNvSpPr txBox="1"/>
          <p:nvPr/>
        </p:nvSpPr>
        <p:spPr>
          <a:xfrm>
            <a:off x="1321908" y="1772888"/>
            <a:ext cx="1019831" cy="338554"/>
          </a:xfrm>
          <a:prstGeom prst="rect">
            <a:avLst/>
          </a:prstGeom>
          <a:noFill/>
        </p:spPr>
        <p:txBody>
          <a:bodyPr wrap="square" rtlCol="0">
            <a:spAutoFit/>
          </a:bodyPr>
          <a:lstStyle/>
          <a:p>
            <a:r>
              <a:rPr lang="en-US" sz="1600" dirty="0">
                <a:solidFill>
                  <a:srgbClr val="FF0000"/>
                </a:solidFill>
              </a:rPr>
              <a:t>Mapping</a:t>
            </a:r>
          </a:p>
        </p:txBody>
      </p:sp>
      <p:sp>
        <p:nvSpPr>
          <p:cNvPr id="10" name="Rectangle 9">
            <a:extLst>
              <a:ext uri="{FF2B5EF4-FFF2-40B4-BE49-F238E27FC236}">
                <a16:creationId xmlns:a16="http://schemas.microsoft.com/office/drawing/2014/main" id="{2A31F10E-3607-7449-A361-4ED524F18395}"/>
              </a:ext>
            </a:extLst>
          </p:cNvPr>
          <p:cNvSpPr/>
          <p:nvPr/>
        </p:nvSpPr>
        <p:spPr>
          <a:xfrm>
            <a:off x="1635873" y="1424748"/>
            <a:ext cx="287527" cy="27699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11" name="TextBox 10">
            <a:extLst>
              <a:ext uri="{FF2B5EF4-FFF2-40B4-BE49-F238E27FC236}">
                <a16:creationId xmlns:a16="http://schemas.microsoft.com/office/drawing/2014/main" id="{8772D171-65EA-5547-B383-ED6371AA856A}"/>
              </a:ext>
            </a:extLst>
          </p:cNvPr>
          <p:cNvSpPr txBox="1"/>
          <p:nvPr/>
        </p:nvSpPr>
        <p:spPr>
          <a:xfrm>
            <a:off x="2320144" y="1936361"/>
            <a:ext cx="601447" cy="369332"/>
          </a:xfrm>
          <a:prstGeom prst="rect">
            <a:avLst/>
          </a:prstGeom>
          <a:noFill/>
        </p:spPr>
        <p:txBody>
          <a:bodyPr wrap="none" rtlCol="0">
            <a:spAutoFit/>
          </a:bodyPr>
          <a:lstStyle/>
          <a:p>
            <a:r>
              <a:rPr lang="en-US" dirty="0"/>
              <a:t>bam</a:t>
            </a:r>
          </a:p>
        </p:txBody>
      </p:sp>
      <p:cxnSp>
        <p:nvCxnSpPr>
          <p:cNvPr id="12" name="Straight Arrow Connector 11">
            <a:extLst>
              <a:ext uri="{FF2B5EF4-FFF2-40B4-BE49-F238E27FC236}">
                <a16:creationId xmlns:a16="http://schemas.microsoft.com/office/drawing/2014/main" id="{7666CC7F-C99F-C549-8D08-346F76AD007F}"/>
              </a:ext>
            </a:extLst>
          </p:cNvPr>
          <p:cNvCxnSpPr>
            <a:cxnSpLocks/>
            <a:stCxn id="11" idx="3"/>
          </p:cNvCxnSpPr>
          <p:nvPr/>
        </p:nvCxnSpPr>
        <p:spPr>
          <a:xfrm>
            <a:off x="2921591"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72EC4C-7E58-7942-8CD1-5F61D8B2A2B4}"/>
              </a:ext>
            </a:extLst>
          </p:cNvPr>
          <p:cNvSpPr txBox="1"/>
          <p:nvPr/>
        </p:nvSpPr>
        <p:spPr>
          <a:xfrm>
            <a:off x="3096032" y="2140863"/>
            <a:ext cx="697883" cy="338554"/>
          </a:xfrm>
          <a:prstGeom prst="rect">
            <a:avLst/>
          </a:prstGeom>
          <a:noFill/>
        </p:spPr>
        <p:txBody>
          <a:bodyPr wrap="none" rtlCol="0">
            <a:spAutoFit/>
          </a:bodyPr>
          <a:lstStyle/>
          <a:p>
            <a:r>
              <a:rPr lang="en-US" sz="1600" dirty="0" err="1">
                <a:solidFill>
                  <a:srgbClr val="004278"/>
                </a:solidFill>
              </a:rPr>
              <a:t>picard</a:t>
            </a:r>
            <a:endParaRPr lang="en-US" sz="1600" dirty="0">
              <a:solidFill>
                <a:srgbClr val="004278"/>
              </a:solidFill>
            </a:endParaRPr>
          </a:p>
        </p:txBody>
      </p:sp>
      <p:sp>
        <p:nvSpPr>
          <p:cNvPr id="14" name="TextBox 13">
            <a:extLst>
              <a:ext uri="{FF2B5EF4-FFF2-40B4-BE49-F238E27FC236}">
                <a16:creationId xmlns:a16="http://schemas.microsoft.com/office/drawing/2014/main" id="{210866FA-A650-5F4F-9922-0B86722B58BE}"/>
              </a:ext>
            </a:extLst>
          </p:cNvPr>
          <p:cNvSpPr txBox="1"/>
          <p:nvPr/>
        </p:nvSpPr>
        <p:spPr>
          <a:xfrm>
            <a:off x="2717913" y="1342149"/>
            <a:ext cx="1340094" cy="830997"/>
          </a:xfrm>
          <a:prstGeom prst="rect">
            <a:avLst/>
          </a:prstGeom>
          <a:noFill/>
        </p:spPr>
        <p:txBody>
          <a:bodyPr wrap="square" rtlCol="0">
            <a:spAutoFit/>
          </a:bodyPr>
          <a:lstStyle/>
          <a:p>
            <a:pPr algn="ctr"/>
            <a:r>
              <a:rPr lang="en-US" sz="1600" dirty="0">
                <a:solidFill>
                  <a:srgbClr val="FF0000"/>
                </a:solidFill>
              </a:rPr>
              <a:t>PCR </a:t>
            </a:r>
          </a:p>
          <a:p>
            <a:pPr algn="ctr"/>
            <a:r>
              <a:rPr lang="en-US" sz="1600" dirty="0">
                <a:solidFill>
                  <a:srgbClr val="FF0000"/>
                </a:solidFill>
              </a:rPr>
              <a:t>duplicate removal</a:t>
            </a:r>
          </a:p>
        </p:txBody>
      </p:sp>
      <p:sp>
        <p:nvSpPr>
          <p:cNvPr id="15" name="Rectangle 14">
            <a:extLst>
              <a:ext uri="{FF2B5EF4-FFF2-40B4-BE49-F238E27FC236}">
                <a16:creationId xmlns:a16="http://schemas.microsoft.com/office/drawing/2014/main" id="{76478B9C-E9C4-A245-A01B-CADF255834DA}"/>
              </a:ext>
            </a:extLst>
          </p:cNvPr>
          <p:cNvSpPr/>
          <p:nvPr/>
        </p:nvSpPr>
        <p:spPr>
          <a:xfrm>
            <a:off x="3327194" y="1101744"/>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20" name="TextBox 19">
            <a:extLst>
              <a:ext uri="{FF2B5EF4-FFF2-40B4-BE49-F238E27FC236}">
                <a16:creationId xmlns:a16="http://schemas.microsoft.com/office/drawing/2014/main" id="{E1D46893-A79A-B540-9778-44A9198E82B2}"/>
              </a:ext>
            </a:extLst>
          </p:cNvPr>
          <p:cNvSpPr txBox="1"/>
          <p:nvPr/>
        </p:nvSpPr>
        <p:spPr>
          <a:xfrm>
            <a:off x="4036412" y="1936361"/>
            <a:ext cx="601447" cy="369332"/>
          </a:xfrm>
          <a:prstGeom prst="rect">
            <a:avLst/>
          </a:prstGeom>
          <a:noFill/>
        </p:spPr>
        <p:txBody>
          <a:bodyPr wrap="none" rtlCol="0">
            <a:spAutoFit/>
          </a:bodyPr>
          <a:lstStyle/>
          <a:p>
            <a:r>
              <a:rPr lang="en-US" dirty="0"/>
              <a:t>bam</a:t>
            </a:r>
          </a:p>
        </p:txBody>
      </p:sp>
      <p:cxnSp>
        <p:nvCxnSpPr>
          <p:cNvPr id="21" name="Straight Arrow Connector 20">
            <a:extLst>
              <a:ext uri="{FF2B5EF4-FFF2-40B4-BE49-F238E27FC236}">
                <a16:creationId xmlns:a16="http://schemas.microsoft.com/office/drawing/2014/main" id="{B24BE99C-4A90-2D49-81E9-3C59FA3FDFA5}"/>
              </a:ext>
            </a:extLst>
          </p:cNvPr>
          <p:cNvCxnSpPr>
            <a:cxnSpLocks/>
            <a:stCxn id="20" idx="3"/>
          </p:cNvCxnSpPr>
          <p:nvPr/>
        </p:nvCxnSpPr>
        <p:spPr>
          <a:xfrm>
            <a:off x="4637859" y="2121027"/>
            <a:ext cx="1058911"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C98711F-8CEB-2744-B7E6-0BA20F3E941D}"/>
              </a:ext>
            </a:extLst>
          </p:cNvPr>
          <p:cNvSpPr txBox="1"/>
          <p:nvPr/>
        </p:nvSpPr>
        <p:spPr>
          <a:xfrm>
            <a:off x="4643653" y="2158959"/>
            <a:ext cx="1015343" cy="338554"/>
          </a:xfrm>
          <a:prstGeom prst="rect">
            <a:avLst/>
          </a:prstGeom>
          <a:noFill/>
        </p:spPr>
        <p:txBody>
          <a:bodyPr wrap="none" rtlCol="0">
            <a:spAutoFit/>
          </a:bodyPr>
          <a:lstStyle/>
          <a:p>
            <a:r>
              <a:rPr lang="en-US" sz="1600" dirty="0" err="1">
                <a:solidFill>
                  <a:srgbClr val="004278"/>
                </a:solidFill>
              </a:rPr>
              <a:t>deeptools</a:t>
            </a:r>
            <a:endParaRPr lang="en-US" sz="1600" dirty="0">
              <a:solidFill>
                <a:srgbClr val="004278"/>
              </a:solidFill>
            </a:endParaRPr>
          </a:p>
        </p:txBody>
      </p:sp>
      <p:sp>
        <p:nvSpPr>
          <p:cNvPr id="23" name="TextBox 22">
            <a:extLst>
              <a:ext uri="{FF2B5EF4-FFF2-40B4-BE49-F238E27FC236}">
                <a16:creationId xmlns:a16="http://schemas.microsoft.com/office/drawing/2014/main" id="{A918308F-B856-CD40-AC16-8F90255F9437}"/>
              </a:ext>
            </a:extLst>
          </p:cNvPr>
          <p:cNvSpPr txBox="1"/>
          <p:nvPr/>
        </p:nvSpPr>
        <p:spPr>
          <a:xfrm>
            <a:off x="4497268" y="1327962"/>
            <a:ext cx="1340094" cy="830997"/>
          </a:xfrm>
          <a:prstGeom prst="rect">
            <a:avLst/>
          </a:prstGeom>
          <a:noFill/>
        </p:spPr>
        <p:txBody>
          <a:bodyPr wrap="square" rtlCol="0">
            <a:spAutoFit/>
          </a:bodyPr>
          <a:lstStyle/>
          <a:p>
            <a:pPr algn="ctr"/>
            <a:r>
              <a:rPr lang="en-US" sz="1600" dirty="0">
                <a:solidFill>
                  <a:srgbClr val="FF0000"/>
                </a:solidFill>
              </a:rPr>
              <a:t>Create</a:t>
            </a:r>
          </a:p>
          <a:p>
            <a:pPr algn="ctr"/>
            <a:r>
              <a:rPr lang="en-US" sz="1600" dirty="0">
                <a:solidFill>
                  <a:srgbClr val="FF0000"/>
                </a:solidFill>
              </a:rPr>
              <a:t>Browser</a:t>
            </a:r>
          </a:p>
          <a:p>
            <a:pPr algn="ctr"/>
            <a:r>
              <a:rPr lang="en-US" sz="1600" dirty="0">
                <a:solidFill>
                  <a:srgbClr val="FF0000"/>
                </a:solidFill>
              </a:rPr>
              <a:t>tracks</a:t>
            </a:r>
          </a:p>
        </p:txBody>
      </p:sp>
      <p:sp>
        <p:nvSpPr>
          <p:cNvPr id="24" name="Rectangle 23">
            <a:extLst>
              <a:ext uri="{FF2B5EF4-FFF2-40B4-BE49-F238E27FC236}">
                <a16:creationId xmlns:a16="http://schemas.microsoft.com/office/drawing/2014/main" id="{81EBBE8B-4F78-C14F-8950-B59DD153F6AD}"/>
              </a:ext>
            </a:extLst>
          </p:cNvPr>
          <p:cNvSpPr/>
          <p:nvPr/>
        </p:nvSpPr>
        <p:spPr>
          <a:xfrm>
            <a:off x="5044706" y="1057661"/>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25" name="TextBox 24">
            <a:extLst>
              <a:ext uri="{FF2B5EF4-FFF2-40B4-BE49-F238E27FC236}">
                <a16:creationId xmlns:a16="http://schemas.microsoft.com/office/drawing/2014/main" id="{A8B3D841-7E30-3244-B889-84CBF1745D4F}"/>
              </a:ext>
            </a:extLst>
          </p:cNvPr>
          <p:cNvSpPr txBox="1"/>
          <p:nvPr/>
        </p:nvSpPr>
        <p:spPr>
          <a:xfrm>
            <a:off x="5774387" y="1934089"/>
            <a:ext cx="795411" cy="369332"/>
          </a:xfrm>
          <a:prstGeom prst="rect">
            <a:avLst/>
          </a:prstGeom>
          <a:noFill/>
        </p:spPr>
        <p:txBody>
          <a:bodyPr wrap="none" rtlCol="0">
            <a:spAutoFit/>
          </a:bodyPr>
          <a:lstStyle/>
          <a:p>
            <a:r>
              <a:rPr lang="en-US" dirty="0"/>
              <a:t>bigwig</a:t>
            </a:r>
          </a:p>
        </p:txBody>
      </p:sp>
      <p:cxnSp>
        <p:nvCxnSpPr>
          <p:cNvPr id="26" name="Straight Arrow Connector 25">
            <a:extLst>
              <a:ext uri="{FF2B5EF4-FFF2-40B4-BE49-F238E27FC236}">
                <a16:creationId xmlns:a16="http://schemas.microsoft.com/office/drawing/2014/main" id="{19443997-8DBD-5449-9A95-857945C2A0BD}"/>
              </a:ext>
            </a:extLst>
          </p:cNvPr>
          <p:cNvCxnSpPr>
            <a:cxnSpLocks/>
            <a:stCxn id="25" idx="3"/>
          </p:cNvCxnSpPr>
          <p:nvPr/>
        </p:nvCxnSpPr>
        <p:spPr>
          <a:xfrm>
            <a:off x="6569798" y="2118755"/>
            <a:ext cx="864947"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EC97AE9-94B3-B14A-873A-5C350558105B}"/>
              </a:ext>
            </a:extLst>
          </p:cNvPr>
          <p:cNvSpPr txBox="1"/>
          <p:nvPr/>
        </p:nvSpPr>
        <p:spPr>
          <a:xfrm>
            <a:off x="6705770" y="2174127"/>
            <a:ext cx="481799" cy="338554"/>
          </a:xfrm>
          <a:prstGeom prst="rect">
            <a:avLst/>
          </a:prstGeom>
          <a:noFill/>
        </p:spPr>
        <p:txBody>
          <a:bodyPr wrap="none" rtlCol="0">
            <a:spAutoFit/>
          </a:bodyPr>
          <a:lstStyle/>
          <a:p>
            <a:r>
              <a:rPr lang="en-US" sz="1600" dirty="0">
                <a:solidFill>
                  <a:srgbClr val="004278"/>
                </a:solidFill>
              </a:rPr>
              <a:t>IGV</a:t>
            </a:r>
          </a:p>
        </p:txBody>
      </p:sp>
      <p:sp>
        <p:nvSpPr>
          <p:cNvPr id="28" name="TextBox 27">
            <a:extLst>
              <a:ext uri="{FF2B5EF4-FFF2-40B4-BE49-F238E27FC236}">
                <a16:creationId xmlns:a16="http://schemas.microsoft.com/office/drawing/2014/main" id="{5A4F9A04-2D42-3F42-8532-A45B00B1CEC5}"/>
              </a:ext>
            </a:extLst>
          </p:cNvPr>
          <p:cNvSpPr txBox="1"/>
          <p:nvPr/>
        </p:nvSpPr>
        <p:spPr>
          <a:xfrm>
            <a:off x="6276623" y="1769239"/>
            <a:ext cx="1340094" cy="338554"/>
          </a:xfrm>
          <a:prstGeom prst="rect">
            <a:avLst/>
          </a:prstGeom>
          <a:noFill/>
        </p:spPr>
        <p:txBody>
          <a:bodyPr wrap="square" rtlCol="0">
            <a:spAutoFit/>
          </a:bodyPr>
          <a:lstStyle/>
          <a:p>
            <a:pPr algn="ctr"/>
            <a:r>
              <a:rPr lang="en-US" sz="1600" dirty="0">
                <a:solidFill>
                  <a:srgbClr val="FF0000"/>
                </a:solidFill>
              </a:rPr>
              <a:t>Visualize</a:t>
            </a:r>
          </a:p>
        </p:txBody>
      </p:sp>
      <p:sp>
        <p:nvSpPr>
          <p:cNvPr id="29" name="Rectangle 28">
            <a:extLst>
              <a:ext uri="{FF2B5EF4-FFF2-40B4-BE49-F238E27FC236}">
                <a16:creationId xmlns:a16="http://schemas.microsoft.com/office/drawing/2014/main" id="{3A051ADE-AFF7-FF4C-B5A0-AB0D975E8650}"/>
              </a:ext>
            </a:extLst>
          </p:cNvPr>
          <p:cNvSpPr/>
          <p:nvPr/>
        </p:nvSpPr>
        <p:spPr>
          <a:xfrm>
            <a:off x="6851792" y="1449423"/>
            <a:ext cx="263146" cy="270301"/>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pic>
        <p:nvPicPr>
          <p:cNvPr id="30" name="Picture 29">
            <a:extLst>
              <a:ext uri="{FF2B5EF4-FFF2-40B4-BE49-F238E27FC236}">
                <a16:creationId xmlns:a16="http://schemas.microsoft.com/office/drawing/2014/main" id="{8C59CCF1-C417-9C4C-956B-B06844EC13EB}"/>
              </a:ext>
            </a:extLst>
          </p:cNvPr>
          <p:cNvPicPr>
            <a:picLocks noChangeAspect="1"/>
          </p:cNvPicPr>
          <p:nvPr/>
        </p:nvPicPr>
        <p:blipFill rotWithShape="1">
          <a:blip r:embed="rId3"/>
          <a:srcRect l="82991" b="65108"/>
          <a:stretch/>
        </p:blipFill>
        <p:spPr>
          <a:xfrm>
            <a:off x="7434745" y="1392183"/>
            <a:ext cx="1203855" cy="1457687"/>
          </a:xfrm>
          <a:prstGeom prst="rect">
            <a:avLst/>
          </a:prstGeom>
        </p:spPr>
      </p:pic>
      <p:sp>
        <p:nvSpPr>
          <p:cNvPr id="32" name="TextBox 31">
            <a:extLst>
              <a:ext uri="{FF2B5EF4-FFF2-40B4-BE49-F238E27FC236}">
                <a16:creationId xmlns:a16="http://schemas.microsoft.com/office/drawing/2014/main" id="{57DC7661-ABE5-F24A-815B-02EF192D3C49}"/>
              </a:ext>
            </a:extLst>
          </p:cNvPr>
          <p:cNvSpPr txBox="1"/>
          <p:nvPr/>
        </p:nvSpPr>
        <p:spPr>
          <a:xfrm>
            <a:off x="4271735" y="3709693"/>
            <a:ext cx="1358178" cy="584775"/>
          </a:xfrm>
          <a:prstGeom prst="rect">
            <a:avLst/>
          </a:prstGeom>
          <a:noFill/>
        </p:spPr>
        <p:txBody>
          <a:bodyPr wrap="square" rtlCol="0">
            <a:spAutoFit/>
          </a:bodyPr>
          <a:lstStyle/>
          <a:p>
            <a:pPr algn="ctr"/>
            <a:r>
              <a:rPr lang="en-US" sz="1600" dirty="0">
                <a:solidFill>
                  <a:srgbClr val="FF0000"/>
                </a:solidFill>
              </a:rPr>
              <a:t>Quantification </a:t>
            </a:r>
          </a:p>
          <a:p>
            <a:pPr algn="ctr"/>
            <a:endParaRPr lang="en-US" sz="1600" dirty="0">
              <a:solidFill>
                <a:srgbClr val="FF0000"/>
              </a:solidFill>
            </a:endParaRPr>
          </a:p>
        </p:txBody>
      </p:sp>
      <p:sp>
        <p:nvSpPr>
          <p:cNvPr id="33" name="Rectangle 32">
            <a:extLst>
              <a:ext uri="{FF2B5EF4-FFF2-40B4-BE49-F238E27FC236}">
                <a16:creationId xmlns:a16="http://schemas.microsoft.com/office/drawing/2014/main" id="{35EEFCAC-403C-1E4E-9427-70C3B9F989EA}"/>
              </a:ext>
            </a:extLst>
          </p:cNvPr>
          <p:cNvSpPr/>
          <p:nvPr/>
        </p:nvSpPr>
        <p:spPr>
          <a:xfrm>
            <a:off x="5207301" y="3504706"/>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7</a:t>
            </a:r>
          </a:p>
        </p:txBody>
      </p:sp>
      <p:cxnSp>
        <p:nvCxnSpPr>
          <p:cNvPr id="34" name="Straight Arrow Connector 33">
            <a:extLst>
              <a:ext uri="{FF2B5EF4-FFF2-40B4-BE49-F238E27FC236}">
                <a16:creationId xmlns:a16="http://schemas.microsoft.com/office/drawing/2014/main" id="{5057CE0F-20C3-3F4D-99EC-32AE665AE9E1}"/>
              </a:ext>
            </a:extLst>
          </p:cNvPr>
          <p:cNvCxnSpPr>
            <a:cxnSpLocks/>
          </p:cNvCxnSpPr>
          <p:nvPr/>
        </p:nvCxnSpPr>
        <p:spPr>
          <a:xfrm>
            <a:off x="4450234" y="2263960"/>
            <a:ext cx="1117650" cy="907124"/>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E8A116BA-0B5F-3542-9D07-E1C9DC72201F}"/>
              </a:ext>
            </a:extLst>
          </p:cNvPr>
          <p:cNvCxnSpPr>
            <a:cxnSpLocks/>
          </p:cNvCxnSpPr>
          <p:nvPr/>
        </p:nvCxnSpPr>
        <p:spPr>
          <a:xfrm>
            <a:off x="5567884" y="3175008"/>
            <a:ext cx="0" cy="104918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D875E3A-331A-914D-9FF5-E4285F8D4A59}"/>
              </a:ext>
            </a:extLst>
          </p:cNvPr>
          <p:cNvSpPr txBox="1"/>
          <p:nvPr/>
        </p:nvSpPr>
        <p:spPr>
          <a:xfrm>
            <a:off x="116949" y="2950681"/>
            <a:ext cx="679353" cy="338554"/>
          </a:xfrm>
          <a:prstGeom prst="rect">
            <a:avLst/>
          </a:prstGeom>
          <a:noFill/>
        </p:spPr>
        <p:txBody>
          <a:bodyPr wrap="none" rtlCol="0">
            <a:spAutoFit/>
          </a:bodyPr>
          <a:lstStyle/>
          <a:p>
            <a:r>
              <a:rPr lang="en-US" sz="1600" dirty="0" err="1">
                <a:solidFill>
                  <a:srgbClr val="004278"/>
                </a:solidFill>
              </a:rPr>
              <a:t>fastqc</a:t>
            </a:r>
            <a:endParaRPr lang="en-US" sz="1600" dirty="0">
              <a:solidFill>
                <a:srgbClr val="004278"/>
              </a:solidFill>
            </a:endParaRPr>
          </a:p>
        </p:txBody>
      </p:sp>
      <p:sp>
        <p:nvSpPr>
          <p:cNvPr id="37" name="TextBox 36">
            <a:extLst>
              <a:ext uri="{FF2B5EF4-FFF2-40B4-BE49-F238E27FC236}">
                <a16:creationId xmlns:a16="http://schemas.microsoft.com/office/drawing/2014/main" id="{802D13A7-BD21-994C-857E-FCC4AB42BF3E}"/>
              </a:ext>
            </a:extLst>
          </p:cNvPr>
          <p:cNvSpPr txBox="1"/>
          <p:nvPr/>
        </p:nvSpPr>
        <p:spPr>
          <a:xfrm>
            <a:off x="610697" y="3037008"/>
            <a:ext cx="1358470" cy="830997"/>
          </a:xfrm>
          <a:prstGeom prst="rect">
            <a:avLst/>
          </a:prstGeom>
          <a:noFill/>
        </p:spPr>
        <p:txBody>
          <a:bodyPr wrap="square" rtlCol="0">
            <a:spAutoFit/>
          </a:bodyPr>
          <a:lstStyle/>
          <a:p>
            <a:pPr algn="ctr"/>
            <a:r>
              <a:rPr lang="en-US" sz="1600" dirty="0">
                <a:solidFill>
                  <a:srgbClr val="FF0000"/>
                </a:solidFill>
              </a:rPr>
              <a:t>Sequence Quality </a:t>
            </a:r>
          </a:p>
          <a:p>
            <a:pPr algn="ctr"/>
            <a:endParaRPr lang="en-US" sz="1600" dirty="0">
              <a:solidFill>
                <a:srgbClr val="FF0000"/>
              </a:solidFill>
            </a:endParaRPr>
          </a:p>
        </p:txBody>
      </p:sp>
      <p:sp>
        <p:nvSpPr>
          <p:cNvPr id="38" name="Rectangle 37">
            <a:extLst>
              <a:ext uri="{FF2B5EF4-FFF2-40B4-BE49-F238E27FC236}">
                <a16:creationId xmlns:a16="http://schemas.microsoft.com/office/drawing/2014/main" id="{7696C0CE-442B-7141-8FB8-3C25F5ED3732}"/>
              </a:ext>
            </a:extLst>
          </p:cNvPr>
          <p:cNvSpPr/>
          <p:nvPr/>
        </p:nvSpPr>
        <p:spPr>
          <a:xfrm>
            <a:off x="1061811" y="2847315"/>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39" name="Straight Arrow Connector 38">
            <a:extLst>
              <a:ext uri="{FF2B5EF4-FFF2-40B4-BE49-F238E27FC236}">
                <a16:creationId xmlns:a16="http://schemas.microsoft.com/office/drawing/2014/main" id="{876EEC0B-EA32-814B-B490-D1550400BE4B}"/>
              </a:ext>
            </a:extLst>
          </p:cNvPr>
          <p:cNvCxnSpPr>
            <a:cxnSpLocks/>
          </p:cNvCxnSpPr>
          <p:nvPr/>
        </p:nvCxnSpPr>
        <p:spPr>
          <a:xfrm flipH="1">
            <a:off x="846106" y="2296108"/>
            <a:ext cx="8184" cy="1456015"/>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52848BB-E9AE-3546-A03C-CE3C9387D8C4}"/>
              </a:ext>
            </a:extLst>
          </p:cNvPr>
          <p:cNvSpPr txBox="1"/>
          <p:nvPr/>
        </p:nvSpPr>
        <p:spPr>
          <a:xfrm>
            <a:off x="5570810" y="3422318"/>
            <a:ext cx="1368836" cy="338554"/>
          </a:xfrm>
          <a:prstGeom prst="rect">
            <a:avLst/>
          </a:prstGeom>
          <a:noFill/>
        </p:spPr>
        <p:txBody>
          <a:bodyPr wrap="none" rtlCol="0">
            <a:spAutoFit/>
          </a:bodyPr>
          <a:lstStyle/>
          <a:p>
            <a:r>
              <a:rPr lang="en-US" sz="1600" dirty="0" err="1">
                <a:solidFill>
                  <a:srgbClr val="004278"/>
                </a:solidFill>
              </a:rPr>
              <a:t>featureCounts</a:t>
            </a:r>
            <a:endParaRPr lang="en-US" sz="1600" dirty="0">
              <a:solidFill>
                <a:srgbClr val="004278"/>
              </a:solidFill>
            </a:endParaRPr>
          </a:p>
        </p:txBody>
      </p:sp>
      <p:cxnSp>
        <p:nvCxnSpPr>
          <p:cNvPr id="43" name="Straight Arrow Connector 42">
            <a:extLst>
              <a:ext uri="{FF2B5EF4-FFF2-40B4-BE49-F238E27FC236}">
                <a16:creationId xmlns:a16="http://schemas.microsoft.com/office/drawing/2014/main" id="{E172ED14-B57C-084A-AF73-09D6FD16FCFB}"/>
              </a:ext>
            </a:extLst>
          </p:cNvPr>
          <p:cNvCxnSpPr>
            <a:cxnSpLocks/>
          </p:cNvCxnSpPr>
          <p:nvPr/>
        </p:nvCxnSpPr>
        <p:spPr>
          <a:xfrm>
            <a:off x="2571958" y="2253144"/>
            <a:ext cx="0" cy="1360021"/>
          </a:xfrm>
          <a:prstGeom prst="straightConnector1">
            <a:avLst/>
          </a:prstGeom>
          <a:ln>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E1B8EF15-8832-BE40-ACFC-B72EF395A5E0}"/>
              </a:ext>
            </a:extLst>
          </p:cNvPr>
          <p:cNvSpPr txBox="1"/>
          <p:nvPr/>
        </p:nvSpPr>
        <p:spPr>
          <a:xfrm>
            <a:off x="1512255" y="2782168"/>
            <a:ext cx="1358178" cy="830997"/>
          </a:xfrm>
          <a:prstGeom prst="rect">
            <a:avLst/>
          </a:prstGeom>
          <a:noFill/>
        </p:spPr>
        <p:txBody>
          <a:bodyPr wrap="square" rtlCol="0">
            <a:spAutoFit/>
          </a:bodyPr>
          <a:lstStyle/>
          <a:p>
            <a:pPr algn="ctr"/>
            <a:r>
              <a:rPr lang="en-US" sz="1600" dirty="0">
                <a:solidFill>
                  <a:srgbClr val="FF0000"/>
                </a:solidFill>
              </a:rPr>
              <a:t>Mapping Quality </a:t>
            </a:r>
          </a:p>
          <a:p>
            <a:pPr algn="ctr"/>
            <a:endParaRPr lang="en-US" sz="1600" dirty="0">
              <a:solidFill>
                <a:srgbClr val="FF0000"/>
              </a:solidFill>
            </a:endParaRPr>
          </a:p>
        </p:txBody>
      </p:sp>
      <p:sp>
        <p:nvSpPr>
          <p:cNvPr id="51" name="Rectangle 50">
            <a:extLst>
              <a:ext uri="{FF2B5EF4-FFF2-40B4-BE49-F238E27FC236}">
                <a16:creationId xmlns:a16="http://schemas.microsoft.com/office/drawing/2014/main" id="{69B2EB45-2E2A-DB4A-897F-49ABBAC349AB}"/>
              </a:ext>
            </a:extLst>
          </p:cNvPr>
          <p:cNvSpPr/>
          <p:nvPr/>
        </p:nvSpPr>
        <p:spPr>
          <a:xfrm>
            <a:off x="2213442" y="2605954"/>
            <a:ext cx="263146" cy="21691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53" name="TextBox 52">
            <a:extLst>
              <a:ext uri="{FF2B5EF4-FFF2-40B4-BE49-F238E27FC236}">
                <a16:creationId xmlns:a16="http://schemas.microsoft.com/office/drawing/2014/main" id="{C48C3BC3-5612-E247-A6A6-F37A5DF77F3B}"/>
              </a:ext>
            </a:extLst>
          </p:cNvPr>
          <p:cNvSpPr txBox="1"/>
          <p:nvPr/>
        </p:nvSpPr>
        <p:spPr>
          <a:xfrm>
            <a:off x="401976" y="3759008"/>
            <a:ext cx="828945" cy="646331"/>
          </a:xfrm>
          <a:prstGeom prst="rect">
            <a:avLst/>
          </a:prstGeom>
          <a:noFill/>
        </p:spPr>
        <p:txBody>
          <a:bodyPr wrap="none" rtlCol="0">
            <a:spAutoFit/>
          </a:bodyPr>
          <a:lstStyle/>
          <a:p>
            <a:r>
              <a:rPr lang="en-US" dirty="0" err="1"/>
              <a:t>Fastqc</a:t>
            </a:r>
            <a:r>
              <a:rPr lang="en-US" dirty="0"/>
              <a:t> </a:t>
            </a:r>
          </a:p>
          <a:p>
            <a:r>
              <a:rPr lang="en-US" dirty="0"/>
              <a:t>Report</a:t>
            </a:r>
          </a:p>
        </p:txBody>
      </p:sp>
      <p:sp>
        <p:nvSpPr>
          <p:cNvPr id="56" name="TextBox 55">
            <a:extLst>
              <a:ext uri="{FF2B5EF4-FFF2-40B4-BE49-F238E27FC236}">
                <a16:creationId xmlns:a16="http://schemas.microsoft.com/office/drawing/2014/main" id="{1DDFD6AF-2A86-BD4A-ADAE-0BDA183A25F9}"/>
              </a:ext>
            </a:extLst>
          </p:cNvPr>
          <p:cNvSpPr txBox="1"/>
          <p:nvPr/>
        </p:nvSpPr>
        <p:spPr>
          <a:xfrm>
            <a:off x="1908182" y="3647878"/>
            <a:ext cx="1162412" cy="646331"/>
          </a:xfrm>
          <a:prstGeom prst="rect">
            <a:avLst/>
          </a:prstGeom>
          <a:noFill/>
        </p:spPr>
        <p:txBody>
          <a:bodyPr wrap="square" rtlCol="0">
            <a:spAutoFit/>
          </a:bodyPr>
          <a:lstStyle/>
          <a:p>
            <a:r>
              <a:rPr lang="en-US" dirty="0"/>
              <a:t>Alignment </a:t>
            </a:r>
          </a:p>
          <a:p>
            <a:pPr algn="ctr"/>
            <a:r>
              <a:rPr lang="en-US" dirty="0"/>
              <a:t>Stats</a:t>
            </a:r>
          </a:p>
        </p:txBody>
      </p:sp>
      <p:sp>
        <p:nvSpPr>
          <p:cNvPr id="68" name="TextBox 67">
            <a:extLst>
              <a:ext uri="{FF2B5EF4-FFF2-40B4-BE49-F238E27FC236}">
                <a16:creationId xmlns:a16="http://schemas.microsoft.com/office/drawing/2014/main" id="{87758260-2029-C245-967E-9D44A9572D19}"/>
              </a:ext>
            </a:extLst>
          </p:cNvPr>
          <p:cNvSpPr txBox="1"/>
          <p:nvPr/>
        </p:nvSpPr>
        <p:spPr>
          <a:xfrm>
            <a:off x="5334783" y="4256309"/>
            <a:ext cx="472950" cy="369332"/>
          </a:xfrm>
          <a:prstGeom prst="rect">
            <a:avLst/>
          </a:prstGeom>
          <a:noFill/>
        </p:spPr>
        <p:txBody>
          <a:bodyPr wrap="none" rtlCol="0">
            <a:spAutoFit/>
          </a:bodyPr>
          <a:lstStyle/>
          <a:p>
            <a:r>
              <a:rPr lang="en-US" dirty="0"/>
              <a:t>csv</a:t>
            </a:r>
          </a:p>
        </p:txBody>
      </p:sp>
      <p:cxnSp>
        <p:nvCxnSpPr>
          <p:cNvPr id="69" name="Straight Arrow Connector 68">
            <a:extLst>
              <a:ext uri="{FF2B5EF4-FFF2-40B4-BE49-F238E27FC236}">
                <a16:creationId xmlns:a16="http://schemas.microsoft.com/office/drawing/2014/main" id="{A900D9B6-DE9B-4746-81FA-2467C0FFDB14}"/>
              </a:ext>
            </a:extLst>
          </p:cNvPr>
          <p:cNvCxnSpPr>
            <a:cxnSpLocks/>
          </p:cNvCxnSpPr>
          <p:nvPr/>
        </p:nvCxnSpPr>
        <p:spPr>
          <a:xfrm>
            <a:off x="870351" y="4405339"/>
            <a:ext cx="1471388" cy="55001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8ED31FC-7E32-ED4C-86D8-EFE82D0525A6}"/>
              </a:ext>
            </a:extLst>
          </p:cNvPr>
          <p:cNvCxnSpPr>
            <a:cxnSpLocks/>
          </p:cNvCxnSpPr>
          <p:nvPr/>
        </p:nvCxnSpPr>
        <p:spPr>
          <a:xfrm>
            <a:off x="2341739" y="4251333"/>
            <a:ext cx="0" cy="704017"/>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17E7A6FB-40C4-874F-AD8A-9F301E94B9C4}"/>
              </a:ext>
            </a:extLst>
          </p:cNvPr>
          <p:cNvCxnSpPr>
            <a:cxnSpLocks/>
          </p:cNvCxnSpPr>
          <p:nvPr/>
        </p:nvCxnSpPr>
        <p:spPr>
          <a:xfrm>
            <a:off x="2341627" y="4950450"/>
            <a:ext cx="0" cy="80489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56A7304B-653B-B041-AB71-500760EDFE24}"/>
              </a:ext>
            </a:extLst>
          </p:cNvPr>
          <p:cNvSpPr txBox="1"/>
          <p:nvPr/>
        </p:nvSpPr>
        <p:spPr>
          <a:xfrm>
            <a:off x="1504232" y="5210825"/>
            <a:ext cx="811441" cy="338554"/>
          </a:xfrm>
          <a:prstGeom prst="rect">
            <a:avLst/>
          </a:prstGeom>
          <a:noFill/>
        </p:spPr>
        <p:txBody>
          <a:bodyPr wrap="none" rtlCol="0">
            <a:spAutoFit/>
          </a:bodyPr>
          <a:lstStyle/>
          <a:p>
            <a:r>
              <a:rPr lang="en-US" sz="1600" dirty="0" err="1">
                <a:solidFill>
                  <a:srgbClr val="004278"/>
                </a:solidFill>
              </a:rPr>
              <a:t>multiqc</a:t>
            </a:r>
            <a:endParaRPr lang="en-US" sz="1600" dirty="0">
              <a:solidFill>
                <a:srgbClr val="004278"/>
              </a:solidFill>
            </a:endParaRPr>
          </a:p>
        </p:txBody>
      </p:sp>
      <p:sp>
        <p:nvSpPr>
          <p:cNvPr id="82" name="TextBox 81">
            <a:extLst>
              <a:ext uri="{FF2B5EF4-FFF2-40B4-BE49-F238E27FC236}">
                <a16:creationId xmlns:a16="http://schemas.microsoft.com/office/drawing/2014/main" id="{A79CF52E-AA74-2E4F-8435-2906635374EA}"/>
              </a:ext>
            </a:extLst>
          </p:cNvPr>
          <p:cNvSpPr txBox="1"/>
          <p:nvPr/>
        </p:nvSpPr>
        <p:spPr>
          <a:xfrm>
            <a:off x="2376345" y="5199489"/>
            <a:ext cx="814747" cy="830997"/>
          </a:xfrm>
          <a:prstGeom prst="rect">
            <a:avLst/>
          </a:prstGeom>
          <a:noFill/>
        </p:spPr>
        <p:txBody>
          <a:bodyPr wrap="square" rtlCol="0">
            <a:spAutoFit/>
          </a:bodyPr>
          <a:lstStyle/>
          <a:p>
            <a:pPr algn="ctr"/>
            <a:r>
              <a:rPr lang="en-US" sz="1600" dirty="0">
                <a:solidFill>
                  <a:srgbClr val="FF0000"/>
                </a:solidFill>
              </a:rPr>
              <a:t>QC</a:t>
            </a:r>
          </a:p>
          <a:p>
            <a:pPr algn="ctr"/>
            <a:r>
              <a:rPr lang="en-US" sz="1600" dirty="0">
                <a:solidFill>
                  <a:srgbClr val="FF0000"/>
                </a:solidFill>
              </a:rPr>
              <a:t> report</a:t>
            </a:r>
          </a:p>
          <a:p>
            <a:pPr algn="ctr"/>
            <a:endParaRPr lang="en-US" sz="1600" dirty="0">
              <a:solidFill>
                <a:srgbClr val="FF0000"/>
              </a:solidFill>
            </a:endParaRPr>
          </a:p>
        </p:txBody>
      </p:sp>
      <p:sp>
        <p:nvSpPr>
          <p:cNvPr id="83" name="Rectangle 82">
            <a:extLst>
              <a:ext uri="{FF2B5EF4-FFF2-40B4-BE49-F238E27FC236}">
                <a16:creationId xmlns:a16="http://schemas.microsoft.com/office/drawing/2014/main" id="{B6F0F895-D691-E945-80BD-CD66DFFAFEAD}"/>
              </a:ext>
            </a:extLst>
          </p:cNvPr>
          <p:cNvSpPr/>
          <p:nvPr/>
        </p:nvSpPr>
        <p:spPr>
          <a:xfrm>
            <a:off x="2620325" y="4981339"/>
            <a:ext cx="263146" cy="240428"/>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8</a:t>
            </a:r>
          </a:p>
        </p:txBody>
      </p:sp>
      <p:sp>
        <p:nvSpPr>
          <p:cNvPr id="84" name="TextBox 83">
            <a:extLst>
              <a:ext uri="{FF2B5EF4-FFF2-40B4-BE49-F238E27FC236}">
                <a16:creationId xmlns:a16="http://schemas.microsoft.com/office/drawing/2014/main" id="{548393F3-7BE7-F347-8CFE-040E1E00930D}"/>
              </a:ext>
            </a:extLst>
          </p:cNvPr>
          <p:cNvSpPr txBox="1"/>
          <p:nvPr/>
        </p:nvSpPr>
        <p:spPr>
          <a:xfrm>
            <a:off x="2005894" y="5770517"/>
            <a:ext cx="671466" cy="369332"/>
          </a:xfrm>
          <a:prstGeom prst="rect">
            <a:avLst/>
          </a:prstGeom>
          <a:noFill/>
        </p:spPr>
        <p:txBody>
          <a:bodyPr wrap="none" rtlCol="0">
            <a:spAutoFit/>
          </a:bodyPr>
          <a:lstStyle/>
          <a:p>
            <a:r>
              <a:rPr lang="en-US" dirty="0"/>
              <a:t>html </a:t>
            </a:r>
          </a:p>
        </p:txBody>
      </p:sp>
      <p:sp>
        <p:nvSpPr>
          <p:cNvPr id="86" name="TextBox 85">
            <a:extLst>
              <a:ext uri="{FF2B5EF4-FFF2-40B4-BE49-F238E27FC236}">
                <a16:creationId xmlns:a16="http://schemas.microsoft.com/office/drawing/2014/main" id="{BFCEF84C-E6D6-7E40-81C3-BAC4D8C16470}"/>
              </a:ext>
            </a:extLst>
          </p:cNvPr>
          <p:cNvSpPr txBox="1"/>
          <p:nvPr/>
        </p:nvSpPr>
        <p:spPr>
          <a:xfrm>
            <a:off x="5855516" y="3967376"/>
            <a:ext cx="1358178" cy="830997"/>
          </a:xfrm>
          <a:prstGeom prst="rect">
            <a:avLst/>
          </a:prstGeom>
          <a:noFill/>
        </p:spPr>
        <p:txBody>
          <a:bodyPr wrap="square" rtlCol="0">
            <a:spAutoFit/>
          </a:bodyPr>
          <a:lstStyle/>
          <a:p>
            <a:pPr algn="ctr"/>
            <a:r>
              <a:rPr lang="en-US" sz="1600" dirty="0">
                <a:solidFill>
                  <a:srgbClr val="FF0000"/>
                </a:solidFill>
              </a:rPr>
              <a:t>Differential Analysis </a:t>
            </a:r>
          </a:p>
          <a:p>
            <a:pPr algn="ctr"/>
            <a:endParaRPr lang="en-US" sz="1600" dirty="0">
              <a:solidFill>
                <a:srgbClr val="FF0000"/>
              </a:solidFill>
            </a:endParaRPr>
          </a:p>
        </p:txBody>
      </p:sp>
      <p:sp>
        <p:nvSpPr>
          <p:cNvPr id="87" name="Rectangle 86">
            <a:extLst>
              <a:ext uri="{FF2B5EF4-FFF2-40B4-BE49-F238E27FC236}">
                <a16:creationId xmlns:a16="http://schemas.microsoft.com/office/drawing/2014/main" id="{2CD58A2E-5DA9-8845-9307-29047DC9F99C}"/>
              </a:ext>
            </a:extLst>
          </p:cNvPr>
          <p:cNvSpPr/>
          <p:nvPr/>
        </p:nvSpPr>
        <p:spPr>
          <a:xfrm>
            <a:off x="6317256" y="3811525"/>
            <a:ext cx="416301" cy="246784"/>
          </a:xfrm>
          <a:prstGeom prst="rect">
            <a:avLst/>
          </a:prstGeom>
          <a:solidFill>
            <a:srgbClr val="FF0000"/>
          </a:solidFill>
          <a:ln cap="rnd">
            <a:roun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9</a:t>
            </a:r>
          </a:p>
        </p:txBody>
      </p:sp>
      <p:cxnSp>
        <p:nvCxnSpPr>
          <p:cNvPr id="88" name="Straight Arrow Connector 87">
            <a:extLst>
              <a:ext uri="{FF2B5EF4-FFF2-40B4-BE49-F238E27FC236}">
                <a16:creationId xmlns:a16="http://schemas.microsoft.com/office/drawing/2014/main" id="{86BA7676-92B6-2D49-8638-E32886833623}"/>
              </a:ext>
            </a:extLst>
          </p:cNvPr>
          <p:cNvCxnSpPr>
            <a:cxnSpLocks/>
          </p:cNvCxnSpPr>
          <p:nvPr/>
        </p:nvCxnSpPr>
        <p:spPr>
          <a:xfrm>
            <a:off x="5855516" y="4470350"/>
            <a:ext cx="1332053"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16674C61-11CF-884F-B4CF-2CB4F9241972}"/>
              </a:ext>
            </a:extLst>
          </p:cNvPr>
          <p:cNvSpPr txBox="1"/>
          <p:nvPr/>
        </p:nvSpPr>
        <p:spPr>
          <a:xfrm>
            <a:off x="6119829" y="4541215"/>
            <a:ext cx="803425" cy="338554"/>
          </a:xfrm>
          <a:prstGeom prst="rect">
            <a:avLst/>
          </a:prstGeom>
          <a:noFill/>
        </p:spPr>
        <p:txBody>
          <a:bodyPr wrap="none" rtlCol="0">
            <a:spAutoFit/>
          </a:bodyPr>
          <a:lstStyle/>
          <a:p>
            <a:r>
              <a:rPr lang="en-US" sz="1600" dirty="0">
                <a:solidFill>
                  <a:srgbClr val="004278"/>
                </a:solidFill>
              </a:rPr>
              <a:t>deSeq2</a:t>
            </a:r>
          </a:p>
        </p:txBody>
      </p:sp>
      <p:sp>
        <p:nvSpPr>
          <p:cNvPr id="92" name="TextBox 91">
            <a:extLst>
              <a:ext uri="{FF2B5EF4-FFF2-40B4-BE49-F238E27FC236}">
                <a16:creationId xmlns:a16="http://schemas.microsoft.com/office/drawing/2014/main" id="{B401ADAB-EB97-3F45-AB5A-FC4D5C3D8AD3}"/>
              </a:ext>
            </a:extLst>
          </p:cNvPr>
          <p:cNvSpPr txBox="1"/>
          <p:nvPr/>
        </p:nvSpPr>
        <p:spPr>
          <a:xfrm>
            <a:off x="7261477" y="4017307"/>
            <a:ext cx="1234312" cy="923330"/>
          </a:xfrm>
          <a:prstGeom prst="rect">
            <a:avLst/>
          </a:prstGeom>
          <a:noFill/>
        </p:spPr>
        <p:txBody>
          <a:bodyPr wrap="none" rtlCol="0">
            <a:spAutoFit/>
          </a:bodyPr>
          <a:lstStyle/>
          <a:p>
            <a:pPr algn="ctr"/>
            <a:r>
              <a:rPr lang="en-US" dirty="0"/>
              <a:t>Differential</a:t>
            </a:r>
          </a:p>
          <a:p>
            <a:pPr algn="ctr"/>
            <a:r>
              <a:rPr lang="en-US" dirty="0"/>
              <a:t>Expressed</a:t>
            </a:r>
          </a:p>
          <a:p>
            <a:pPr algn="ctr"/>
            <a:r>
              <a:rPr lang="en-US" dirty="0"/>
              <a:t>Genes</a:t>
            </a:r>
          </a:p>
        </p:txBody>
      </p:sp>
      <p:sp>
        <p:nvSpPr>
          <p:cNvPr id="93" name="TextBox 92">
            <a:extLst>
              <a:ext uri="{FF2B5EF4-FFF2-40B4-BE49-F238E27FC236}">
                <a16:creationId xmlns:a16="http://schemas.microsoft.com/office/drawing/2014/main" id="{68CE9B91-15A8-584B-9B5F-17F3884E24C0}"/>
              </a:ext>
            </a:extLst>
          </p:cNvPr>
          <p:cNvSpPr txBox="1"/>
          <p:nvPr/>
        </p:nvSpPr>
        <p:spPr>
          <a:xfrm>
            <a:off x="5950837" y="2512701"/>
            <a:ext cx="1329082" cy="646331"/>
          </a:xfrm>
          <a:prstGeom prst="rect">
            <a:avLst/>
          </a:prstGeom>
          <a:noFill/>
        </p:spPr>
        <p:txBody>
          <a:bodyPr wrap="none" rtlCol="0">
            <a:spAutoFit/>
          </a:bodyPr>
          <a:lstStyle/>
          <a:p>
            <a:r>
              <a:rPr lang="en-US" dirty="0"/>
              <a:t>Annotations</a:t>
            </a:r>
          </a:p>
          <a:p>
            <a:pPr algn="ctr"/>
            <a:r>
              <a:rPr lang="en-US" dirty="0"/>
              <a:t>(</a:t>
            </a:r>
            <a:r>
              <a:rPr lang="en-US" dirty="0" err="1"/>
              <a:t>gtf</a:t>
            </a:r>
            <a:r>
              <a:rPr lang="en-US" dirty="0"/>
              <a:t>)</a:t>
            </a:r>
          </a:p>
        </p:txBody>
      </p:sp>
      <p:cxnSp>
        <p:nvCxnSpPr>
          <p:cNvPr id="94" name="Straight Arrow Connector 93">
            <a:extLst>
              <a:ext uri="{FF2B5EF4-FFF2-40B4-BE49-F238E27FC236}">
                <a16:creationId xmlns:a16="http://schemas.microsoft.com/office/drawing/2014/main" id="{6612648F-4165-0642-968D-05BACFD44BF2}"/>
              </a:ext>
            </a:extLst>
          </p:cNvPr>
          <p:cNvCxnSpPr>
            <a:cxnSpLocks/>
            <a:stCxn id="93" idx="1"/>
          </p:cNvCxnSpPr>
          <p:nvPr/>
        </p:nvCxnSpPr>
        <p:spPr>
          <a:xfrm flipH="1">
            <a:off x="5564961" y="2835867"/>
            <a:ext cx="385876" cy="333541"/>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D025D5A3-E094-914E-8AAA-80E34C8C7B03}"/>
              </a:ext>
            </a:extLst>
          </p:cNvPr>
          <p:cNvCxnSpPr>
            <a:cxnSpLocks/>
          </p:cNvCxnSpPr>
          <p:nvPr/>
        </p:nvCxnSpPr>
        <p:spPr>
          <a:xfrm flipH="1">
            <a:off x="3786538" y="2278052"/>
            <a:ext cx="416520" cy="417856"/>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1489C814-3B9F-B341-B6CB-B7ABC59700B2}"/>
              </a:ext>
            </a:extLst>
          </p:cNvPr>
          <p:cNvCxnSpPr>
            <a:cxnSpLocks/>
          </p:cNvCxnSpPr>
          <p:nvPr/>
        </p:nvCxnSpPr>
        <p:spPr>
          <a:xfrm>
            <a:off x="3781237" y="2689905"/>
            <a:ext cx="0" cy="156748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4AE01E7A-9A6B-C94A-88F5-0A8698659766}"/>
              </a:ext>
            </a:extLst>
          </p:cNvPr>
          <p:cNvSpPr txBox="1"/>
          <p:nvPr/>
        </p:nvSpPr>
        <p:spPr>
          <a:xfrm>
            <a:off x="3386705" y="4248543"/>
            <a:ext cx="1162412" cy="646331"/>
          </a:xfrm>
          <a:prstGeom prst="rect">
            <a:avLst/>
          </a:prstGeom>
          <a:noFill/>
        </p:spPr>
        <p:txBody>
          <a:bodyPr wrap="square" rtlCol="0">
            <a:spAutoFit/>
          </a:bodyPr>
          <a:lstStyle/>
          <a:p>
            <a:pPr algn="ctr"/>
            <a:r>
              <a:rPr lang="en-US" dirty="0"/>
              <a:t>RNA reports</a:t>
            </a:r>
          </a:p>
        </p:txBody>
      </p:sp>
      <p:cxnSp>
        <p:nvCxnSpPr>
          <p:cNvPr id="103" name="Straight Arrow Connector 102">
            <a:extLst>
              <a:ext uri="{FF2B5EF4-FFF2-40B4-BE49-F238E27FC236}">
                <a16:creationId xmlns:a16="http://schemas.microsoft.com/office/drawing/2014/main" id="{CC276B6A-440D-E841-B83F-9E6F5292AA8E}"/>
              </a:ext>
            </a:extLst>
          </p:cNvPr>
          <p:cNvCxnSpPr>
            <a:cxnSpLocks/>
          </p:cNvCxnSpPr>
          <p:nvPr/>
        </p:nvCxnSpPr>
        <p:spPr>
          <a:xfrm flipH="1">
            <a:off x="2305909" y="4585838"/>
            <a:ext cx="1286412" cy="369512"/>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EC4B91E0-AA1B-C942-BDE3-C39D59C9995D}"/>
              </a:ext>
            </a:extLst>
          </p:cNvPr>
          <p:cNvCxnSpPr>
            <a:cxnSpLocks/>
            <a:stCxn id="68" idx="2"/>
          </p:cNvCxnSpPr>
          <p:nvPr/>
        </p:nvCxnSpPr>
        <p:spPr>
          <a:xfrm flipH="1">
            <a:off x="2341516" y="4625641"/>
            <a:ext cx="3229742" cy="337295"/>
          </a:xfrm>
          <a:prstGeom prst="straightConnector1">
            <a:avLst/>
          </a:prstGeom>
          <a:ln>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7623810E-18D6-1246-854F-5228CC2F9EDB}"/>
              </a:ext>
            </a:extLst>
          </p:cNvPr>
          <p:cNvSpPr/>
          <p:nvPr/>
        </p:nvSpPr>
        <p:spPr>
          <a:xfrm>
            <a:off x="259976" y="3709694"/>
            <a:ext cx="5595540" cy="2430156"/>
          </a:xfrm>
          <a:prstGeom prst="rect">
            <a:avLst/>
          </a:prstGeom>
          <a:solidFill>
            <a:srgbClr val="FF0000">
              <a:alpha val="38039"/>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2868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E414-66BE-D846-89F6-1104ADFEC64F}"/>
              </a:ext>
            </a:extLst>
          </p:cNvPr>
          <p:cNvSpPr>
            <a:spLocks noGrp="1"/>
          </p:cNvSpPr>
          <p:nvPr>
            <p:ph type="title"/>
          </p:nvPr>
        </p:nvSpPr>
        <p:spPr/>
        <p:txBody>
          <a:bodyPr/>
          <a:lstStyle/>
          <a:p>
            <a:r>
              <a:rPr lang="en-US" dirty="0" err="1"/>
              <a:t>MultiQC</a:t>
            </a:r>
            <a:r>
              <a:rPr lang="en-US" dirty="0"/>
              <a:t> – summary of QC stats</a:t>
            </a:r>
          </a:p>
        </p:txBody>
      </p:sp>
      <p:sp>
        <p:nvSpPr>
          <p:cNvPr id="3" name="Slide Number Placeholder 2">
            <a:extLst>
              <a:ext uri="{FF2B5EF4-FFF2-40B4-BE49-F238E27FC236}">
                <a16:creationId xmlns:a16="http://schemas.microsoft.com/office/drawing/2014/main" id="{CEED6296-BF22-ED4E-AE1B-A6EADEE5E90B}"/>
              </a:ext>
            </a:extLst>
          </p:cNvPr>
          <p:cNvSpPr>
            <a:spLocks noGrp="1"/>
          </p:cNvSpPr>
          <p:nvPr>
            <p:ph type="sldNum" sz="quarter" idx="10"/>
          </p:nvPr>
        </p:nvSpPr>
        <p:spPr/>
        <p:txBody>
          <a:bodyPr/>
          <a:lstStyle/>
          <a:p>
            <a:pPr>
              <a:defRPr/>
            </a:pPr>
            <a:fld id="{A8C65370-7898-40B8-8246-60A93FC25CB8}" type="slidenum">
              <a:rPr lang="en-US" smtClean="0"/>
              <a:pPr>
                <a:defRPr/>
              </a:pPr>
              <a:t>93</a:t>
            </a:fld>
            <a:endParaRPr lang="en-US"/>
          </a:p>
        </p:txBody>
      </p:sp>
      <p:pic>
        <p:nvPicPr>
          <p:cNvPr id="4" name="Picture 3">
            <a:extLst>
              <a:ext uri="{FF2B5EF4-FFF2-40B4-BE49-F238E27FC236}">
                <a16:creationId xmlns:a16="http://schemas.microsoft.com/office/drawing/2014/main" id="{05DB7CA7-87B8-A74A-95A5-C2EC4ABE4AEF}"/>
              </a:ext>
            </a:extLst>
          </p:cNvPr>
          <p:cNvPicPr>
            <a:picLocks noChangeAspect="1"/>
          </p:cNvPicPr>
          <p:nvPr/>
        </p:nvPicPr>
        <p:blipFill>
          <a:blip r:embed="rId2"/>
          <a:stretch>
            <a:fillRect/>
          </a:stretch>
        </p:blipFill>
        <p:spPr>
          <a:xfrm>
            <a:off x="755650" y="1308100"/>
            <a:ext cx="7632700" cy="4241800"/>
          </a:xfrm>
          <a:prstGeom prst="rect">
            <a:avLst/>
          </a:prstGeom>
        </p:spPr>
      </p:pic>
    </p:spTree>
    <p:extLst>
      <p:ext uri="{BB962C8B-B14F-4D97-AF65-F5344CB8AC3E}">
        <p14:creationId xmlns:p14="http://schemas.microsoft.com/office/powerpoint/2010/main" val="26833810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6445-A23C-AE4A-AD8F-B7CF0301592A}"/>
              </a:ext>
            </a:extLst>
          </p:cNvPr>
          <p:cNvSpPr>
            <a:spLocks noGrp="1"/>
          </p:cNvSpPr>
          <p:nvPr>
            <p:ph type="title"/>
          </p:nvPr>
        </p:nvSpPr>
        <p:spPr/>
        <p:txBody>
          <a:bodyPr/>
          <a:lstStyle/>
          <a:p>
            <a:r>
              <a:rPr lang="en-US" dirty="0"/>
              <a:t>Workshop: Lets see summarize the QC</a:t>
            </a:r>
          </a:p>
        </p:txBody>
      </p:sp>
      <p:sp>
        <p:nvSpPr>
          <p:cNvPr id="3" name="Slide Number Placeholder 2">
            <a:extLst>
              <a:ext uri="{FF2B5EF4-FFF2-40B4-BE49-F238E27FC236}">
                <a16:creationId xmlns:a16="http://schemas.microsoft.com/office/drawing/2014/main" id="{7A3B34AF-32C7-F243-AF79-46D190F87770}"/>
              </a:ext>
            </a:extLst>
          </p:cNvPr>
          <p:cNvSpPr>
            <a:spLocks noGrp="1"/>
          </p:cNvSpPr>
          <p:nvPr>
            <p:ph type="sldNum" sz="quarter" idx="10"/>
          </p:nvPr>
        </p:nvSpPr>
        <p:spPr/>
        <p:txBody>
          <a:bodyPr/>
          <a:lstStyle/>
          <a:p>
            <a:pPr>
              <a:defRPr/>
            </a:pPr>
            <a:fld id="{A8C65370-7898-40B8-8246-60A93FC25CB8}" type="slidenum">
              <a:rPr lang="en-US" smtClean="0"/>
              <a:pPr>
                <a:defRPr/>
              </a:pPr>
              <a:t>94</a:t>
            </a:fld>
            <a:endParaRPr lang="en-US"/>
          </a:p>
        </p:txBody>
      </p:sp>
      <p:sp>
        <p:nvSpPr>
          <p:cNvPr id="5" name="Content Placeholder 2">
            <a:extLst>
              <a:ext uri="{FF2B5EF4-FFF2-40B4-BE49-F238E27FC236}">
                <a16:creationId xmlns:a16="http://schemas.microsoft.com/office/drawing/2014/main" id="{023AACB2-1383-524D-B0E2-4ED6E032AB8E}"/>
              </a:ext>
            </a:extLst>
          </p:cNvPr>
          <p:cNvSpPr txBox="1">
            <a:spLocks/>
          </p:cNvSpPr>
          <p:nvPr/>
        </p:nvSpPr>
        <p:spPr>
          <a:xfrm>
            <a:off x="948107" y="1025884"/>
            <a:ext cx="8595360" cy="635620"/>
          </a:xfrm>
          <a:prstGeom prst="rect">
            <a:avLst/>
          </a:prstGeom>
        </p:spPr>
        <p:txBody>
          <a:bodyPr>
            <a:normAutofit lnSpcReduction="10000"/>
          </a:bodyPr>
          <a:lstStyle>
            <a:lvl1pPr marL="44450" indent="136525" algn="l" defTabSz="457200" rtl="0" eaLnBrk="1" fontAlgn="base" hangingPunct="1">
              <a:lnSpc>
                <a:spcPct val="140000"/>
              </a:lnSpc>
              <a:spcBef>
                <a:spcPts val="1000"/>
              </a:spcBef>
              <a:spcAft>
                <a:spcPct val="0"/>
              </a:spcAft>
              <a:buFont typeface="Wingdings" panose="05000000000000000000" pitchFamily="2" charset="2"/>
              <a:buChar char="§"/>
              <a:defRPr sz="1200" kern="1200">
                <a:solidFill>
                  <a:schemeClr val="tx1"/>
                </a:solidFill>
                <a:latin typeface="Helvetica Light"/>
                <a:ea typeface="Geneva" pitchFamily="123" charset="-128"/>
                <a:cs typeface="Helvetica Light"/>
              </a:defRPr>
            </a:lvl1pPr>
            <a:lvl2pPr marL="2286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2pPr>
            <a:lvl3pPr marL="4572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3pPr>
            <a:lvl4pPr marL="6858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4pPr>
            <a:lvl5pPr marL="914400" indent="136525" algn="l" defTabSz="457200" rtl="0" eaLnBrk="1" fontAlgn="base" hangingPunct="1">
              <a:lnSpc>
                <a:spcPct val="140000"/>
              </a:lnSpc>
              <a:spcBef>
                <a:spcPts val="1000"/>
              </a:spcBef>
              <a:spcAft>
                <a:spcPct val="0"/>
              </a:spcAft>
              <a:buFont typeface="Lucida Grande" pitchFamily="123" charset="0"/>
              <a:buChar char="–"/>
              <a:defRPr sz="1200" kern="1200">
                <a:solidFill>
                  <a:schemeClr val="tx1"/>
                </a:solidFill>
                <a:latin typeface="Helvetica Light"/>
                <a:ea typeface="Geneva" pitchFamily="123" charset="-128"/>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Use </a:t>
            </a:r>
            <a:r>
              <a:rPr lang="en-US" sz="2800" dirty="0" err="1"/>
              <a:t>multiqc</a:t>
            </a:r>
            <a:endParaRPr lang="en-US" sz="2800" dirty="0"/>
          </a:p>
        </p:txBody>
      </p:sp>
      <p:sp>
        <p:nvSpPr>
          <p:cNvPr id="6" name="Rectangle 5">
            <a:extLst>
              <a:ext uri="{FF2B5EF4-FFF2-40B4-BE49-F238E27FC236}">
                <a16:creationId xmlns:a16="http://schemas.microsoft.com/office/drawing/2014/main" id="{485B6D10-3D4E-BB4E-8195-A5A0EA49626E}"/>
              </a:ext>
            </a:extLst>
          </p:cNvPr>
          <p:cNvSpPr/>
          <p:nvPr/>
        </p:nvSpPr>
        <p:spPr>
          <a:xfrm>
            <a:off x="285045" y="1798983"/>
            <a:ext cx="8392790" cy="2123658"/>
          </a:xfrm>
          <a:prstGeom prst="rect">
            <a:avLst/>
          </a:prstGeom>
        </p:spPr>
        <p:txBody>
          <a:bodyPr wrap="square">
            <a:spAutoFit/>
          </a:bodyPr>
          <a:lstStyle/>
          <a:p>
            <a:r>
              <a:rPr lang="en-US" sz="1200" dirty="0">
                <a:latin typeface="Courier" pitchFamily="2" charset="0"/>
              </a:rPr>
              <a:t>module load </a:t>
            </a:r>
            <a:r>
              <a:rPr lang="en-US" sz="1200" dirty="0" err="1">
                <a:latin typeface="Courier" pitchFamily="2" charset="0"/>
              </a:rPr>
              <a:t>multiqc</a:t>
            </a:r>
            <a:endParaRPr lang="en-US" sz="1200" dirty="0">
              <a:latin typeface="Courier" pitchFamily="2" charset="0"/>
            </a:endParaRPr>
          </a:p>
          <a:p>
            <a:endParaRPr lang="en-US" sz="1200" dirty="0">
              <a:latin typeface="Courier" pitchFamily="2" charset="0"/>
            </a:endParaRPr>
          </a:p>
          <a:p>
            <a:endParaRPr lang="en-US" sz="1200" dirty="0">
              <a:latin typeface="Courier" pitchFamily="2" charset="0"/>
            </a:endParaRPr>
          </a:p>
          <a:p>
            <a:pPr lvl="1"/>
            <a:r>
              <a:rPr lang="en-US" sz="1200" dirty="0">
                <a:latin typeface="Courier" pitchFamily="2" charset="0"/>
              </a:rPr>
              <a:t>(1. </a:t>
            </a:r>
            <a:r>
              <a:rPr lang="en-US" sz="1200" dirty="0" err="1">
                <a:latin typeface="Courier" pitchFamily="2" charset="0"/>
              </a:rPr>
              <a:t>multiqc</a:t>
            </a:r>
            <a:r>
              <a:rPr lang="en-US" sz="1200" dirty="0">
                <a:latin typeface="Courier" pitchFamily="2" charset="0"/>
              </a:rPr>
              <a:t> .</a:t>
            </a:r>
          </a:p>
          <a:p>
            <a:pPr lvl="1"/>
            <a:endParaRPr lang="en-US" sz="1200" dirty="0">
              <a:latin typeface="Courier" pitchFamily="2" charset="0"/>
            </a:endParaRPr>
          </a:p>
          <a:p>
            <a:r>
              <a:rPr lang="en-US" sz="1200" dirty="0">
                <a:latin typeface="Courier" pitchFamily="2" charset="0"/>
              </a:rPr>
              <a:t>     (2. Open a new results</a:t>
            </a:r>
          </a:p>
          <a:p>
            <a:pPr lvl="1"/>
            <a:r>
              <a:rPr lang="en-US" sz="1200" dirty="0">
                <a:latin typeface="Courier" pitchFamily="2" charset="0"/>
              </a:rPr>
              <a:t>(Applications -&gt; Favorites-&gt; Files)</a:t>
            </a:r>
          </a:p>
          <a:p>
            <a:pPr lvl="1"/>
            <a:endParaRPr lang="en-US" sz="1200" dirty="0">
              <a:latin typeface="Courier" pitchFamily="2" charset="0"/>
            </a:endParaRPr>
          </a:p>
          <a:p>
            <a:r>
              <a:rPr lang="en-US" sz="1200" dirty="0">
                <a:latin typeface="Courier" pitchFamily="2" charset="0"/>
              </a:rPr>
              <a:t>     3) Open</a:t>
            </a:r>
          </a:p>
          <a:p>
            <a:pPr lvl="1"/>
            <a:r>
              <a:rPr lang="en-US" sz="1200" dirty="0">
                <a:latin typeface="Courier" pitchFamily="2" charset="0"/>
              </a:rPr>
              <a:t>(</a:t>
            </a:r>
            <a:r>
              <a:rPr lang="en-US" sz="1200" dirty="0" err="1">
                <a:latin typeface="Courier" pitchFamily="2" charset="0"/>
              </a:rPr>
              <a:t>gene_expr</a:t>
            </a:r>
            <a:r>
              <a:rPr lang="en-US" sz="1200" dirty="0">
                <a:latin typeface="Courier" pitchFamily="2" charset="0"/>
              </a:rPr>
              <a:t> -&gt; </a:t>
            </a:r>
            <a:r>
              <a:rPr lang="en-US" sz="1200" dirty="0" err="1">
                <a:latin typeface="Courier" pitchFamily="2" charset="0"/>
              </a:rPr>
              <a:t>rna_analysis</a:t>
            </a:r>
            <a:r>
              <a:rPr lang="en-US" sz="1200" dirty="0">
                <a:latin typeface="Courier" pitchFamily="2" charset="0"/>
              </a:rPr>
              <a:t> -&gt; scripts -&gt; </a:t>
            </a:r>
            <a:r>
              <a:rPr lang="en-US" sz="1200" dirty="0" err="1">
                <a:latin typeface="Courier" pitchFamily="2" charset="0"/>
              </a:rPr>
              <a:t>multiqc.html</a:t>
            </a:r>
            <a:r>
              <a:rPr lang="en-US" sz="1200" dirty="0">
                <a:latin typeface="Courier" pitchFamily="2" charset="0"/>
              </a:rPr>
              <a:t>)</a:t>
            </a:r>
          </a:p>
          <a:p>
            <a:pPr lvl="1"/>
            <a:endParaRPr lang="en-US" sz="1200" dirty="0">
              <a:latin typeface="Courier" pitchFamily="2" charset="0"/>
            </a:endParaRPr>
          </a:p>
        </p:txBody>
      </p:sp>
    </p:spTree>
    <p:extLst>
      <p:ext uri="{BB962C8B-B14F-4D97-AF65-F5344CB8AC3E}">
        <p14:creationId xmlns:p14="http://schemas.microsoft.com/office/powerpoint/2010/main" val="3057983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480F-B337-0F4D-AB11-D6DC7F7119E2}"/>
              </a:ext>
            </a:extLst>
          </p:cNvPr>
          <p:cNvSpPr>
            <a:spLocks noGrp="1"/>
          </p:cNvSpPr>
          <p:nvPr>
            <p:ph type="title"/>
          </p:nvPr>
        </p:nvSpPr>
        <p:spPr/>
        <p:txBody>
          <a:bodyPr/>
          <a:lstStyle/>
          <a:p>
            <a:r>
              <a:rPr lang="en-US" dirty="0"/>
              <a:t>Differential Expression Between Samples</a:t>
            </a:r>
          </a:p>
        </p:txBody>
      </p:sp>
      <p:sp>
        <p:nvSpPr>
          <p:cNvPr id="3" name="Slide Number Placeholder 2">
            <a:extLst>
              <a:ext uri="{FF2B5EF4-FFF2-40B4-BE49-F238E27FC236}">
                <a16:creationId xmlns:a16="http://schemas.microsoft.com/office/drawing/2014/main" id="{720BA5AA-78E6-BF43-BC49-A3FBF68D9AE3}"/>
              </a:ext>
            </a:extLst>
          </p:cNvPr>
          <p:cNvSpPr>
            <a:spLocks noGrp="1"/>
          </p:cNvSpPr>
          <p:nvPr>
            <p:ph type="sldNum" sz="quarter" idx="10"/>
          </p:nvPr>
        </p:nvSpPr>
        <p:spPr/>
        <p:txBody>
          <a:bodyPr/>
          <a:lstStyle/>
          <a:p>
            <a:pPr>
              <a:defRPr/>
            </a:pPr>
            <a:fld id="{A8C65370-7898-40B8-8246-60A93FC25CB8}" type="slidenum">
              <a:rPr lang="en-US" smtClean="0"/>
              <a:pPr>
                <a:defRPr/>
              </a:pPr>
              <a:t>95</a:t>
            </a:fld>
            <a:endParaRPr lang="en-US"/>
          </a:p>
        </p:txBody>
      </p:sp>
      <p:pic>
        <p:nvPicPr>
          <p:cNvPr id="5" name="Shape 212" descr="Untitled.png">
            <a:extLst>
              <a:ext uri="{FF2B5EF4-FFF2-40B4-BE49-F238E27FC236}">
                <a16:creationId xmlns:a16="http://schemas.microsoft.com/office/drawing/2014/main" id="{CE0CC590-1602-2246-85D9-F37DE1F792B9}"/>
              </a:ext>
            </a:extLst>
          </p:cNvPr>
          <p:cNvPicPr preferRelativeResize="0"/>
          <p:nvPr/>
        </p:nvPicPr>
        <p:blipFill>
          <a:blip r:embed="rId2">
            <a:alphaModFix/>
          </a:blip>
          <a:stretch>
            <a:fillRect/>
          </a:stretch>
        </p:blipFill>
        <p:spPr>
          <a:xfrm>
            <a:off x="461590" y="1737093"/>
            <a:ext cx="5203200" cy="1443650"/>
          </a:xfrm>
          <a:prstGeom prst="rect">
            <a:avLst/>
          </a:prstGeom>
          <a:noFill/>
          <a:ln>
            <a:noFill/>
          </a:ln>
        </p:spPr>
      </p:pic>
      <p:pic>
        <p:nvPicPr>
          <p:cNvPr id="6" name="Shape 213" descr="Untitled 2.png">
            <a:extLst>
              <a:ext uri="{FF2B5EF4-FFF2-40B4-BE49-F238E27FC236}">
                <a16:creationId xmlns:a16="http://schemas.microsoft.com/office/drawing/2014/main" id="{54E36112-B963-2F4E-910D-A019B0481187}"/>
              </a:ext>
            </a:extLst>
          </p:cNvPr>
          <p:cNvPicPr preferRelativeResize="0"/>
          <p:nvPr/>
        </p:nvPicPr>
        <p:blipFill>
          <a:blip r:embed="rId3">
            <a:alphaModFix/>
          </a:blip>
          <a:stretch>
            <a:fillRect/>
          </a:stretch>
        </p:blipFill>
        <p:spPr>
          <a:xfrm>
            <a:off x="422440" y="3912418"/>
            <a:ext cx="4689075" cy="1230175"/>
          </a:xfrm>
          <a:prstGeom prst="rect">
            <a:avLst/>
          </a:prstGeom>
          <a:noFill/>
          <a:ln>
            <a:noFill/>
          </a:ln>
        </p:spPr>
      </p:pic>
      <p:pic>
        <p:nvPicPr>
          <p:cNvPr id="7" name="Shape 214" descr="Untitled 3.png">
            <a:extLst>
              <a:ext uri="{FF2B5EF4-FFF2-40B4-BE49-F238E27FC236}">
                <a16:creationId xmlns:a16="http://schemas.microsoft.com/office/drawing/2014/main" id="{D18C7E02-3695-4F46-B77D-000FDAA3E575}"/>
              </a:ext>
            </a:extLst>
          </p:cNvPr>
          <p:cNvPicPr preferRelativeResize="0"/>
          <p:nvPr/>
        </p:nvPicPr>
        <p:blipFill>
          <a:blip r:embed="rId4">
            <a:alphaModFix/>
          </a:blip>
          <a:stretch>
            <a:fillRect/>
          </a:stretch>
        </p:blipFill>
        <p:spPr>
          <a:xfrm>
            <a:off x="5276065" y="2692343"/>
            <a:ext cx="3725476" cy="1346025"/>
          </a:xfrm>
          <a:prstGeom prst="rect">
            <a:avLst/>
          </a:prstGeom>
          <a:noFill/>
          <a:ln>
            <a:noFill/>
          </a:ln>
        </p:spPr>
      </p:pic>
      <p:sp>
        <p:nvSpPr>
          <p:cNvPr id="8" name="Shape 211">
            <a:extLst>
              <a:ext uri="{FF2B5EF4-FFF2-40B4-BE49-F238E27FC236}">
                <a16:creationId xmlns:a16="http://schemas.microsoft.com/office/drawing/2014/main" id="{446A2CB1-73FD-7E44-9AE6-E440C37A44C0}"/>
              </a:ext>
            </a:extLst>
          </p:cNvPr>
          <p:cNvSpPr txBox="1"/>
          <p:nvPr/>
        </p:nvSpPr>
        <p:spPr>
          <a:xfrm>
            <a:off x="1005681" y="6440488"/>
            <a:ext cx="9144000" cy="22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dirty="0">
                <a:latin typeface="Economica"/>
                <a:ea typeface="Economica"/>
                <a:cs typeface="Economica"/>
                <a:sym typeface="Economica"/>
              </a:rPr>
              <a:t>https://</a:t>
            </a:r>
            <a:r>
              <a:rPr lang="en" sz="1000" dirty="0" err="1">
                <a:latin typeface="Economica"/>
                <a:ea typeface="Economica"/>
                <a:cs typeface="Economica"/>
                <a:sym typeface="Economica"/>
              </a:rPr>
              <a:t>www.ncbi.nlm.nih.gov</a:t>
            </a:r>
            <a:r>
              <a:rPr lang="en" sz="1000" dirty="0">
                <a:latin typeface="Economica"/>
                <a:ea typeface="Economica"/>
                <a:cs typeface="Economica"/>
                <a:sym typeface="Economica"/>
              </a:rPr>
              <a:t>/</a:t>
            </a:r>
            <a:r>
              <a:rPr lang="en" sz="1000" dirty="0" err="1">
                <a:latin typeface="Economica"/>
                <a:ea typeface="Economica"/>
                <a:cs typeface="Economica"/>
                <a:sym typeface="Economica"/>
              </a:rPr>
              <a:t>pmc</a:t>
            </a:r>
            <a:r>
              <a:rPr lang="en" sz="1000" dirty="0">
                <a:latin typeface="Economica"/>
                <a:ea typeface="Economica"/>
                <a:cs typeface="Economica"/>
                <a:sym typeface="Economica"/>
              </a:rPr>
              <a:t>/articles/PMC4728800/pdf/13059_2016_Article_881.pdf</a:t>
            </a:r>
            <a:endParaRPr sz="1000" dirty="0">
              <a:latin typeface="Economica"/>
              <a:ea typeface="Economica"/>
              <a:cs typeface="Economica"/>
              <a:sym typeface="Economica"/>
            </a:endParaRPr>
          </a:p>
        </p:txBody>
      </p:sp>
    </p:spTree>
    <p:extLst>
      <p:ext uri="{BB962C8B-B14F-4D97-AF65-F5344CB8AC3E}">
        <p14:creationId xmlns:p14="http://schemas.microsoft.com/office/powerpoint/2010/main" val="11976082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ED4B-06C3-DD49-8649-3361ED6DE606}"/>
              </a:ext>
            </a:extLst>
          </p:cNvPr>
          <p:cNvSpPr>
            <a:spLocks noGrp="1"/>
          </p:cNvSpPr>
          <p:nvPr>
            <p:ph type="title"/>
          </p:nvPr>
        </p:nvSpPr>
        <p:spPr/>
        <p:txBody>
          <a:bodyPr/>
          <a:lstStyle/>
          <a:p>
            <a:r>
              <a:rPr lang="en-US" dirty="0"/>
              <a:t>Why you need replicates?</a:t>
            </a:r>
          </a:p>
        </p:txBody>
      </p:sp>
      <p:sp>
        <p:nvSpPr>
          <p:cNvPr id="3" name="Slide Number Placeholder 2">
            <a:extLst>
              <a:ext uri="{FF2B5EF4-FFF2-40B4-BE49-F238E27FC236}">
                <a16:creationId xmlns:a16="http://schemas.microsoft.com/office/drawing/2014/main" id="{E35A408E-F8F5-CC4F-98D9-391FFA334742}"/>
              </a:ext>
            </a:extLst>
          </p:cNvPr>
          <p:cNvSpPr>
            <a:spLocks noGrp="1"/>
          </p:cNvSpPr>
          <p:nvPr>
            <p:ph type="sldNum" sz="quarter" idx="10"/>
          </p:nvPr>
        </p:nvSpPr>
        <p:spPr/>
        <p:txBody>
          <a:bodyPr/>
          <a:lstStyle/>
          <a:p>
            <a:pPr>
              <a:defRPr/>
            </a:pPr>
            <a:fld id="{A8C65370-7898-40B8-8246-60A93FC25CB8}" type="slidenum">
              <a:rPr lang="en-US" smtClean="0"/>
              <a:pPr>
                <a:defRPr/>
              </a:pPr>
              <a:t>96</a:t>
            </a:fld>
            <a:endParaRPr lang="en-US"/>
          </a:p>
        </p:txBody>
      </p:sp>
      <p:pic>
        <p:nvPicPr>
          <p:cNvPr id="49" name="Shape 222">
            <a:extLst>
              <a:ext uri="{FF2B5EF4-FFF2-40B4-BE49-F238E27FC236}">
                <a16:creationId xmlns:a16="http://schemas.microsoft.com/office/drawing/2014/main" id="{4DAE1060-5D2D-EE4D-8EF7-279E74E52DAC}"/>
              </a:ext>
            </a:extLst>
          </p:cNvPr>
          <p:cNvPicPr preferRelativeResize="0"/>
          <p:nvPr/>
        </p:nvPicPr>
        <p:blipFill>
          <a:blip r:embed="rId2">
            <a:alphaModFix/>
          </a:blip>
          <a:stretch>
            <a:fillRect/>
          </a:stretch>
        </p:blipFill>
        <p:spPr>
          <a:xfrm>
            <a:off x="526155" y="2230091"/>
            <a:ext cx="1142250" cy="1142250"/>
          </a:xfrm>
          <a:prstGeom prst="rect">
            <a:avLst/>
          </a:prstGeom>
          <a:noFill/>
          <a:ln>
            <a:noFill/>
          </a:ln>
        </p:spPr>
      </p:pic>
      <p:pic>
        <p:nvPicPr>
          <p:cNvPr id="50" name="Shape 223">
            <a:extLst>
              <a:ext uri="{FF2B5EF4-FFF2-40B4-BE49-F238E27FC236}">
                <a16:creationId xmlns:a16="http://schemas.microsoft.com/office/drawing/2014/main" id="{48897A4C-68E9-A94A-9FC1-7E2597B73C65}"/>
              </a:ext>
            </a:extLst>
          </p:cNvPr>
          <p:cNvPicPr preferRelativeResize="0"/>
          <p:nvPr/>
        </p:nvPicPr>
        <p:blipFill rotWithShape="1">
          <a:blip r:embed="rId3">
            <a:alphaModFix/>
          </a:blip>
          <a:srcRect l="23303" r="11710"/>
          <a:stretch/>
        </p:blipFill>
        <p:spPr>
          <a:xfrm>
            <a:off x="639030" y="4895916"/>
            <a:ext cx="736250" cy="852475"/>
          </a:xfrm>
          <a:prstGeom prst="rect">
            <a:avLst/>
          </a:prstGeom>
          <a:noFill/>
          <a:ln>
            <a:noFill/>
          </a:ln>
        </p:spPr>
      </p:pic>
      <p:cxnSp>
        <p:nvCxnSpPr>
          <p:cNvPr id="51" name="Shape 224">
            <a:extLst>
              <a:ext uri="{FF2B5EF4-FFF2-40B4-BE49-F238E27FC236}">
                <a16:creationId xmlns:a16="http://schemas.microsoft.com/office/drawing/2014/main" id="{636967B7-D305-AD4A-AC44-54B91A64EE06}"/>
              </a:ext>
            </a:extLst>
          </p:cNvPr>
          <p:cNvCxnSpPr>
            <a:stCxn id="49" idx="3"/>
          </p:cNvCxnSpPr>
          <p:nvPr/>
        </p:nvCxnSpPr>
        <p:spPr>
          <a:xfrm rot="10800000" flipH="1">
            <a:off x="1668405" y="2368316"/>
            <a:ext cx="829800" cy="432900"/>
          </a:xfrm>
          <a:prstGeom prst="straightConnector1">
            <a:avLst/>
          </a:prstGeom>
          <a:noFill/>
          <a:ln w="38100" cap="flat" cmpd="sng">
            <a:solidFill>
              <a:srgbClr val="38761D"/>
            </a:solidFill>
            <a:prstDash val="solid"/>
            <a:round/>
            <a:headEnd type="none" w="med" len="med"/>
            <a:tailEnd type="triangle" w="med" len="med"/>
          </a:ln>
        </p:spPr>
      </p:cxnSp>
      <p:cxnSp>
        <p:nvCxnSpPr>
          <p:cNvPr id="52" name="Shape 225">
            <a:extLst>
              <a:ext uri="{FF2B5EF4-FFF2-40B4-BE49-F238E27FC236}">
                <a16:creationId xmlns:a16="http://schemas.microsoft.com/office/drawing/2014/main" id="{07103185-AD52-8141-BEA2-5C3979BE37E7}"/>
              </a:ext>
            </a:extLst>
          </p:cNvPr>
          <p:cNvCxnSpPr/>
          <p:nvPr/>
        </p:nvCxnSpPr>
        <p:spPr>
          <a:xfrm>
            <a:off x="1668405" y="2801216"/>
            <a:ext cx="800100" cy="461700"/>
          </a:xfrm>
          <a:prstGeom prst="straightConnector1">
            <a:avLst/>
          </a:prstGeom>
          <a:noFill/>
          <a:ln w="38100" cap="flat" cmpd="sng">
            <a:solidFill>
              <a:srgbClr val="38761D"/>
            </a:solidFill>
            <a:prstDash val="solid"/>
            <a:round/>
            <a:headEnd type="none" w="med" len="med"/>
            <a:tailEnd type="triangle" w="med" len="med"/>
          </a:ln>
        </p:spPr>
      </p:cxnSp>
      <p:sp>
        <p:nvSpPr>
          <p:cNvPr id="53" name="Shape 226">
            <a:extLst>
              <a:ext uri="{FF2B5EF4-FFF2-40B4-BE49-F238E27FC236}">
                <a16:creationId xmlns:a16="http://schemas.microsoft.com/office/drawing/2014/main" id="{C6A34583-CC0C-ED4C-8305-85195C80052D}"/>
              </a:ext>
            </a:extLst>
          </p:cNvPr>
          <p:cNvSpPr txBox="1"/>
          <p:nvPr/>
        </p:nvSpPr>
        <p:spPr>
          <a:xfrm>
            <a:off x="2362684" y="2169141"/>
            <a:ext cx="4075367" cy="371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latin typeface="Economica"/>
                <a:ea typeface="Economica"/>
                <a:cs typeface="Economica"/>
                <a:sym typeface="Economica"/>
              </a:rPr>
              <a:t>Library prep                sequencing</a:t>
            </a:r>
            <a:endParaRPr sz="2000" dirty="0">
              <a:latin typeface="Economica"/>
              <a:ea typeface="Economica"/>
              <a:cs typeface="Economica"/>
              <a:sym typeface="Economica"/>
            </a:endParaRPr>
          </a:p>
        </p:txBody>
      </p:sp>
      <p:cxnSp>
        <p:nvCxnSpPr>
          <p:cNvPr id="54" name="Shape 227">
            <a:extLst>
              <a:ext uri="{FF2B5EF4-FFF2-40B4-BE49-F238E27FC236}">
                <a16:creationId xmlns:a16="http://schemas.microsoft.com/office/drawing/2014/main" id="{B4708B9A-CA35-FD41-BAEA-B7A49692CE3B}"/>
              </a:ext>
            </a:extLst>
          </p:cNvPr>
          <p:cNvCxnSpPr/>
          <p:nvPr/>
        </p:nvCxnSpPr>
        <p:spPr>
          <a:xfrm>
            <a:off x="5646805" y="2436041"/>
            <a:ext cx="614100" cy="0"/>
          </a:xfrm>
          <a:prstGeom prst="straightConnector1">
            <a:avLst/>
          </a:prstGeom>
          <a:noFill/>
          <a:ln w="38100" cap="flat" cmpd="sng">
            <a:solidFill>
              <a:srgbClr val="38761D"/>
            </a:solidFill>
            <a:prstDash val="solid"/>
            <a:round/>
            <a:headEnd type="none" w="med" len="med"/>
            <a:tailEnd type="triangle" w="med" len="med"/>
          </a:ln>
        </p:spPr>
      </p:cxnSp>
      <p:sp>
        <p:nvSpPr>
          <p:cNvPr id="55" name="Shape 228">
            <a:extLst>
              <a:ext uri="{FF2B5EF4-FFF2-40B4-BE49-F238E27FC236}">
                <a16:creationId xmlns:a16="http://schemas.microsoft.com/office/drawing/2014/main" id="{A355436B-CD2B-B245-A66B-F7011E6FB67D}"/>
              </a:ext>
            </a:extLst>
          </p:cNvPr>
          <p:cNvSpPr txBox="1"/>
          <p:nvPr/>
        </p:nvSpPr>
        <p:spPr>
          <a:xfrm>
            <a:off x="6302530" y="2177241"/>
            <a:ext cx="2250900"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latin typeface="Economica"/>
                <a:ea typeface="Economica"/>
                <a:cs typeface="Economica"/>
                <a:sym typeface="Economica"/>
              </a:rPr>
              <a:t>Technical replicate #1</a:t>
            </a:r>
            <a:endParaRPr sz="2000">
              <a:latin typeface="Economica"/>
              <a:ea typeface="Economica"/>
              <a:cs typeface="Economica"/>
              <a:sym typeface="Economica"/>
            </a:endParaRPr>
          </a:p>
        </p:txBody>
      </p:sp>
      <p:cxnSp>
        <p:nvCxnSpPr>
          <p:cNvPr id="56" name="Shape 229">
            <a:extLst>
              <a:ext uri="{FF2B5EF4-FFF2-40B4-BE49-F238E27FC236}">
                <a16:creationId xmlns:a16="http://schemas.microsoft.com/office/drawing/2014/main" id="{BEF9ABB1-3B4C-F845-9997-B9B8C54A4C9E}"/>
              </a:ext>
            </a:extLst>
          </p:cNvPr>
          <p:cNvCxnSpPr/>
          <p:nvPr/>
        </p:nvCxnSpPr>
        <p:spPr>
          <a:xfrm>
            <a:off x="5646805" y="3274241"/>
            <a:ext cx="614100" cy="0"/>
          </a:xfrm>
          <a:prstGeom prst="straightConnector1">
            <a:avLst/>
          </a:prstGeom>
          <a:noFill/>
          <a:ln w="38100" cap="flat" cmpd="sng">
            <a:solidFill>
              <a:srgbClr val="38761D"/>
            </a:solidFill>
            <a:prstDash val="solid"/>
            <a:round/>
            <a:headEnd type="none" w="med" len="med"/>
            <a:tailEnd type="triangle" w="med" len="med"/>
          </a:ln>
        </p:spPr>
      </p:cxnSp>
      <p:sp>
        <p:nvSpPr>
          <p:cNvPr id="57" name="Shape 230">
            <a:extLst>
              <a:ext uri="{FF2B5EF4-FFF2-40B4-BE49-F238E27FC236}">
                <a16:creationId xmlns:a16="http://schemas.microsoft.com/office/drawing/2014/main" id="{13B55024-30CF-9141-80E6-B5697C074257}"/>
              </a:ext>
            </a:extLst>
          </p:cNvPr>
          <p:cNvSpPr txBox="1"/>
          <p:nvPr/>
        </p:nvSpPr>
        <p:spPr>
          <a:xfrm>
            <a:off x="6302530" y="3015441"/>
            <a:ext cx="2250900"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latin typeface="Economica"/>
                <a:ea typeface="Economica"/>
                <a:cs typeface="Economica"/>
                <a:sym typeface="Economica"/>
              </a:rPr>
              <a:t>Technical replicate #2</a:t>
            </a:r>
            <a:endParaRPr sz="2000">
              <a:latin typeface="Economica"/>
              <a:ea typeface="Economica"/>
              <a:cs typeface="Economica"/>
              <a:sym typeface="Economica"/>
            </a:endParaRPr>
          </a:p>
        </p:txBody>
      </p:sp>
      <p:pic>
        <p:nvPicPr>
          <p:cNvPr id="58" name="Shape 231">
            <a:extLst>
              <a:ext uri="{FF2B5EF4-FFF2-40B4-BE49-F238E27FC236}">
                <a16:creationId xmlns:a16="http://schemas.microsoft.com/office/drawing/2014/main" id="{24809F03-D6EF-AC4B-A571-8178118180AA}"/>
              </a:ext>
            </a:extLst>
          </p:cNvPr>
          <p:cNvPicPr preferRelativeResize="0"/>
          <p:nvPr/>
        </p:nvPicPr>
        <p:blipFill>
          <a:blip r:embed="rId2">
            <a:alphaModFix/>
          </a:blip>
          <a:stretch>
            <a:fillRect/>
          </a:stretch>
        </p:blipFill>
        <p:spPr>
          <a:xfrm>
            <a:off x="645393" y="3957116"/>
            <a:ext cx="723525" cy="723525"/>
          </a:xfrm>
          <a:prstGeom prst="rect">
            <a:avLst/>
          </a:prstGeom>
          <a:noFill/>
          <a:ln>
            <a:noFill/>
          </a:ln>
        </p:spPr>
      </p:pic>
      <p:cxnSp>
        <p:nvCxnSpPr>
          <p:cNvPr id="59" name="Shape 232">
            <a:extLst>
              <a:ext uri="{FF2B5EF4-FFF2-40B4-BE49-F238E27FC236}">
                <a16:creationId xmlns:a16="http://schemas.microsoft.com/office/drawing/2014/main" id="{D263E52F-4862-014F-88FE-BC7AC5C3158D}"/>
              </a:ext>
            </a:extLst>
          </p:cNvPr>
          <p:cNvCxnSpPr/>
          <p:nvPr/>
        </p:nvCxnSpPr>
        <p:spPr>
          <a:xfrm>
            <a:off x="1419630" y="4318879"/>
            <a:ext cx="827400" cy="0"/>
          </a:xfrm>
          <a:prstGeom prst="straightConnector1">
            <a:avLst/>
          </a:prstGeom>
          <a:noFill/>
          <a:ln w="38100" cap="flat" cmpd="sng">
            <a:solidFill>
              <a:srgbClr val="38761D"/>
            </a:solidFill>
            <a:prstDash val="solid"/>
            <a:round/>
            <a:headEnd type="none" w="med" len="med"/>
            <a:tailEnd type="triangle" w="med" len="med"/>
          </a:ln>
        </p:spPr>
      </p:cxnSp>
      <p:cxnSp>
        <p:nvCxnSpPr>
          <p:cNvPr id="60" name="Shape 233">
            <a:extLst>
              <a:ext uri="{FF2B5EF4-FFF2-40B4-BE49-F238E27FC236}">
                <a16:creationId xmlns:a16="http://schemas.microsoft.com/office/drawing/2014/main" id="{FF11AB3A-BD23-F143-9779-053145662662}"/>
              </a:ext>
            </a:extLst>
          </p:cNvPr>
          <p:cNvCxnSpPr/>
          <p:nvPr/>
        </p:nvCxnSpPr>
        <p:spPr>
          <a:xfrm>
            <a:off x="5646805" y="4341041"/>
            <a:ext cx="614100" cy="0"/>
          </a:xfrm>
          <a:prstGeom prst="straightConnector1">
            <a:avLst/>
          </a:prstGeom>
          <a:noFill/>
          <a:ln w="38100" cap="flat" cmpd="sng">
            <a:solidFill>
              <a:srgbClr val="38761D"/>
            </a:solidFill>
            <a:prstDash val="solid"/>
            <a:round/>
            <a:headEnd type="none" w="med" len="med"/>
            <a:tailEnd type="triangle" w="med" len="med"/>
          </a:ln>
        </p:spPr>
      </p:cxnSp>
      <p:sp>
        <p:nvSpPr>
          <p:cNvPr id="61" name="Shape 234">
            <a:extLst>
              <a:ext uri="{FF2B5EF4-FFF2-40B4-BE49-F238E27FC236}">
                <a16:creationId xmlns:a16="http://schemas.microsoft.com/office/drawing/2014/main" id="{A8160A7A-536F-3947-8D82-A33B03419BC9}"/>
              </a:ext>
            </a:extLst>
          </p:cNvPr>
          <p:cNvSpPr txBox="1"/>
          <p:nvPr/>
        </p:nvSpPr>
        <p:spPr>
          <a:xfrm>
            <a:off x="6302530" y="4082241"/>
            <a:ext cx="2250900"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latin typeface="Economica"/>
                <a:ea typeface="Economica"/>
                <a:cs typeface="Economica"/>
                <a:sym typeface="Economica"/>
              </a:rPr>
              <a:t>Biological replicate #1</a:t>
            </a:r>
            <a:endParaRPr sz="2000">
              <a:latin typeface="Economica"/>
              <a:ea typeface="Economica"/>
              <a:cs typeface="Economica"/>
              <a:sym typeface="Economica"/>
            </a:endParaRPr>
          </a:p>
        </p:txBody>
      </p:sp>
      <p:cxnSp>
        <p:nvCxnSpPr>
          <p:cNvPr id="62" name="Shape 235">
            <a:extLst>
              <a:ext uri="{FF2B5EF4-FFF2-40B4-BE49-F238E27FC236}">
                <a16:creationId xmlns:a16="http://schemas.microsoft.com/office/drawing/2014/main" id="{7644F1F9-F35B-B345-9892-FD1975AC0CFC}"/>
              </a:ext>
            </a:extLst>
          </p:cNvPr>
          <p:cNvCxnSpPr/>
          <p:nvPr/>
        </p:nvCxnSpPr>
        <p:spPr>
          <a:xfrm>
            <a:off x="1419630" y="5309479"/>
            <a:ext cx="827400" cy="0"/>
          </a:xfrm>
          <a:prstGeom prst="straightConnector1">
            <a:avLst/>
          </a:prstGeom>
          <a:noFill/>
          <a:ln w="38100" cap="flat" cmpd="sng">
            <a:solidFill>
              <a:srgbClr val="38761D"/>
            </a:solidFill>
            <a:prstDash val="solid"/>
            <a:round/>
            <a:headEnd type="none" w="med" len="med"/>
            <a:tailEnd type="triangle" w="med" len="med"/>
          </a:ln>
        </p:spPr>
      </p:cxnSp>
      <p:cxnSp>
        <p:nvCxnSpPr>
          <p:cNvPr id="63" name="Shape 236">
            <a:extLst>
              <a:ext uri="{FF2B5EF4-FFF2-40B4-BE49-F238E27FC236}">
                <a16:creationId xmlns:a16="http://schemas.microsoft.com/office/drawing/2014/main" id="{BEB9D123-5DBD-5848-84BA-7F4DCBB5A5FF}"/>
              </a:ext>
            </a:extLst>
          </p:cNvPr>
          <p:cNvCxnSpPr/>
          <p:nvPr/>
        </p:nvCxnSpPr>
        <p:spPr>
          <a:xfrm>
            <a:off x="5646805" y="5331641"/>
            <a:ext cx="614100" cy="0"/>
          </a:xfrm>
          <a:prstGeom prst="straightConnector1">
            <a:avLst/>
          </a:prstGeom>
          <a:noFill/>
          <a:ln w="38100" cap="flat" cmpd="sng">
            <a:solidFill>
              <a:srgbClr val="38761D"/>
            </a:solidFill>
            <a:prstDash val="solid"/>
            <a:round/>
            <a:headEnd type="none" w="med" len="med"/>
            <a:tailEnd type="triangle" w="med" len="med"/>
          </a:ln>
        </p:spPr>
      </p:cxnSp>
      <p:sp>
        <p:nvSpPr>
          <p:cNvPr id="64" name="Shape 237">
            <a:extLst>
              <a:ext uri="{FF2B5EF4-FFF2-40B4-BE49-F238E27FC236}">
                <a16:creationId xmlns:a16="http://schemas.microsoft.com/office/drawing/2014/main" id="{CC41D766-5050-8444-9EEB-923FAFC7CCB6}"/>
              </a:ext>
            </a:extLst>
          </p:cNvPr>
          <p:cNvSpPr txBox="1"/>
          <p:nvPr/>
        </p:nvSpPr>
        <p:spPr>
          <a:xfrm>
            <a:off x="6302530" y="5072841"/>
            <a:ext cx="2250900"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latin typeface="Economica"/>
                <a:ea typeface="Economica"/>
                <a:cs typeface="Economica"/>
                <a:sym typeface="Economica"/>
              </a:rPr>
              <a:t>Biological replicate #1</a:t>
            </a:r>
            <a:endParaRPr sz="2000">
              <a:latin typeface="Economica"/>
              <a:ea typeface="Economica"/>
              <a:cs typeface="Economica"/>
              <a:sym typeface="Economica"/>
            </a:endParaRPr>
          </a:p>
        </p:txBody>
      </p:sp>
      <p:cxnSp>
        <p:nvCxnSpPr>
          <p:cNvPr id="65" name="Shape 238">
            <a:extLst>
              <a:ext uri="{FF2B5EF4-FFF2-40B4-BE49-F238E27FC236}">
                <a16:creationId xmlns:a16="http://schemas.microsoft.com/office/drawing/2014/main" id="{46FC0F60-26D3-5149-A06A-58ED965343D8}"/>
              </a:ext>
            </a:extLst>
          </p:cNvPr>
          <p:cNvCxnSpPr/>
          <p:nvPr/>
        </p:nvCxnSpPr>
        <p:spPr>
          <a:xfrm>
            <a:off x="3765230" y="2436029"/>
            <a:ext cx="600900" cy="0"/>
          </a:xfrm>
          <a:prstGeom prst="straightConnector1">
            <a:avLst/>
          </a:prstGeom>
          <a:noFill/>
          <a:ln w="38100" cap="flat" cmpd="sng">
            <a:solidFill>
              <a:srgbClr val="38761D"/>
            </a:solidFill>
            <a:prstDash val="solid"/>
            <a:round/>
            <a:headEnd type="none" w="med" len="med"/>
            <a:tailEnd type="triangle" w="med" len="med"/>
          </a:ln>
        </p:spPr>
      </p:cxnSp>
      <p:sp>
        <p:nvSpPr>
          <p:cNvPr id="66" name="Shape 239">
            <a:extLst>
              <a:ext uri="{FF2B5EF4-FFF2-40B4-BE49-F238E27FC236}">
                <a16:creationId xmlns:a16="http://schemas.microsoft.com/office/drawing/2014/main" id="{725CF5C4-64BE-AA47-9FA3-BB57FFCD9486}"/>
              </a:ext>
            </a:extLst>
          </p:cNvPr>
          <p:cNvSpPr txBox="1"/>
          <p:nvPr/>
        </p:nvSpPr>
        <p:spPr>
          <a:xfrm>
            <a:off x="2440498" y="3015441"/>
            <a:ext cx="3754675"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Economica"/>
                <a:ea typeface="Economica"/>
                <a:cs typeface="Economica"/>
                <a:sym typeface="Economica"/>
              </a:rPr>
              <a:t>Library prep                sequencing</a:t>
            </a:r>
            <a:endParaRPr sz="2000" dirty="0">
              <a:latin typeface="Economica"/>
              <a:ea typeface="Economica"/>
              <a:cs typeface="Economica"/>
              <a:sym typeface="Economica"/>
            </a:endParaRPr>
          </a:p>
        </p:txBody>
      </p:sp>
      <p:cxnSp>
        <p:nvCxnSpPr>
          <p:cNvPr id="67" name="Shape 240">
            <a:extLst>
              <a:ext uri="{FF2B5EF4-FFF2-40B4-BE49-F238E27FC236}">
                <a16:creationId xmlns:a16="http://schemas.microsoft.com/office/drawing/2014/main" id="{4C697855-C6E7-434E-B068-53ACEF1E6879}"/>
              </a:ext>
            </a:extLst>
          </p:cNvPr>
          <p:cNvCxnSpPr/>
          <p:nvPr/>
        </p:nvCxnSpPr>
        <p:spPr>
          <a:xfrm>
            <a:off x="3765230" y="3274229"/>
            <a:ext cx="600900" cy="0"/>
          </a:xfrm>
          <a:prstGeom prst="straightConnector1">
            <a:avLst/>
          </a:prstGeom>
          <a:noFill/>
          <a:ln w="38100" cap="flat" cmpd="sng">
            <a:solidFill>
              <a:srgbClr val="38761D"/>
            </a:solidFill>
            <a:prstDash val="solid"/>
            <a:round/>
            <a:headEnd type="none" w="med" len="med"/>
            <a:tailEnd type="triangle" w="med" len="med"/>
          </a:ln>
        </p:spPr>
      </p:cxnSp>
      <p:sp>
        <p:nvSpPr>
          <p:cNvPr id="68" name="Shape 241">
            <a:extLst>
              <a:ext uri="{FF2B5EF4-FFF2-40B4-BE49-F238E27FC236}">
                <a16:creationId xmlns:a16="http://schemas.microsoft.com/office/drawing/2014/main" id="{67F59109-B728-A442-A7A6-9C0D61BE7B0D}"/>
              </a:ext>
            </a:extLst>
          </p:cNvPr>
          <p:cNvSpPr txBox="1"/>
          <p:nvPr/>
        </p:nvSpPr>
        <p:spPr>
          <a:xfrm>
            <a:off x="2421848" y="4066832"/>
            <a:ext cx="3754675"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Economica"/>
                <a:ea typeface="Economica"/>
                <a:cs typeface="Economica"/>
                <a:sym typeface="Economica"/>
              </a:rPr>
              <a:t>Library prep           sequencing</a:t>
            </a:r>
            <a:endParaRPr sz="2000" dirty="0">
              <a:latin typeface="Economica"/>
              <a:ea typeface="Economica"/>
              <a:cs typeface="Economica"/>
              <a:sym typeface="Economica"/>
            </a:endParaRPr>
          </a:p>
        </p:txBody>
      </p:sp>
      <p:cxnSp>
        <p:nvCxnSpPr>
          <p:cNvPr id="69" name="Shape 242">
            <a:extLst>
              <a:ext uri="{FF2B5EF4-FFF2-40B4-BE49-F238E27FC236}">
                <a16:creationId xmlns:a16="http://schemas.microsoft.com/office/drawing/2014/main" id="{AB542D84-2C80-3947-A611-1440A093981B}"/>
              </a:ext>
            </a:extLst>
          </p:cNvPr>
          <p:cNvCxnSpPr/>
          <p:nvPr/>
        </p:nvCxnSpPr>
        <p:spPr>
          <a:xfrm>
            <a:off x="3765230" y="4341029"/>
            <a:ext cx="600900" cy="0"/>
          </a:xfrm>
          <a:prstGeom prst="straightConnector1">
            <a:avLst/>
          </a:prstGeom>
          <a:noFill/>
          <a:ln w="38100" cap="flat" cmpd="sng">
            <a:solidFill>
              <a:srgbClr val="38761D"/>
            </a:solidFill>
            <a:prstDash val="solid"/>
            <a:round/>
            <a:headEnd type="none" w="med" len="med"/>
            <a:tailEnd type="triangle" w="med" len="med"/>
          </a:ln>
        </p:spPr>
      </p:cxnSp>
      <p:sp>
        <p:nvSpPr>
          <p:cNvPr id="70" name="Shape 243">
            <a:extLst>
              <a:ext uri="{FF2B5EF4-FFF2-40B4-BE49-F238E27FC236}">
                <a16:creationId xmlns:a16="http://schemas.microsoft.com/office/drawing/2014/main" id="{7901FC69-189F-2248-862B-633EFF2529D2}"/>
              </a:ext>
            </a:extLst>
          </p:cNvPr>
          <p:cNvSpPr txBox="1"/>
          <p:nvPr/>
        </p:nvSpPr>
        <p:spPr>
          <a:xfrm>
            <a:off x="2247030" y="5079568"/>
            <a:ext cx="3754674" cy="37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Economica"/>
                <a:ea typeface="Economica"/>
                <a:cs typeface="Economica"/>
                <a:sym typeface="Economica"/>
              </a:rPr>
              <a:t>Library prep               sequencing</a:t>
            </a:r>
            <a:endParaRPr sz="2000" dirty="0">
              <a:latin typeface="Economica"/>
              <a:ea typeface="Economica"/>
              <a:cs typeface="Economica"/>
              <a:sym typeface="Economica"/>
            </a:endParaRPr>
          </a:p>
        </p:txBody>
      </p:sp>
      <p:cxnSp>
        <p:nvCxnSpPr>
          <p:cNvPr id="71" name="Shape 244">
            <a:extLst>
              <a:ext uri="{FF2B5EF4-FFF2-40B4-BE49-F238E27FC236}">
                <a16:creationId xmlns:a16="http://schemas.microsoft.com/office/drawing/2014/main" id="{89C6A384-48F4-AD42-834D-9DFF9D7C076D}"/>
              </a:ext>
            </a:extLst>
          </p:cNvPr>
          <p:cNvCxnSpPr/>
          <p:nvPr/>
        </p:nvCxnSpPr>
        <p:spPr>
          <a:xfrm>
            <a:off x="3765230" y="5331629"/>
            <a:ext cx="600900" cy="0"/>
          </a:xfrm>
          <a:prstGeom prst="straightConnector1">
            <a:avLst/>
          </a:prstGeom>
          <a:noFill/>
          <a:ln w="38100" cap="flat" cmpd="sng">
            <a:solidFill>
              <a:srgbClr val="38761D"/>
            </a:solidFill>
            <a:prstDash val="solid"/>
            <a:round/>
            <a:headEnd type="none" w="med" len="med"/>
            <a:tailEnd type="triangle" w="med" len="med"/>
          </a:ln>
        </p:spPr>
      </p:cxnSp>
      <p:sp>
        <p:nvSpPr>
          <p:cNvPr id="72" name="Shape 245">
            <a:extLst>
              <a:ext uri="{FF2B5EF4-FFF2-40B4-BE49-F238E27FC236}">
                <a16:creationId xmlns:a16="http://schemas.microsoft.com/office/drawing/2014/main" id="{5F7C1924-029C-C841-AB42-DB0CA0E346D3}"/>
              </a:ext>
            </a:extLst>
          </p:cNvPr>
          <p:cNvSpPr txBox="1"/>
          <p:nvPr/>
        </p:nvSpPr>
        <p:spPr>
          <a:xfrm>
            <a:off x="5000955" y="1600791"/>
            <a:ext cx="2303400" cy="54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38761D"/>
                </a:solidFill>
                <a:latin typeface="Economica"/>
                <a:ea typeface="Economica"/>
                <a:cs typeface="Economica"/>
                <a:sym typeface="Economica"/>
              </a:rPr>
              <a:t>A true technical replicate repeats sample and library prep.</a:t>
            </a:r>
            <a:endParaRPr sz="1600"/>
          </a:p>
        </p:txBody>
      </p:sp>
      <p:cxnSp>
        <p:nvCxnSpPr>
          <p:cNvPr id="73" name="Shape 246">
            <a:extLst>
              <a:ext uri="{FF2B5EF4-FFF2-40B4-BE49-F238E27FC236}">
                <a16:creationId xmlns:a16="http://schemas.microsoft.com/office/drawing/2014/main" id="{CBEE943A-C77D-BC41-994E-3E840ADED8B0}"/>
              </a:ext>
            </a:extLst>
          </p:cNvPr>
          <p:cNvCxnSpPr>
            <a:endCxn id="72" idx="1"/>
          </p:cNvCxnSpPr>
          <p:nvPr/>
        </p:nvCxnSpPr>
        <p:spPr>
          <a:xfrm rot="10800000" flipH="1">
            <a:off x="3537855" y="1874841"/>
            <a:ext cx="1463100" cy="294300"/>
          </a:xfrm>
          <a:prstGeom prst="straightConnector1">
            <a:avLst/>
          </a:prstGeom>
          <a:noFill/>
          <a:ln w="9525" cap="flat" cmpd="sng">
            <a:solidFill>
              <a:srgbClr val="000000"/>
            </a:solidFill>
            <a:prstDash val="solid"/>
            <a:round/>
            <a:headEnd type="stealth" w="med" len="med"/>
            <a:tailEnd type="none" w="med" len="med"/>
          </a:ln>
        </p:spPr>
      </p:cxnSp>
      <p:sp>
        <p:nvSpPr>
          <p:cNvPr id="74" name="Shape 252">
            <a:extLst>
              <a:ext uri="{FF2B5EF4-FFF2-40B4-BE49-F238E27FC236}">
                <a16:creationId xmlns:a16="http://schemas.microsoft.com/office/drawing/2014/main" id="{C662BFA5-758B-5C4D-8660-136EB843DB56}"/>
              </a:ext>
            </a:extLst>
          </p:cNvPr>
          <p:cNvSpPr txBox="1"/>
          <p:nvPr/>
        </p:nvSpPr>
        <p:spPr>
          <a:xfrm>
            <a:off x="866828" y="6436300"/>
            <a:ext cx="5134876"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41908584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8E495-AA15-F746-A5F5-A60162AE6F96}"/>
              </a:ext>
            </a:extLst>
          </p:cNvPr>
          <p:cNvSpPr>
            <a:spLocks noGrp="1"/>
          </p:cNvSpPr>
          <p:nvPr>
            <p:ph type="title"/>
          </p:nvPr>
        </p:nvSpPr>
        <p:spPr/>
        <p:txBody>
          <a:bodyPr/>
          <a:lstStyle/>
          <a:p>
            <a:r>
              <a:rPr lang="en-US" dirty="0"/>
              <a:t>Source of Variation. Poisson (counting) noise</a:t>
            </a:r>
          </a:p>
        </p:txBody>
      </p:sp>
      <p:sp>
        <p:nvSpPr>
          <p:cNvPr id="3" name="Slide Number Placeholder 2">
            <a:extLst>
              <a:ext uri="{FF2B5EF4-FFF2-40B4-BE49-F238E27FC236}">
                <a16:creationId xmlns:a16="http://schemas.microsoft.com/office/drawing/2014/main" id="{C3F3ED18-99EF-7140-9034-0DACAB27262A}"/>
              </a:ext>
            </a:extLst>
          </p:cNvPr>
          <p:cNvSpPr>
            <a:spLocks noGrp="1"/>
          </p:cNvSpPr>
          <p:nvPr>
            <p:ph type="sldNum" sz="quarter" idx="10"/>
          </p:nvPr>
        </p:nvSpPr>
        <p:spPr/>
        <p:txBody>
          <a:bodyPr/>
          <a:lstStyle/>
          <a:p>
            <a:pPr>
              <a:defRPr/>
            </a:pPr>
            <a:fld id="{A8C65370-7898-40B8-8246-60A93FC25CB8}" type="slidenum">
              <a:rPr lang="en-US" smtClean="0"/>
              <a:pPr>
                <a:defRPr/>
              </a:pPr>
              <a:t>97</a:t>
            </a:fld>
            <a:endParaRPr lang="en-US"/>
          </a:p>
        </p:txBody>
      </p:sp>
      <p:pic>
        <p:nvPicPr>
          <p:cNvPr id="4" name="Shape 253" descr="Untitled.png">
            <a:extLst>
              <a:ext uri="{FF2B5EF4-FFF2-40B4-BE49-F238E27FC236}">
                <a16:creationId xmlns:a16="http://schemas.microsoft.com/office/drawing/2014/main" id="{F6AEF0DE-4F17-8B45-B9D1-54D066677626}"/>
              </a:ext>
            </a:extLst>
          </p:cNvPr>
          <p:cNvPicPr preferRelativeResize="0"/>
          <p:nvPr/>
        </p:nvPicPr>
        <p:blipFill>
          <a:blip r:embed="rId2">
            <a:alphaModFix/>
          </a:blip>
          <a:stretch>
            <a:fillRect/>
          </a:stretch>
        </p:blipFill>
        <p:spPr>
          <a:xfrm>
            <a:off x="1692918" y="1463424"/>
            <a:ext cx="3603902" cy="3854951"/>
          </a:xfrm>
          <a:prstGeom prst="rect">
            <a:avLst/>
          </a:prstGeom>
          <a:noFill/>
          <a:ln>
            <a:noFill/>
          </a:ln>
        </p:spPr>
      </p:pic>
      <p:sp>
        <p:nvSpPr>
          <p:cNvPr id="5" name="Shape 254">
            <a:extLst>
              <a:ext uri="{FF2B5EF4-FFF2-40B4-BE49-F238E27FC236}">
                <a16:creationId xmlns:a16="http://schemas.microsoft.com/office/drawing/2014/main" id="{2F91A02B-F94B-4346-AE54-076CE770EB3F}"/>
              </a:ext>
            </a:extLst>
          </p:cNvPr>
          <p:cNvSpPr txBox="1"/>
          <p:nvPr/>
        </p:nvSpPr>
        <p:spPr>
          <a:xfrm>
            <a:off x="342843" y="1897974"/>
            <a:ext cx="1021500" cy="54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Economica"/>
                <a:ea typeface="Economica"/>
                <a:cs typeface="Economica"/>
                <a:sym typeface="Economica"/>
              </a:rPr>
              <a:t>Gene A </a:t>
            </a:r>
            <a:endParaRPr sz="2400"/>
          </a:p>
        </p:txBody>
      </p:sp>
      <p:sp>
        <p:nvSpPr>
          <p:cNvPr id="6" name="Shape 255">
            <a:extLst>
              <a:ext uri="{FF2B5EF4-FFF2-40B4-BE49-F238E27FC236}">
                <a16:creationId xmlns:a16="http://schemas.microsoft.com/office/drawing/2014/main" id="{EAF2659C-F2D3-7C43-9E1D-A0CB7C5FA3D6}"/>
              </a:ext>
            </a:extLst>
          </p:cNvPr>
          <p:cNvSpPr txBox="1"/>
          <p:nvPr/>
        </p:nvSpPr>
        <p:spPr>
          <a:xfrm>
            <a:off x="390168" y="3150024"/>
            <a:ext cx="1021500" cy="54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Economica"/>
                <a:ea typeface="Economica"/>
                <a:cs typeface="Economica"/>
                <a:sym typeface="Economica"/>
              </a:rPr>
              <a:t>Gene B </a:t>
            </a:r>
            <a:endParaRPr sz="2400"/>
          </a:p>
        </p:txBody>
      </p:sp>
      <p:sp>
        <p:nvSpPr>
          <p:cNvPr id="7" name="Shape 256">
            <a:extLst>
              <a:ext uri="{FF2B5EF4-FFF2-40B4-BE49-F238E27FC236}">
                <a16:creationId xmlns:a16="http://schemas.microsoft.com/office/drawing/2014/main" id="{EB51D09D-9184-2F4A-8D7E-E15FEDA17168}"/>
              </a:ext>
            </a:extLst>
          </p:cNvPr>
          <p:cNvSpPr txBox="1"/>
          <p:nvPr/>
        </p:nvSpPr>
        <p:spPr>
          <a:xfrm>
            <a:off x="390168" y="4445424"/>
            <a:ext cx="1021500" cy="548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a:latin typeface="Economica"/>
                <a:ea typeface="Economica"/>
                <a:cs typeface="Economica"/>
                <a:sym typeface="Economica"/>
              </a:rPr>
              <a:t>Gene C </a:t>
            </a:r>
            <a:endParaRPr sz="2400"/>
          </a:p>
        </p:txBody>
      </p:sp>
      <p:sp>
        <p:nvSpPr>
          <p:cNvPr id="8" name="Shape 257">
            <a:extLst>
              <a:ext uri="{FF2B5EF4-FFF2-40B4-BE49-F238E27FC236}">
                <a16:creationId xmlns:a16="http://schemas.microsoft.com/office/drawing/2014/main" id="{2B8B07D0-8ED2-4D4B-80EC-EAB8A380A8D3}"/>
              </a:ext>
            </a:extLst>
          </p:cNvPr>
          <p:cNvSpPr txBox="1"/>
          <p:nvPr/>
        </p:nvSpPr>
        <p:spPr>
          <a:xfrm>
            <a:off x="5765943" y="3193374"/>
            <a:ext cx="3236100" cy="5481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800">
                <a:solidFill>
                  <a:srgbClr val="38761D"/>
                </a:solidFill>
                <a:latin typeface="Economica"/>
                <a:ea typeface="Economica"/>
                <a:cs typeface="Economica"/>
                <a:sym typeface="Economica"/>
              </a:rPr>
              <a:t>In each case, there is an apparent 2X difference in the mean read counts between </a:t>
            </a:r>
            <a:r>
              <a:rPr lang="en" sz="1800">
                <a:solidFill>
                  <a:srgbClr val="0000FF"/>
                </a:solidFill>
                <a:latin typeface="Economica"/>
                <a:ea typeface="Economica"/>
                <a:cs typeface="Economica"/>
                <a:sym typeface="Economica"/>
              </a:rPr>
              <a:t>control </a:t>
            </a:r>
            <a:r>
              <a:rPr lang="en" sz="1800">
                <a:solidFill>
                  <a:srgbClr val="38761D"/>
                </a:solidFill>
                <a:latin typeface="Economica"/>
                <a:ea typeface="Economica"/>
                <a:cs typeface="Economica"/>
                <a:sym typeface="Economica"/>
              </a:rPr>
              <a:t>and</a:t>
            </a:r>
            <a:r>
              <a:rPr lang="en" sz="1800">
                <a:solidFill>
                  <a:srgbClr val="0000FF"/>
                </a:solidFill>
                <a:latin typeface="Economica"/>
                <a:ea typeface="Economica"/>
                <a:cs typeface="Economica"/>
                <a:sym typeface="Economica"/>
              </a:rPr>
              <a:t> </a:t>
            </a:r>
            <a:r>
              <a:rPr lang="en" sz="1800">
                <a:solidFill>
                  <a:srgbClr val="FF0000"/>
                </a:solidFill>
                <a:latin typeface="Economica"/>
                <a:ea typeface="Economica"/>
                <a:cs typeface="Economica"/>
                <a:sym typeface="Economica"/>
              </a:rPr>
              <a:t>experimental</a:t>
            </a:r>
            <a:r>
              <a:rPr lang="en" sz="1800">
                <a:solidFill>
                  <a:srgbClr val="38761D"/>
                </a:solidFill>
                <a:latin typeface="Economica"/>
                <a:ea typeface="Economica"/>
                <a:cs typeface="Economica"/>
                <a:sym typeface="Economica"/>
              </a:rPr>
              <a:t>.</a:t>
            </a:r>
            <a:endParaRPr sz="1800">
              <a:solidFill>
                <a:srgbClr val="38761D"/>
              </a:solidFill>
              <a:latin typeface="Economica"/>
              <a:ea typeface="Economica"/>
              <a:cs typeface="Economica"/>
              <a:sym typeface="Economica"/>
            </a:endParaRPr>
          </a:p>
          <a:p>
            <a:pPr marL="0" lvl="0" indent="0">
              <a:spcBef>
                <a:spcPts val="0"/>
              </a:spcBef>
              <a:spcAft>
                <a:spcPts val="0"/>
              </a:spcAft>
              <a:buNone/>
            </a:pPr>
            <a:endParaRPr sz="1800">
              <a:solidFill>
                <a:srgbClr val="38761D"/>
              </a:solidFill>
              <a:latin typeface="Economica"/>
              <a:ea typeface="Economica"/>
              <a:cs typeface="Economica"/>
              <a:sym typeface="Economica"/>
            </a:endParaRPr>
          </a:p>
          <a:p>
            <a:pPr marL="0" lvl="0" indent="0" rtl="0">
              <a:spcBef>
                <a:spcPts val="0"/>
              </a:spcBef>
              <a:spcAft>
                <a:spcPts val="0"/>
              </a:spcAft>
              <a:buNone/>
            </a:pPr>
            <a:r>
              <a:rPr lang="en" sz="1800">
                <a:solidFill>
                  <a:srgbClr val="38761D"/>
                </a:solidFill>
                <a:latin typeface="Economica"/>
                <a:ea typeface="Economica"/>
                <a:cs typeface="Economica"/>
                <a:sym typeface="Economica"/>
              </a:rPr>
              <a:t>Yet poisson variance is higher relative to the total count when counts are low versus when they are high. For example, the difference in expression of a gene measured with one read versus two reads is inherently less certain than the differences in expression of a gene measured with 100 reads versus 200 reads, even though both differences are nominally a 2X fold change.</a:t>
            </a:r>
            <a:endParaRPr sz="1800">
              <a:solidFill>
                <a:srgbClr val="38761D"/>
              </a:solidFill>
            </a:endParaRPr>
          </a:p>
        </p:txBody>
      </p:sp>
      <p:sp>
        <p:nvSpPr>
          <p:cNvPr id="9" name="Shape 252">
            <a:extLst>
              <a:ext uri="{FF2B5EF4-FFF2-40B4-BE49-F238E27FC236}">
                <a16:creationId xmlns:a16="http://schemas.microsoft.com/office/drawing/2014/main" id="{BAEFEA0A-F86F-3548-9559-C307409F3377}"/>
              </a:ext>
            </a:extLst>
          </p:cNvPr>
          <p:cNvSpPr txBox="1"/>
          <p:nvPr/>
        </p:nvSpPr>
        <p:spPr>
          <a:xfrm>
            <a:off x="866828" y="6436300"/>
            <a:ext cx="5134876"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38062102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0D3E-C957-474D-A774-7630C63D0769}"/>
              </a:ext>
            </a:extLst>
          </p:cNvPr>
          <p:cNvSpPr>
            <a:spLocks noGrp="1"/>
          </p:cNvSpPr>
          <p:nvPr>
            <p:ph type="title"/>
          </p:nvPr>
        </p:nvSpPr>
        <p:spPr/>
        <p:txBody>
          <a:bodyPr/>
          <a:lstStyle/>
          <a:p>
            <a:r>
              <a:rPr lang="en-US" dirty="0"/>
              <a:t>Source of Variation. Poisson (counting) noise</a:t>
            </a:r>
          </a:p>
        </p:txBody>
      </p:sp>
      <p:sp>
        <p:nvSpPr>
          <p:cNvPr id="3" name="Slide Number Placeholder 2">
            <a:extLst>
              <a:ext uri="{FF2B5EF4-FFF2-40B4-BE49-F238E27FC236}">
                <a16:creationId xmlns:a16="http://schemas.microsoft.com/office/drawing/2014/main" id="{823D0411-B12B-FB4A-B09C-A5B48A0F2A3D}"/>
              </a:ext>
            </a:extLst>
          </p:cNvPr>
          <p:cNvSpPr>
            <a:spLocks noGrp="1"/>
          </p:cNvSpPr>
          <p:nvPr>
            <p:ph type="sldNum" sz="quarter" idx="10"/>
          </p:nvPr>
        </p:nvSpPr>
        <p:spPr/>
        <p:txBody>
          <a:bodyPr/>
          <a:lstStyle/>
          <a:p>
            <a:pPr>
              <a:defRPr/>
            </a:pPr>
            <a:fld id="{A8C65370-7898-40B8-8246-60A93FC25CB8}" type="slidenum">
              <a:rPr lang="en-US" smtClean="0"/>
              <a:pPr>
                <a:defRPr/>
              </a:pPr>
              <a:t>98</a:t>
            </a:fld>
            <a:endParaRPr lang="en-US"/>
          </a:p>
        </p:txBody>
      </p:sp>
      <p:pic>
        <p:nvPicPr>
          <p:cNvPr id="4" name="Shape 264" descr="Untitled 2.png">
            <a:extLst>
              <a:ext uri="{FF2B5EF4-FFF2-40B4-BE49-F238E27FC236}">
                <a16:creationId xmlns:a16="http://schemas.microsoft.com/office/drawing/2014/main" id="{EB5FB6B2-B318-AD41-9473-C3E519F7EA0E}"/>
              </a:ext>
            </a:extLst>
          </p:cNvPr>
          <p:cNvPicPr preferRelativeResize="0"/>
          <p:nvPr/>
        </p:nvPicPr>
        <p:blipFill>
          <a:blip r:embed="rId2">
            <a:alphaModFix/>
          </a:blip>
          <a:stretch>
            <a:fillRect/>
          </a:stretch>
        </p:blipFill>
        <p:spPr>
          <a:xfrm>
            <a:off x="1853514" y="1747116"/>
            <a:ext cx="5071590" cy="3854950"/>
          </a:xfrm>
          <a:prstGeom prst="rect">
            <a:avLst/>
          </a:prstGeom>
          <a:noFill/>
          <a:ln>
            <a:noFill/>
          </a:ln>
        </p:spPr>
      </p:pic>
      <p:sp>
        <p:nvSpPr>
          <p:cNvPr id="5" name="Shape 252">
            <a:extLst>
              <a:ext uri="{FF2B5EF4-FFF2-40B4-BE49-F238E27FC236}">
                <a16:creationId xmlns:a16="http://schemas.microsoft.com/office/drawing/2014/main" id="{3A44B01D-330A-E649-B219-B1C578DA550C}"/>
              </a:ext>
            </a:extLst>
          </p:cNvPr>
          <p:cNvSpPr txBox="1"/>
          <p:nvPr/>
        </p:nvSpPr>
        <p:spPr>
          <a:xfrm>
            <a:off x="866828" y="6436300"/>
            <a:ext cx="5134876"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36688559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09632-E06A-CD44-8D07-6D0A63092693}"/>
              </a:ext>
            </a:extLst>
          </p:cNvPr>
          <p:cNvSpPr>
            <a:spLocks noGrp="1"/>
          </p:cNvSpPr>
          <p:nvPr>
            <p:ph type="title"/>
          </p:nvPr>
        </p:nvSpPr>
        <p:spPr/>
        <p:txBody>
          <a:bodyPr/>
          <a:lstStyle/>
          <a:p>
            <a:r>
              <a:rPr lang="en-US" dirty="0"/>
              <a:t>Source of Variation. Non-Poisson technical noise</a:t>
            </a:r>
          </a:p>
        </p:txBody>
      </p:sp>
      <p:sp>
        <p:nvSpPr>
          <p:cNvPr id="3" name="Slide Number Placeholder 2">
            <a:extLst>
              <a:ext uri="{FF2B5EF4-FFF2-40B4-BE49-F238E27FC236}">
                <a16:creationId xmlns:a16="http://schemas.microsoft.com/office/drawing/2014/main" id="{DE44C4B2-F789-D843-983C-B86C1DE62772}"/>
              </a:ext>
            </a:extLst>
          </p:cNvPr>
          <p:cNvSpPr>
            <a:spLocks noGrp="1"/>
          </p:cNvSpPr>
          <p:nvPr>
            <p:ph type="sldNum" sz="quarter" idx="10"/>
          </p:nvPr>
        </p:nvSpPr>
        <p:spPr/>
        <p:txBody>
          <a:bodyPr/>
          <a:lstStyle/>
          <a:p>
            <a:pPr>
              <a:defRPr/>
            </a:pPr>
            <a:fld id="{A8C65370-7898-40B8-8246-60A93FC25CB8}" type="slidenum">
              <a:rPr lang="en-US" smtClean="0"/>
              <a:pPr>
                <a:defRPr/>
              </a:pPr>
              <a:t>99</a:t>
            </a:fld>
            <a:endParaRPr lang="en-US"/>
          </a:p>
        </p:txBody>
      </p:sp>
      <p:sp>
        <p:nvSpPr>
          <p:cNvPr id="4" name="Shape 271">
            <a:extLst>
              <a:ext uri="{FF2B5EF4-FFF2-40B4-BE49-F238E27FC236}">
                <a16:creationId xmlns:a16="http://schemas.microsoft.com/office/drawing/2014/main" id="{5033BA40-5114-5343-B776-9965A37E66D4}"/>
              </a:ext>
            </a:extLst>
          </p:cNvPr>
          <p:cNvSpPr txBox="1"/>
          <p:nvPr/>
        </p:nvSpPr>
        <p:spPr>
          <a:xfrm>
            <a:off x="5425025" y="3372091"/>
            <a:ext cx="3589500" cy="5481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800">
                <a:solidFill>
                  <a:srgbClr val="38761D"/>
                </a:solidFill>
                <a:latin typeface="Economica"/>
                <a:ea typeface="Economica"/>
                <a:cs typeface="Economica"/>
                <a:sym typeface="Economica"/>
              </a:rPr>
              <a:t>"Non-Poisson Technical Variance is measurement imprecision that stems from the inability of RNA-Seq measurements to measure expression perfectly.   </a:t>
            </a:r>
            <a:endParaRPr sz="1800">
              <a:solidFill>
                <a:srgbClr val="38761D"/>
              </a:solidFill>
              <a:latin typeface="Economica"/>
              <a:ea typeface="Economica"/>
              <a:cs typeface="Economica"/>
              <a:sym typeface="Economica"/>
            </a:endParaRPr>
          </a:p>
          <a:p>
            <a:pPr marL="0" lvl="0" indent="0">
              <a:spcBef>
                <a:spcPts val="0"/>
              </a:spcBef>
              <a:spcAft>
                <a:spcPts val="0"/>
              </a:spcAft>
              <a:buNone/>
            </a:pPr>
            <a:endParaRPr sz="1800">
              <a:solidFill>
                <a:srgbClr val="38761D"/>
              </a:solidFill>
              <a:latin typeface="Economica"/>
              <a:ea typeface="Economica"/>
              <a:cs typeface="Economica"/>
              <a:sym typeface="Economica"/>
            </a:endParaRPr>
          </a:p>
          <a:p>
            <a:pPr marL="0" lvl="0" indent="0">
              <a:spcBef>
                <a:spcPts val="0"/>
              </a:spcBef>
              <a:spcAft>
                <a:spcPts val="0"/>
              </a:spcAft>
              <a:buNone/>
            </a:pPr>
            <a:r>
              <a:rPr lang="en" sz="1800">
                <a:solidFill>
                  <a:srgbClr val="38761D"/>
                </a:solidFill>
                <a:latin typeface="Economica"/>
                <a:ea typeface="Economica"/>
                <a:cs typeface="Economica"/>
                <a:sym typeface="Economica"/>
              </a:rPr>
              <a:t>This imprecision is seen when expression from the same sample is measured twice.  The expression measurements will not match exactly, and have error greater than what is expected from Poisson noise alone.  </a:t>
            </a:r>
            <a:endParaRPr sz="1800">
              <a:solidFill>
                <a:srgbClr val="38761D"/>
              </a:solidFill>
              <a:latin typeface="Economica"/>
              <a:ea typeface="Economica"/>
              <a:cs typeface="Economica"/>
              <a:sym typeface="Economica"/>
            </a:endParaRPr>
          </a:p>
          <a:p>
            <a:pPr marL="0" lvl="0" indent="0">
              <a:spcBef>
                <a:spcPts val="0"/>
              </a:spcBef>
              <a:spcAft>
                <a:spcPts val="0"/>
              </a:spcAft>
              <a:buNone/>
            </a:pPr>
            <a:endParaRPr sz="1800">
              <a:solidFill>
                <a:srgbClr val="38761D"/>
              </a:solidFill>
              <a:latin typeface="Economica"/>
              <a:ea typeface="Economica"/>
              <a:cs typeface="Economica"/>
              <a:sym typeface="Economica"/>
            </a:endParaRPr>
          </a:p>
          <a:p>
            <a:pPr marL="0" lvl="0" indent="0">
              <a:spcBef>
                <a:spcPts val="0"/>
              </a:spcBef>
              <a:spcAft>
                <a:spcPts val="0"/>
              </a:spcAft>
              <a:buNone/>
            </a:pPr>
            <a:r>
              <a:rPr lang="en" sz="1800">
                <a:solidFill>
                  <a:srgbClr val="38761D"/>
                </a:solidFill>
                <a:latin typeface="Economica"/>
                <a:ea typeface="Economica"/>
                <a:cs typeface="Economica"/>
                <a:sym typeface="Economica"/>
              </a:rPr>
              <a:t>Sources of measurement imprecision may include PCR amplification errors during library preparation or machine errors."</a:t>
            </a:r>
            <a:endParaRPr sz="1800">
              <a:solidFill>
                <a:srgbClr val="38761D"/>
              </a:solidFill>
              <a:latin typeface="Economica"/>
              <a:ea typeface="Economica"/>
              <a:cs typeface="Economica"/>
              <a:sym typeface="Economica"/>
            </a:endParaRPr>
          </a:p>
          <a:p>
            <a:pPr marL="0" lvl="0" indent="0" rtl="0">
              <a:spcBef>
                <a:spcPts val="0"/>
              </a:spcBef>
              <a:spcAft>
                <a:spcPts val="0"/>
              </a:spcAft>
              <a:buNone/>
            </a:pPr>
            <a:r>
              <a:rPr lang="en" sz="1800">
                <a:solidFill>
                  <a:srgbClr val="38761D"/>
                </a:solidFill>
                <a:latin typeface="Economica"/>
                <a:ea typeface="Economica"/>
                <a:cs typeface="Economica"/>
                <a:sym typeface="Economica"/>
              </a:rPr>
              <a:t>-- Michele Busby</a:t>
            </a:r>
            <a:endParaRPr sz="1800">
              <a:solidFill>
                <a:srgbClr val="38761D"/>
              </a:solidFill>
              <a:latin typeface="Economica"/>
              <a:ea typeface="Economica"/>
              <a:cs typeface="Economica"/>
              <a:sym typeface="Economica"/>
            </a:endParaRPr>
          </a:p>
        </p:txBody>
      </p:sp>
      <p:pic>
        <p:nvPicPr>
          <p:cNvPr id="5" name="Shape 272">
            <a:extLst>
              <a:ext uri="{FF2B5EF4-FFF2-40B4-BE49-F238E27FC236}">
                <a16:creationId xmlns:a16="http://schemas.microsoft.com/office/drawing/2014/main" id="{2712E1CC-8BB2-DD48-A755-22C8F338B61C}"/>
              </a:ext>
            </a:extLst>
          </p:cNvPr>
          <p:cNvPicPr preferRelativeResize="0"/>
          <p:nvPr/>
        </p:nvPicPr>
        <p:blipFill rotWithShape="1">
          <a:blip r:embed="rId2">
            <a:alphaModFix/>
          </a:blip>
          <a:srcRect/>
          <a:stretch/>
        </p:blipFill>
        <p:spPr>
          <a:xfrm>
            <a:off x="393350" y="1769591"/>
            <a:ext cx="4894500" cy="3810000"/>
          </a:xfrm>
          <a:prstGeom prst="rect">
            <a:avLst/>
          </a:prstGeom>
          <a:solidFill>
            <a:srgbClr val="FFFFFF"/>
          </a:solidFill>
          <a:ln>
            <a:noFill/>
          </a:ln>
        </p:spPr>
      </p:pic>
      <p:sp>
        <p:nvSpPr>
          <p:cNvPr id="6" name="Shape 252">
            <a:extLst>
              <a:ext uri="{FF2B5EF4-FFF2-40B4-BE49-F238E27FC236}">
                <a16:creationId xmlns:a16="http://schemas.microsoft.com/office/drawing/2014/main" id="{C56D72F7-DBC8-6A4E-BEE3-2E4F4C74DE2A}"/>
              </a:ext>
            </a:extLst>
          </p:cNvPr>
          <p:cNvSpPr txBox="1"/>
          <p:nvPr/>
        </p:nvSpPr>
        <p:spPr>
          <a:xfrm>
            <a:off x="866828" y="6436300"/>
            <a:ext cx="5134876" cy="20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latin typeface="Economica"/>
                <a:ea typeface="Economica"/>
                <a:cs typeface="Economica"/>
                <a:sym typeface="Economica"/>
              </a:rPr>
              <a:t>http://</a:t>
            </a:r>
            <a:r>
              <a:rPr lang="en" sz="1200" dirty="0" err="1">
                <a:latin typeface="Economica"/>
                <a:ea typeface="Economica"/>
                <a:cs typeface="Economica"/>
                <a:sym typeface="Economica"/>
              </a:rPr>
              <a:t>michelebusby.tumblr.com</a:t>
            </a:r>
            <a:r>
              <a:rPr lang="en" sz="1200" dirty="0">
                <a:latin typeface="Economica"/>
                <a:ea typeface="Economica"/>
                <a:cs typeface="Economica"/>
                <a:sym typeface="Economica"/>
              </a:rPr>
              <a:t>/post/26913184737/thinking-about-designing-</a:t>
            </a:r>
            <a:r>
              <a:rPr lang="en" sz="1200" dirty="0" err="1">
                <a:latin typeface="Economica"/>
                <a:ea typeface="Economica"/>
                <a:cs typeface="Economica"/>
                <a:sym typeface="Economica"/>
              </a:rPr>
              <a:t>rna</a:t>
            </a:r>
            <a:r>
              <a:rPr lang="en" sz="1200" dirty="0">
                <a:latin typeface="Economica"/>
                <a:ea typeface="Economica"/>
                <a:cs typeface="Economica"/>
                <a:sym typeface="Economica"/>
              </a:rPr>
              <a:t>-</a:t>
            </a:r>
            <a:r>
              <a:rPr lang="en" sz="1200" dirty="0" err="1">
                <a:latin typeface="Economica"/>
                <a:ea typeface="Economica"/>
                <a:cs typeface="Economica"/>
                <a:sym typeface="Economica"/>
              </a:rPr>
              <a:t>seq</a:t>
            </a:r>
            <a:r>
              <a:rPr lang="en" sz="1200" dirty="0">
                <a:latin typeface="Economica"/>
                <a:ea typeface="Economica"/>
                <a:cs typeface="Economica"/>
                <a:sym typeface="Economica"/>
              </a:rPr>
              <a:t>-experiments-to</a:t>
            </a:r>
            <a:endParaRPr sz="1200" dirty="0">
              <a:latin typeface="Economica"/>
              <a:ea typeface="Economica"/>
              <a:cs typeface="Economica"/>
              <a:sym typeface="Economica"/>
            </a:endParaRPr>
          </a:p>
        </p:txBody>
      </p:sp>
    </p:spTree>
    <p:extLst>
      <p:ext uri="{BB962C8B-B14F-4D97-AF65-F5344CB8AC3E}">
        <p14:creationId xmlns:p14="http://schemas.microsoft.com/office/powerpoint/2010/main" val="2960862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ICF" id="{634D4E9E-A1AD-0B4D-934C-B27CA0DCD92E}" vid="{DC3387DE-DB30-F542-A218-836E478538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C8122032EE5544BFA9D733A4D2B78A" ma:contentTypeVersion="2" ma:contentTypeDescription="Create a new document." ma:contentTypeScope="" ma:versionID="10859e5af13d62705f435e9ae5b223aa">
  <xsd:schema xmlns:xsd="http://www.w3.org/2001/XMLSchema" xmlns:xs="http://www.w3.org/2001/XMLSchema" xmlns:p="http://schemas.microsoft.com/office/2006/metadata/properties" xmlns:ns2="ec36f517-84b8-4851-add9-0534bea801a0" targetNamespace="http://schemas.microsoft.com/office/2006/metadata/properties" ma:root="true" ma:fieldsID="1653eb80e5d45a3ae625e4e71f3737a3" ns2:_="">
    <xsd:import namespace="ec36f517-84b8-4851-add9-0534bea801a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36f517-84b8-4851-add9-0534bea801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BBDD14-EB61-4175-B491-75C79C01CB5F}">
  <ds:schemaRefs>
    <ds:schemaRef ds:uri="http://schemas.openxmlformats.org/package/2006/metadata/core-properties"/>
    <ds:schemaRef ds:uri="http://purl.org/dc/terms/"/>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0557F158-5C7F-4DC5-B341-696E765FCF48}"/>
</file>

<file path=customXml/itemProps3.xml><?xml version="1.0" encoding="utf-8"?>
<ds:datastoreItem xmlns:ds="http://schemas.openxmlformats.org/officeDocument/2006/customXml" ds:itemID="{49237044-E25F-4F0F-9360-9C4D90B6A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BICF</Template>
  <TotalTime>12431</TotalTime>
  <Words>6404</Words>
  <Application>Microsoft Macintosh PowerPoint</Application>
  <PresentationFormat>On-screen Show (4:3)</PresentationFormat>
  <Paragraphs>1492</Paragraphs>
  <Slides>109</Slides>
  <Notes>13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109</vt:i4>
      </vt:variant>
    </vt:vector>
  </HeadingPairs>
  <TitlesOfParts>
    <vt:vector size="126" baseType="lpstr">
      <vt:lpstr>ＭＳ Ｐゴシック</vt:lpstr>
      <vt:lpstr>Arial</vt:lpstr>
      <vt:lpstr>Avenir</vt:lpstr>
      <vt:lpstr>Calibri</vt:lpstr>
      <vt:lpstr>Consolas</vt:lpstr>
      <vt:lpstr>Courier</vt:lpstr>
      <vt:lpstr>Economica</vt:lpstr>
      <vt:lpstr>Geneva</vt:lpstr>
      <vt:lpstr>Gill Sans</vt:lpstr>
      <vt:lpstr>Helvetica</vt:lpstr>
      <vt:lpstr>Helvetica Light</vt:lpstr>
      <vt:lpstr>Helvetica Neue</vt:lpstr>
      <vt:lpstr>Lato</vt:lpstr>
      <vt:lpstr>Lucida Grande</vt:lpstr>
      <vt:lpstr>Verdana</vt:lpstr>
      <vt:lpstr>Wingdings</vt:lpstr>
      <vt:lpstr>Office Theme</vt:lpstr>
      <vt:lpstr>PowerPoint Presentation</vt:lpstr>
      <vt:lpstr>Goals</vt:lpstr>
      <vt:lpstr>Class overview</vt:lpstr>
      <vt:lpstr>Overview</vt:lpstr>
      <vt:lpstr>Case Study: Heart Development</vt:lpstr>
      <vt:lpstr>Case Study: Questions we’ll answer</vt:lpstr>
      <vt:lpstr>Overview of Morning</vt:lpstr>
      <vt:lpstr>RNA gives information on which genes are expressed</vt:lpstr>
      <vt:lpstr>One gene many different isoforms</vt:lpstr>
      <vt:lpstr>RNA Flavors</vt:lpstr>
      <vt:lpstr>Overview of RNA-seq</vt:lpstr>
      <vt:lpstr>Alignment to Genome and Reference Annotations</vt:lpstr>
      <vt:lpstr>Visualization of Alignment</vt:lpstr>
      <vt:lpstr>What is a genome annotation?</vt:lpstr>
      <vt:lpstr>What is an annotation?</vt:lpstr>
      <vt:lpstr>Why are genome annotations important?</vt:lpstr>
      <vt:lpstr>Annotations Provide Context</vt:lpstr>
      <vt:lpstr>How do we annotate the genome?</vt:lpstr>
      <vt:lpstr>The genome as coordinates</vt:lpstr>
      <vt:lpstr>How do you describe a gene?</vt:lpstr>
      <vt:lpstr>What about 2 consecutive genes?</vt:lpstr>
      <vt:lpstr>What about overlapping genes?</vt:lpstr>
      <vt:lpstr>File Formats</vt:lpstr>
      <vt:lpstr>BED File Format</vt:lpstr>
      <vt:lpstr>BED File use 0-based, half open intervals</vt:lpstr>
      <vt:lpstr>Example BED3</vt:lpstr>
      <vt:lpstr>Add Name in 4th column to BED format</vt:lpstr>
      <vt:lpstr>Add Intensity in 5th column to BED format</vt:lpstr>
      <vt:lpstr>Add orientation/strand to the 6th field</vt:lpstr>
      <vt:lpstr>BED can also track Genome Annotations</vt:lpstr>
      <vt:lpstr>BED12 Example</vt:lpstr>
      <vt:lpstr>GTF/GFF</vt:lpstr>
      <vt:lpstr>GTF/GFF Example</vt:lpstr>
      <vt:lpstr>How does BED and GTF define a genomic range?</vt:lpstr>
      <vt:lpstr>How does BED and GTF define a genomic range?</vt:lpstr>
      <vt:lpstr>Not all file formats are created Equal</vt:lpstr>
      <vt:lpstr>Workshop: Logging onto BioHPC</vt:lpstr>
      <vt:lpstr>Workshop: Setup</vt:lpstr>
      <vt:lpstr>Exploring GTF files</vt:lpstr>
      <vt:lpstr>GENCODE Annotation</vt:lpstr>
      <vt:lpstr>GENCODE Annotation</vt:lpstr>
      <vt:lpstr>Sequence Quality</vt:lpstr>
      <vt:lpstr>Check Sequence Quality</vt:lpstr>
      <vt:lpstr>Workshop: Sequence Quality</vt:lpstr>
      <vt:lpstr>The command: fastqc</vt:lpstr>
      <vt:lpstr>The command: fastqc</vt:lpstr>
      <vt:lpstr>Workshop: Sequence quality (script1)</vt:lpstr>
      <vt:lpstr>Examining the output</vt:lpstr>
      <vt:lpstr>Mapping</vt:lpstr>
      <vt:lpstr>Workshop: Mapping</vt:lpstr>
      <vt:lpstr>The command: hisat2</vt:lpstr>
      <vt:lpstr>The command: hisat2</vt:lpstr>
      <vt:lpstr>Workshop: Mapping (script2)</vt:lpstr>
      <vt:lpstr>Examine the output</vt:lpstr>
      <vt:lpstr>Mapping Quality</vt:lpstr>
      <vt:lpstr>Examine the output</vt:lpstr>
      <vt:lpstr>PCR duplicate removal</vt:lpstr>
      <vt:lpstr>What is PCR duplicate removal</vt:lpstr>
      <vt:lpstr>Other options for RNA-seq</vt:lpstr>
      <vt:lpstr>The command: picard</vt:lpstr>
      <vt:lpstr>Workshop: Remove Duplicates</vt:lpstr>
      <vt:lpstr>The command: picard</vt:lpstr>
      <vt:lpstr>Try removing Replicates (script3)</vt:lpstr>
      <vt:lpstr>Workshop: Remove Duplicates (script3)</vt:lpstr>
      <vt:lpstr>Try removing Replicates (script3)</vt:lpstr>
      <vt:lpstr>Visualization</vt:lpstr>
      <vt:lpstr>Workshop: Visualization</vt:lpstr>
      <vt:lpstr>The command: bamCoverage</vt:lpstr>
      <vt:lpstr>The command: bamCoverage</vt:lpstr>
      <vt:lpstr>Workshop: Visualization (script4)</vt:lpstr>
      <vt:lpstr>Workshop: Lets see the data</vt:lpstr>
      <vt:lpstr>Mission accomplished: Morning</vt:lpstr>
      <vt:lpstr>Overview of Afternoon</vt:lpstr>
      <vt:lpstr>Quantification</vt:lpstr>
      <vt:lpstr>Gene/Transcript Quantification</vt:lpstr>
      <vt:lpstr>Raw Read Counts per Gene/Transcript</vt:lpstr>
      <vt:lpstr>Raw Read Counts per Gene/Transcript</vt:lpstr>
      <vt:lpstr>Raw Read Counts per Gene/Transcript</vt:lpstr>
      <vt:lpstr>Why we Normalize</vt:lpstr>
      <vt:lpstr>Normalization</vt:lpstr>
      <vt:lpstr>RPKM (or FPKM): reads per kilobase of exon model per million reads</vt:lpstr>
      <vt:lpstr>RPKM (or FPKM): reads per kilobase of exon model per million reads</vt:lpstr>
      <vt:lpstr>RPKM (or FPKM): reads per kilobase of exon model per million reads</vt:lpstr>
      <vt:lpstr>RPKM (or FPKM): reads per kilobase of exon model per million reads</vt:lpstr>
      <vt:lpstr>RPKM (or FPKM): reads per kilobase of exon model per million reads</vt:lpstr>
      <vt:lpstr>Which Genes is most expressed in each condition</vt:lpstr>
      <vt:lpstr>Workshop: Quantification</vt:lpstr>
      <vt:lpstr>The command: featureCounts</vt:lpstr>
      <vt:lpstr>The command: featureCounts</vt:lpstr>
      <vt:lpstr>Workshop: Quantification (script5)</vt:lpstr>
      <vt:lpstr>Workshop: Quantification</vt:lpstr>
      <vt:lpstr>QC Report</vt:lpstr>
      <vt:lpstr>MultiQC – summary of QC stats</vt:lpstr>
      <vt:lpstr>Workshop: Lets see summarize the QC</vt:lpstr>
      <vt:lpstr>Differential Expression Between Samples</vt:lpstr>
      <vt:lpstr>Why you need replicates?</vt:lpstr>
      <vt:lpstr>Source of Variation. Poisson (counting) noise</vt:lpstr>
      <vt:lpstr>Source of Variation. Poisson (counting) noise</vt:lpstr>
      <vt:lpstr>Source of Variation. Non-Poisson technical noise</vt:lpstr>
      <vt:lpstr>Sources of variance. Biological Variance</vt:lpstr>
      <vt:lpstr>Relative contribution of sources of variance</vt:lpstr>
      <vt:lpstr>How to decrease uncertainty?  Increase Reads</vt:lpstr>
      <vt:lpstr>How to decrease uncertainty?  Increase Replicates</vt:lpstr>
      <vt:lpstr>Which is better (Depth or Replicates)?</vt:lpstr>
      <vt:lpstr>Which is better (Depth or Replicates)?</vt:lpstr>
      <vt:lpstr>Correcting for Multiple Testing</vt:lpstr>
      <vt:lpstr>False Discovery Rate</vt:lpstr>
      <vt:lpstr>QC Report</vt:lpstr>
      <vt:lpstr>Workshop: Differential Expression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Venkat Malladi</cp:lastModifiedBy>
  <cp:revision>231</cp:revision>
  <cp:lastPrinted>2019-01-21T23:26:35Z</cp:lastPrinted>
  <dcterms:created xsi:type="dcterms:W3CDTF">2017-08-09T19:37:56Z</dcterms:created>
  <dcterms:modified xsi:type="dcterms:W3CDTF">2020-10-26T03:49:53Z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0x010100D7C8122032EE5544BFA9D733A4D2B78A</vt:lpwstr>
  </property>
</Properties>
</file>